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4"/>
  </p:sldMasterIdLst>
  <p:notesMasterIdLst>
    <p:notesMasterId r:id="rId53"/>
  </p:notesMasterIdLst>
  <p:handoutMasterIdLst>
    <p:handoutMasterId r:id="rId54"/>
  </p:handoutMasterIdLst>
  <p:sldIdLst>
    <p:sldId id="1392" r:id="rId5"/>
    <p:sldId id="1629" r:id="rId6"/>
    <p:sldId id="1693" r:id="rId7"/>
    <p:sldId id="1630" r:id="rId8"/>
    <p:sldId id="1724" r:id="rId9"/>
    <p:sldId id="1708" r:id="rId10"/>
    <p:sldId id="1733" r:id="rId11"/>
    <p:sldId id="1633" r:id="rId12"/>
    <p:sldId id="1761" r:id="rId13"/>
    <p:sldId id="1762" r:id="rId14"/>
    <p:sldId id="1753" r:id="rId15"/>
    <p:sldId id="1636" r:id="rId16"/>
    <p:sldId id="1706" r:id="rId17"/>
    <p:sldId id="1707" r:id="rId18"/>
    <p:sldId id="1721" r:id="rId19"/>
    <p:sldId id="1687" r:id="rId20"/>
    <p:sldId id="1657" r:id="rId21"/>
    <p:sldId id="1659" r:id="rId22"/>
    <p:sldId id="1661" r:id="rId23"/>
    <p:sldId id="1662" r:id="rId24"/>
    <p:sldId id="1663" r:id="rId25"/>
    <p:sldId id="1728" r:id="rId26"/>
    <p:sldId id="1702" r:id="rId27"/>
    <p:sldId id="1681" r:id="rId28"/>
    <p:sldId id="1682" r:id="rId29"/>
    <p:sldId id="1683" r:id="rId30"/>
    <p:sldId id="1684" r:id="rId31"/>
    <p:sldId id="1769" r:id="rId32"/>
    <p:sldId id="1690" r:id="rId33"/>
    <p:sldId id="1720" r:id="rId34"/>
    <p:sldId id="1726" r:id="rId35"/>
    <p:sldId id="1735" r:id="rId36"/>
    <p:sldId id="1644" r:id="rId37"/>
    <p:sldId id="1645" r:id="rId38"/>
    <p:sldId id="1691" r:id="rId39"/>
    <p:sldId id="1710" r:id="rId40"/>
    <p:sldId id="1763" r:id="rId41"/>
    <p:sldId id="1716" r:id="rId42"/>
    <p:sldId id="1760" r:id="rId43"/>
    <p:sldId id="1764" r:id="rId44"/>
    <p:sldId id="1717" r:id="rId45"/>
    <p:sldId id="1740" r:id="rId46"/>
    <p:sldId id="1739" r:id="rId47"/>
    <p:sldId id="1765" r:id="rId48"/>
    <p:sldId id="1770" r:id="rId49"/>
    <p:sldId id="1743" r:id="rId50"/>
    <p:sldId id="1699" r:id="rId51"/>
    <p:sldId id="1536" r:id="rId52"/>
  </p:sldIdLst>
  <p:sldSz cx="9144000" cy="5143500" type="screen16x9"/>
  <p:notesSz cx="6858000" cy="9144000"/>
  <p:defaultTextStyle>
    <a:defPPr>
      <a:defRPr lang="en-US"/>
    </a:defPPr>
    <a:lvl1pPr algn="l" rtl="0" fontAlgn="base">
      <a:spcBef>
        <a:spcPct val="50000"/>
      </a:spcBef>
      <a:spcAft>
        <a:spcPct val="0"/>
      </a:spcAft>
      <a:defRPr kern="1200">
        <a:solidFill>
          <a:schemeClr val="tx1"/>
        </a:solidFill>
        <a:latin typeface="Trebuchet MS" pitchFamily="34" charset="0"/>
        <a:ea typeface="+mn-ea"/>
        <a:cs typeface="+mn-cs"/>
      </a:defRPr>
    </a:lvl1pPr>
    <a:lvl2pPr marL="348389" algn="l" rtl="0" fontAlgn="base">
      <a:spcBef>
        <a:spcPct val="50000"/>
      </a:spcBef>
      <a:spcAft>
        <a:spcPct val="0"/>
      </a:spcAft>
      <a:defRPr kern="1200">
        <a:solidFill>
          <a:schemeClr val="tx1"/>
        </a:solidFill>
        <a:latin typeface="Trebuchet MS" pitchFamily="34" charset="0"/>
        <a:ea typeface="+mn-ea"/>
        <a:cs typeface="+mn-cs"/>
      </a:defRPr>
    </a:lvl2pPr>
    <a:lvl3pPr marL="696777" algn="l" rtl="0" fontAlgn="base">
      <a:spcBef>
        <a:spcPct val="50000"/>
      </a:spcBef>
      <a:spcAft>
        <a:spcPct val="0"/>
      </a:spcAft>
      <a:defRPr kern="1200">
        <a:solidFill>
          <a:schemeClr val="tx1"/>
        </a:solidFill>
        <a:latin typeface="Trebuchet MS" pitchFamily="34" charset="0"/>
        <a:ea typeface="+mn-ea"/>
        <a:cs typeface="+mn-cs"/>
      </a:defRPr>
    </a:lvl3pPr>
    <a:lvl4pPr marL="1045165" algn="l" rtl="0" fontAlgn="base">
      <a:spcBef>
        <a:spcPct val="50000"/>
      </a:spcBef>
      <a:spcAft>
        <a:spcPct val="0"/>
      </a:spcAft>
      <a:defRPr kern="1200">
        <a:solidFill>
          <a:schemeClr val="tx1"/>
        </a:solidFill>
        <a:latin typeface="Trebuchet MS" pitchFamily="34" charset="0"/>
        <a:ea typeface="+mn-ea"/>
        <a:cs typeface="+mn-cs"/>
      </a:defRPr>
    </a:lvl4pPr>
    <a:lvl5pPr marL="1393554" algn="l" rtl="0" fontAlgn="base">
      <a:spcBef>
        <a:spcPct val="50000"/>
      </a:spcBef>
      <a:spcAft>
        <a:spcPct val="0"/>
      </a:spcAft>
      <a:defRPr kern="1200">
        <a:solidFill>
          <a:schemeClr val="tx1"/>
        </a:solidFill>
        <a:latin typeface="Trebuchet MS" pitchFamily="34" charset="0"/>
        <a:ea typeface="+mn-ea"/>
        <a:cs typeface="+mn-cs"/>
      </a:defRPr>
    </a:lvl5pPr>
    <a:lvl6pPr marL="1741943" algn="l" defTabSz="696777" rtl="0" eaLnBrk="1" latinLnBrk="0" hangingPunct="1">
      <a:defRPr kern="1200">
        <a:solidFill>
          <a:schemeClr val="tx1"/>
        </a:solidFill>
        <a:latin typeface="Trebuchet MS" pitchFamily="34" charset="0"/>
        <a:ea typeface="+mn-ea"/>
        <a:cs typeface="+mn-cs"/>
      </a:defRPr>
    </a:lvl6pPr>
    <a:lvl7pPr marL="2090332" algn="l" defTabSz="696777" rtl="0" eaLnBrk="1" latinLnBrk="0" hangingPunct="1">
      <a:defRPr kern="1200">
        <a:solidFill>
          <a:schemeClr val="tx1"/>
        </a:solidFill>
        <a:latin typeface="Trebuchet MS" pitchFamily="34" charset="0"/>
        <a:ea typeface="+mn-ea"/>
        <a:cs typeface="+mn-cs"/>
      </a:defRPr>
    </a:lvl7pPr>
    <a:lvl8pPr marL="2438721" algn="l" defTabSz="696777" rtl="0" eaLnBrk="1" latinLnBrk="0" hangingPunct="1">
      <a:defRPr kern="1200">
        <a:solidFill>
          <a:schemeClr val="tx1"/>
        </a:solidFill>
        <a:latin typeface="Trebuchet MS" pitchFamily="34" charset="0"/>
        <a:ea typeface="+mn-ea"/>
        <a:cs typeface="+mn-cs"/>
      </a:defRPr>
    </a:lvl8pPr>
    <a:lvl9pPr marL="2787109" algn="l" defTabSz="696777" rtl="0" eaLnBrk="1" latinLnBrk="0" hangingPunct="1">
      <a:defRPr kern="1200">
        <a:solidFill>
          <a:schemeClr val="tx1"/>
        </a:solidFill>
        <a:latin typeface="Trebuchet MS" pitchFamily="34" charset="0"/>
        <a:ea typeface="+mn-ea"/>
        <a:cs typeface="+mn-cs"/>
      </a:defRPr>
    </a:lvl9pPr>
  </p:defaultTextStyle>
  <p:extLst>
    <p:ext uri="{EFAFB233-063F-42B5-8137-9DF3F51BA10A}">
      <p15:sldGuideLst xmlns="" xmlns:p15="http://schemas.microsoft.com/office/powerpoint/2012/main">
        <p15:guide id="1" orient="horz" pos="2845" userDrawn="1">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le Claude" initials="DC" lastIdx="6" clrIdx="0"/>
  <p:cmAuthor id="1" name="Faroni Heitor" initials="FH" lastIdx="28" clrIdx="1"/>
  <p:cmAuthor id="2" name="Rizzi Mauro" initials="RM" lastIdx="1" clrIdx="2">
    <p:extLst>
      <p:ext uri="{19B8F6BF-5375-455C-9EA6-DF929625EA0E}">
        <p15:presenceInfo xmlns="" xmlns:p15="http://schemas.microsoft.com/office/powerpoint/2012/main" userId="S::mauro.rizzi@al-enterprise.com::a6b8e1f3-83c3-4ed0-af6c-282ea8e89a19" providerId="AD"/>
      </p:ext>
    </p:extLst>
  </p:cmAuthor>
  <p:cmAuthor id="3" name="Faurlin Daniel" initials="FD" lastIdx="1" clrIdx="3">
    <p:extLst>
      <p:ext uri="{19B8F6BF-5375-455C-9EA6-DF929625EA0E}">
        <p15:presenceInfo xmlns="" xmlns:p15="http://schemas.microsoft.com/office/powerpoint/2012/main" userId="S-1-5-21-2401775328-4192362438-2854326413-41409" providerId="AD"/>
      </p:ext>
    </p:extLst>
  </p:cmAuthor>
  <p:cmAuthor id="4" name="Robineau Stephan" initials="RS" lastIdx="16" clrIdx="4">
    <p:extLst>
      <p:ext uri="{19B8F6BF-5375-455C-9EA6-DF929625EA0E}">
        <p15:presenceInfo xmlns="" xmlns:p15="http://schemas.microsoft.com/office/powerpoint/2012/main" userId="Robineau Stephan" providerId="None"/>
      </p:ext>
    </p:extLst>
  </p:cmAuthor>
  <p:cmAuthor id="5" name="Simon Nolwenn" initials="SN" lastIdx="7" clrIdx="5">
    <p:extLst>
      <p:ext uri="{19B8F6BF-5375-455C-9EA6-DF929625EA0E}">
        <p15:presenceInfo xmlns="" xmlns:p15="http://schemas.microsoft.com/office/powerpoint/2012/main" userId="S::nolwenn.simon@al-enterprise.com::ec221ac1-dfa7-4e26-9dd1-c28218ef39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9B7"/>
    <a:srgbClr val="FF3399"/>
    <a:srgbClr val="003399"/>
    <a:srgbClr val="34175A"/>
    <a:srgbClr val="4D2B6F"/>
    <a:srgbClr val="4C397D"/>
    <a:srgbClr val="33CCCC"/>
    <a:srgbClr val="002060"/>
    <a:srgbClr val="009999"/>
    <a:srgbClr val="4A8C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7D0004-646B-3256-000A-148E87691FF4}" v="58" dt="2020-03-05T22:40:59.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96019" autoAdjust="0"/>
  </p:normalViewPr>
  <p:slideViewPr>
    <p:cSldViewPr snapToGrid="0">
      <p:cViewPr varScale="1">
        <p:scale>
          <a:sx n="138" d="100"/>
          <a:sy n="138" d="100"/>
        </p:scale>
        <p:origin x="-632" y="-104"/>
      </p:cViewPr>
      <p:guideLst>
        <p:guide orient="horz" pos="2845"/>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038"/>
    </p:cViewPr>
  </p:sorterViewPr>
  <p:notesViewPr>
    <p:cSldViewPr snapToGrid="0">
      <p:cViewPr>
        <p:scale>
          <a:sx n="112" d="100"/>
          <a:sy n="112" d="100"/>
        </p:scale>
        <p:origin x="3300" y="-19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6" Type="http://schemas.microsoft.com/office/2015/10/relationships/revisionInfo" Target="revisionInfo.xml"/><Relationship Id="rId67" Type="http://schemas.microsoft.com/office/2016/11/relationships/changesInfo" Target="changesInfos/changesInfo1.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urlin Daniel" userId="S::daniel.faurlin@al-enterprise.com::6bf093df-3ad6-401f-b014-07a049d56e6a" providerId="AD" clId="Web-{C77D0004-646B-3256-000A-148E87691FF4}"/>
    <pc:docChg chg="modSld">
      <pc:chgData name="Faurlin Daniel" userId="S::daniel.faurlin@al-enterprise.com::6bf093df-3ad6-401f-b014-07a049d56e6a" providerId="AD" clId="Web-{C77D0004-646B-3256-000A-148E87691FF4}" dt="2020-03-05T22:40:59.303" v="30"/>
      <pc:docMkLst>
        <pc:docMk/>
      </pc:docMkLst>
      <pc:sldChg chg="modSp">
        <pc:chgData name="Faurlin Daniel" userId="S::daniel.faurlin@al-enterprise.com::6bf093df-3ad6-401f-b014-07a049d56e6a" providerId="AD" clId="Web-{C77D0004-646B-3256-000A-148E87691FF4}" dt="2020-03-05T22:40:59.303" v="30"/>
        <pc:sldMkLst>
          <pc:docMk/>
          <pc:sldMk cId="2166780177" sldId="1760"/>
        </pc:sldMkLst>
        <pc:graphicFrameChg chg="mod modGraphic">
          <ac:chgData name="Faurlin Daniel" userId="S::daniel.faurlin@al-enterprise.com::6bf093df-3ad6-401f-b014-07a049d56e6a" providerId="AD" clId="Web-{C77D0004-646B-3256-000A-148E87691FF4}" dt="2020-03-05T22:40:59.303" v="30"/>
          <ac:graphicFrameMkLst>
            <pc:docMk/>
            <pc:sldMk cId="2166780177" sldId="1760"/>
            <ac:graphicFrameMk id="5"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2"/>
          <p:cNvSpPr txBox="1">
            <a:spLocks/>
          </p:cNvSpPr>
          <p:nvPr/>
        </p:nvSpPr>
        <p:spPr>
          <a:xfrm>
            <a:off x="3175000" y="8660041"/>
            <a:ext cx="484187" cy="239712"/>
          </a:xfrm>
          <a:prstGeom prst="rect">
            <a:avLst/>
          </a:prstGeom>
        </p:spPr>
        <p:txBody>
          <a:bodyPr anchor="b"/>
          <a:lstStyle>
            <a:defPPr>
              <a:defRPr lang="en-GB"/>
            </a:defPPr>
            <a:lvl1pPr>
              <a:defRPr sz="800">
                <a:solidFill>
                  <a:schemeClr val="bg1">
                    <a:lumMod val="50000"/>
                  </a:schemeClr>
                </a:solidFill>
                <a:latin typeface="Trebuchet MS" pitchFamily="34" charset="0"/>
              </a:defRPr>
            </a:lvl1pPr>
          </a:lstStyle>
          <a:p>
            <a:pPr algn="ctr">
              <a:spcBef>
                <a:spcPct val="0"/>
              </a:spcBef>
              <a:defRPr/>
            </a:pPr>
            <a:fld id="{1D43DDA3-B8F5-4355-8795-A0F7A61B9EB2}" type="slidenum">
              <a:rPr lang="en-US" sz="600" smtClean="0">
                <a:solidFill>
                  <a:schemeClr val="tx1"/>
                </a:solidFill>
                <a:latin typeface="Trebuchet MS" panose="020B0603020202020204" pitchFamily="34" charset="0"/>
                <a:cs typeface="Trebuchet MS" panose="020B0604020202020204" pitchFamily="34" charset="-128"/>
              </a:rPr>
              <a:pPr algn="ctr">
                <a:spcBef>
                  <a:spcPct val="0"/>
                </a:spcBef>
                <a:defRPr/>
              </a:pPr>
              <a:t>‹#›</a:t>
            </a:fld>
            <a:endParaRPr lang="en-US" sz="600" dirty="0">
              <a:solidFill>
                <a:schemeClr val="tx1"/>
              </a:solidFill>
              <a:latin typeface="Trebuchet MS" panose="020B0603020202020204" pitchFamily="34" charset="0"/>
              <a:cs typeface="Trebuchet MS" panose="020B0604020202020204" pitchFamily="34" charset="-128"/>
            </a:endParaRPr>
          </a:p>
        </p:txBody>
      </p:sp>
    </p:spTree>
    <p:extLst>
      <p:ext uri="{BB962C8B-B14F-4D97-AF65-F5344CB8AC3E}">
        <p14:creationId xmlns:p14="http://schemas.microsoft.com/office/powerpoint/2010/main" val="2655360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4"/>
          <p:cNvSpPr>
            <a:spLocks noGrp="1" noRot="1" noChangeAspect="1" noChangeArrowheads="1" noTextEdit="1"/>
          </p:cNvSpPr>
          <p:nvPr>
            <p:ph type="sldImg" idx="2"/>
          </p:nvPr>
        </p:nvSpPr>
        <p:spPr bwMode="auto">
          <a:xfrm>
            <a:off x="381000" y="400050"/>
            <a:ext cx="6096000" cy="342900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457200" y="3971925"/>
            <a:ext cx="5943600" cy="46480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p:cNvSpPr txBox="1">
            <a:spLocks/>
          </p:cNvSpPr>
          <p:nvPr/>
        </p:nvSpPr>
        <p:spPr>
          <a:xfrm>
            <a:off x="3165476" y="8677637"/>
            <a:ext cx="484187" cy="239712"/>
          </a:xfrm>
          <a:prstGeom prst="rect">
            <a:avLst/>
          </a:prstGeom>
        </p:spPr>
        <p:txBody>
          <a:bodyPr anchor="b"/>
          <a:lstStyle>
            <a:defPPr>
              <a:defRPr lang="en-GB"/>
            </a:defPPr>
            <a:lvl1pPr>
              <a:defRPr sz="800">
                <a:solidFill>
                  <a:schemeClr val="bg1">
                    <a:lumMod val="50000"/>
                  </a:schemeClr>
                </a:solidFill>
                <a:latin typeface="Trebuchet MS" pitchFamily="34" charset="0"/>
              </a:defRPr>
            </a:lvl1pPr>
          </a:lstStyle>
          <a:p>
            <a:pPr algn="ctr">
              <a:spcBef>
                <a:spcPct val="0"/>
              </a:spcBef>
              <a:defRPr/>
            </a:pPr>
            <a:fld id="{1D43DDA3-B8F5-4355-8795-A0F7A61B9EB2}" type="slidenum">
              <a:rPr lang="en-US" sz="600" smtClean="0">
                <a:solidFill>
                  <a:schemeClr val="tx1"/>
                </a:solidFill>
                <a:latin typeface="Trebuchet MS" panose="020B0603020202020204" pitchFamily="34" charset="0"/>
                <a:cs typeface="Trebuchet MS" panose="020B0604020202020204" pitchFamily="34" charset="-128"/>
              </a:rPr>
              <a:pPr algn="ctr">
                <a:spcBef>
                  <a:spcPct val="0"/>
                </a:spcBef>
                <a:defRPr/>
              </a:pPr>
              <a:t>‹#›</a:t>
            </a:fld>
            <a:endParaRPr lang="en-US" sz="600" dirty="0">
              <a:solidFill>
                <a:schemeClr val="tx1"/>
              </a:solidFill>
              <a:latin typeface="Trebuchet MS" panose="020B0603020202020204" pitchFamily="34" charset="0"/>
              <a:cs typeface="Trebuchet MS" panose="020B0604020202020204" pitchFamily="34" charset="-128"/>
            </a:endParaRPr>
          </a:p>
        </p:txBody>
      </p:sp>
    </p:spTree>
    <p:extLst>
      <p:ext uri="{BB962C8B-B14F-4D97-AF65-F5344CB8AC3E}">
        <p14:creationId xmlns:p14="http://schemas.microsoft.com/office/powerpoint/2010/main" val="2017138817"/>
      </p:ext>
    </p:extLst>
  </p:cSld>
  <p:clrMap bg1="lt1" tx1="dk1" bg2="lt2" tx2="dk2" accent1="accent1" accent2="accent2" accent3="accent3" accent4="accent4" accent5="accent5" accent6="accent6" hlink="hlink" folHlink="folHlink"/>
  <p:notesStyle>
    <a:lvl1pPr marL="87097" indent="-87097" algn="l" rtl="0" fontAlgn="base">
      <a:spcBef>
        <a:spcPct val="30000"/>
      </a:spcBef>
      <a:spcAft>
        <a:spcPct val="0"/>
      </a:spcAft>
      <a:buClr>
        <a:srgbClr val="404040"/>
      </a:buClr>
      <a:buFont typeface="Trebuchet MS" pitchFamily="34" charset="0"/>
      <a:buChar char="•"/>
      <a:defRPr sz="800" kern="1200">
        <a:solidFill>
          <a:schemeClr val="tx1"/>
        </a:solidFill>
        <a:latin typeface="Trebuchet MS" panose="020B0603020202020204" pitchFamily="34" charset="0"/>
        <a:ea typeface="+mn-ea"/>
        <a:cs typeface="+mn-cs"/>
      </a:defRPr>
    </a:lvl1pPr>
    <a:lvl2pPr marL="174194" indent="-87097" algn="l" rtl="0" fontAlgn="base">
      <a:spcBef>
        <a:spcPts val="0"/>
      </a:spcBef>
      <a:spcAft>
        <a:spcPct val="0"/>
      </a:spcAft>
      <a:buClr>
        <a:srgbClr val="404040"/>
      </a:buClr>
      <a:buFont typeface="Trebuchet MS"/>
      <a:buChar char="‒"/>
      <a:defRPr sz="800" kern="1200">
        <a:solidFill>
          <a:schemeClr val="tx1"/>
        </a:solidFill>
        <a:latin typeface="Trebuchet MS" panose="020B0603020202020204" pitchFamily="34" charset="0"/>
        <a:ea typeface="+mn-ea"/>
        <a:cs typeface="+mn-cs"/>
      </a:defRPr>
    </a:lvl2pPr>
    <a:lvl3pPr marL="261291" indent="-87097" algn="l" rtl="0" fontAlgn="base">
      <a:spcBef>
        <a:spcPts val="0"/>
      </a:spcBef>
      <a:spcAft>
        <a:spcPct val="0"/>
      </a:spcAft>
      <a:buClr>
        <a:srgbClr val="404040"/>
      </a:buClr>
      <a:buFont typeface="Trebuchet MS"/>
      <a:buChar char="–"/>
      <a:defRPr sz="800" kern="1200">
        <a:solidFill>
          <a:schemeClr val="tx1"/>
        </a:solidFill>
        <a:latin typeface="Trebuchet MS" panose="020B0603020202020204" pitchFamily="34" charset="0"/>
        <a:ea typeface="+mn-ea"/>
        <a:cs typeface="+mn-cs"/>
      </a:defRPr>
    </a:lvl3pPr>
    <a:lvl4pPr marL="348389" indent="-87097" algn="l" rtl="0" fontAlgn="base">
      <a:spcBef>
        <a:spcPts val="0"/>
      </a:spcBef>
      <a:spcAft>
        <a:spcPct val="0"/>
      </a:spcAft>
      <a:buClr>
        <a:srgbClr val="404040"/>
      </a:buClr>
      <a:buFont typeface="Trebuchet MS"/>
      <a:buChar char="–"/>
      <a:defRPr sz="700" kern="1200">
        <a:solidFill>
          <a:schemeClr val="tx1"/>
        </a:solidFill>
        <a:latin typeface="Trebuchet MS" panose="020B0603020202020204" pitchFamily="34" charset="0"/>
        <a:ea typeface="+mn-ea"/>
        <a:cs typeface="+mn-cs"/>
      </a:defRPr>
    </a:lvl4pPr>
    <a:lvl5pPr marL="435485" indent="-87097" algn="l" rtl="0" fontAlgn="base">
      <a:spcBef>
        <a:spcPts val="0"/>
      </a:spcBef>
      <a:spcAft>
        <a:spcPct val="0"/>
      </a:spcAft>
      <a:buClr>
        <a:srgbClr val="404040"/>
      </a:buClr>
      <a:buFont typeface="Trebuchet MS"/>
      <a:buChar char="–"/>
      <a:defRPr sz="600" kern="1200">
        <a:solidFill>
          <a:schemeClr val="tx1"/>
        </a:solidFill>
        <a:latin typeface="Trebuchet MS" panose="020B0603020202020204" pitchFamily="34" charset="0"/>
        <a:ea typeface="+mn-ea"/>
        <a:cs typeface="+mn-cs"/>
      </a:defRPr>
    </a:lvl5pPr>
    <a:lvl6pPr marL="1741943" algn="l" defTabSz="696777" rtl="0" eaLnBrk="1" latinLnBrk="0" hangingPunct="1">
      <a:defRPr sz="900" kern="1200">
        <a:solidFill>
          <a:schemeClr val="tx1"/>
        </a:solidFill>
        <a:latin typeface="Trebuchet MS"/>
        <a:ea typeface="+mn-ea"/>
        <a:cs typeface="+mn-cs"/>
      </a:defRPr>
    </a:lvl6pPr>
    <a:lvl7pPr marL="2090332" algn="l" defTabSz="696777" rtl="0" eaLnBrk="1" latinLnBrk="0" hangingPunct="1">
      <a:defRPr sz="900" kern="1200">
        <a:solidFill>
          <a:schemeClr val="tx1"/>
        </a:solidFill>
        <a:latin typeface="Trebuchet MS"/>
        <a:ea typeface="+mn-ea"/>
        <a:cs typeface="+mn-cs"/>
      </a:defRPr>
    </a:lvl7pPr>
    <a:lvl8pPr marL="2438721" algn="l" defTabSz="696777" rtl="0" eaLnBrk="1" latinLnBrk="0" hangingPunct="1">
      <a:defRPr sz="900" kern="1200">
        <a:solidFill>
          <a:schemeClr val="tx1"/>
        </a:solidFill>
        <a:latin typeface="Trebuchet MS"/>
        <a:ea typeface="+mn-ea"/>
        <a:cs typeface="+mn-cs"/>
      </a:defRPr>
    </a:lvl8pPr>
    <a:lvl9pPr marL="2787109" algn="l" defTabSz="696777" rtl="0" eaLnBrk="1" latinLnBrk="0" hangingPunct="1">
      <a:defRPr sz="900" kern="1200">
        <a:solidFill>
          <a:schemeClr val="tx1"/>
        </a:solidFill>
        <a:latin typeface="Trebuchet MS"/>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rost.com/sublib/display-report.do?id=K122-01-00-00-00" TargetMode="External"/><Relationship Id="rId4" Type="http://schemas.openxmlformats.org/officeDocument/2006/relationships/hyperlink" Target="https://store.frost.com/growth-opportunities-in-the-us-remote-patient-monitoring-market-forecast-to-2023.html" TargetMode="External"/><Relationship Id="rId5" Type="http://schemas.openxmlformats.org/officeDocument/2006/relationships/hyperlink" Target="https://ww2.frost.com/news/press-releases/frost-sullivan-reveals-2019-top-growth-opportunities-healthcare-region-and-key-sectors/" TargetMode="External"/><Relationship Id="rId6" Type="http://schemas.openxmlformats.org/officeDocument/2006/relationships/hyperlink" Target="https://www.marketwatch.com/press-release/mobile-health-mhealth-services-market-size-is-projected-to-be-around-us-10400-billion-by-2022-2018-08-13"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image" Target="../media/image7.png"/></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BP sales training webinar will cover the global</a:t>
            </a:r>
            <a:r>
              <a:rPr lang="en-US" baseline="0" dirty="0"/>
              <a:t> asset tracking market, key drivers and ALE solutions for the healthcare vertical.</a:t>
            </a:r>
            <a:endParaRPr lang="en-US" dirty="0"/>
          </a:p>
        </p:txBody>
      </p:sp>
    </p:spTree>
    <p:extLst>
      <p:ext uri="{BB962C8B-B14F-4D97-AF65-F5344CB8AC3E}">
        <p14:creationId xmlns:p14="http://schemas.microsoft.com/office/powerpoint/2010/main" val="127452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Management</a:t>
            </a:r>
            <a:r>
              <a:rPr lang="en-US" baseline="0" dirty="0"/>
              <a:t> of the </a:t>
            </a:r>
            <a:r>
              <a:rPr lang="en-US" baseline="0" dirty="0" err="1"/>
              <a:t>OmniAccess</a:t>
            </a:r>
            <a:r>
              <a:rPr lang="en-US" baseline="0" dirty="0"/>
              <a:t> Stellar Asset Tracking solution is done via the </a:t>
            </a:r>
            <a:r>
              <a:rPr lang="en-US" baseline="0" dirty="0" err="1"/>
              <a:t>OmniVista</a:t>
            </a:r>
            <a:r>
              <a:rPr lang="en-US" baseline="0" dirty="0"/>
              <a:t> Cirrus Asset Manager which provides the asset tag management and location engine. OV Cirrus Asset Manager is not the same as OV Cirrus NMS and is a cloud hosted in Germany. </a:t>
            </a:r>
            <a:r>
              <a:rPr lang="en-US" dirty="0"/>
              <a:t>Management tools are provided to facilitate asset provisioning which can be done by web or mobile app. Note that OV2500 or OV Cirrus are not required if using Stellar Wi-Fi in express mode.</a:t>
            </a:r>
          </a:p>
          <a:p>
            <a:endParaRPr lang="en-US" dirty="0"/>
          </a:p>
          <a:p>
            <a:pPr marL="0" indent="0">
              <a:buNone/>
            </a:pPr>
            <a:r>
              <a:rPr lang="en-US" b="1" dirty="0"/>
              <a:t>Asset Provisioning </a:t>
            </a:r>
            <a:r>
              <a:rPr lang="en-US" b="0" dirty="0"/>
              <a:t>includes</a:t>
            </a:r>
            <a:r>
              <a:rPr lang="en-US" dirty="0"/>
              <a:t>:</a:t>
            </a:r>
          </a:p>
          <a:p>
            <a:r>
              <a:rPr lang="en-US" dirty="0"/>
              <a:t>Site Configuration, Subscription</a:t>
            </a:r>
          </a:p>
          <a:p>
            <a:r>
              <a:rPr lang="en-US" dirty="0"/>
              <a:t>This allows to associate a device, a person to a tag</a:t>
            </a:r>
          </a:p>
          <a:p>
            <a:r>
              <a:rPr lang="en-US" dirty="0"/>
              <a:t>Each device can be associated with an image, a category, personalized parameters (relevance)</a:t>
            </a:r>
          </a:p>
          <a:p>
            <a:r>
              <a:rPr lang="en-US" dirty="0"/>
              <a:t>Reassigning tags to new equipment / people</a:t>
            </a:r>
          </a:p>
          <a:p>
            <a:r>
              <a:rPr lang="en-US" dirty="0" err="1"/>
              <a:t>Geonotifications</a:t>
            </a:r>
            <a:r>
              <a:rPr lang="en-US" dirty="0"/>
              <a:t> (get a notification that an asset is being removed from the building e.g. wheelchairs, infusion pumps, etc. or a notification about any asset entering an existing location zone)</a:t>
            </a:r>
          </a:p>
          <a:p>
            <a:pPr marL="0" indent="0">
              <a:buNone/>
            </a:pPr>
            <a:endParaRPr lang="en-US" dirty="0"/>
          </a:p>
          <a:p>
            <a:pPr marL="0" indent="0">
              <a:buNone/>
            </a:pPr>
            <a:r>
              <a:rPr lang="en-US" dirty="0"/>
              <a:t>The cloud-based management tools also provide real-time floor plan map views of all assets and people that are wearing tags, such as clinicians, patients, security staff, as well as, daytime contractors or any one or thing you wish to keep track of. </a:t>
            </a:r>
          </a:p>
          <a:p>
            <a:endParaRPr lang="en-US" dirty="0"/>
          </a:p>
          <a:p>
            <a:pPr marL="0" indent="0">
              <a:buNone/>
            </a:pPr>
            <a:r>
              <a:rPr lang="en-US" b="1" dirty="0"/>
              <a:t>Asset Search </a:t>
            </a:r>
            <a:r>
              <a:rPr lang="en-US" dirty="0"/>
              <a:t>includes:</a:t>
            </a:r>
          </a:p>
          <a:p>
            <a:r>
              <a:rPr lang="en-US" dirty="0"/>
              <a:t>Quickly search for equipment, a person or a category of equipment / person</a:t>
            </a:r>
          </a:p>
          <a:p>
            <a:r>
              <a:rPr lang="en-US" dirty="0"/>
              <a:t>Simplified search for non-technical staff and advanced search with filters</a:t>
            </a:r>
          </a:p>
          <a:p>
            <a:r>
              <a:rPr lang="en-US" dirty="0"/>
              <a:t>Get inventory lists with service dates</a:t>
            </a:r>
          </a:p>
          <a:p>
            <a:pPr lvl="1"/>
            <a:endParaRPr lang="en-US" dirty="0"/>
          </a:p>
          <a:p>
            <a:pPr marL="0" lvl="0" indent="0">
              <a:buNone/>
            </a:pPr>
            <a:r>
              <a:rPr lang="en-US" b="1" dirty="0"/>
              <a:t>Statistics &amp; Analytics </a:t>
            </a:r>
            <a:r>
              <a:rPr lang="en-US" dirty="0"/>
              <a:t>includes:</a:t>
            </a:r>
          </a:p>
          <a:p>
            <a:pPr marL="128588" indent="-128588">
              <a:buFont typeface="Arial" panose="020B0604020202020204" pitchFamily="34" charset="0"/>
              <a:buChar char="•"/>
            </a:pPr>
            <a:r>
              <a:rPr lang="en-US" sz="800" dirty="0">
                <a:solidFill>
                  <a:schemeClr val="accent1"/>
                </a:solidFill>
                <a:cs typeface="Trebuchet MS" panose="020B0502040204020203" pitchFamily="34" charset="0"/>
              </a:rPr>
              <a:t>Real-time or historical location data on equipment / people</a:t>
            </a:r>
          </a:p>
          <a:p>
            <a:pPr marL="128588" indent="-128588">
              <a:buFont typeface="Arial" panose="020B0604020202020204" pitchFamily="34" charset="0"/>
              <a:buChar char="•"/>
            </a:pPr>
            <a:r>
              <a:rPr lang="en-US" sz="800" dirty="0">
                <a:solidFill>
                  <a:schemeClr val="accent1"/>
                </a:solidFill>
                <a:cs typeface="Trebuchet MS" panose="020B0502040204020203" pitchFamily="34" charset="0"/>
              </a:rPr>
              <a:t>Data related to the use of Geo Notification in a given area</a:t>
            </a:r>
          </a:p>
          <a:p>
            <a:pPr marL="128588" indent="-128588">
              <a:buFont typeface="Arial" panose="020B0604020202020204" pitchFamily="34" charset="0"/>
              <a:buChar char="•"/>
            </a:pPr>
            <a:endParaRPr lang="en-US" sz="800" dirty="0">
              <a:solidFill>
                <a:schemeClr val="accent1"/>
              </a:solidFill>
              <a:cs typeface="Trebuchet MS" panose="020B0502040204020203" pitchFamily="34" charset="0"/>
            </a:endParaRPr>
          </a:p>
          <a:p>
            <a:pPr marL="0" indent="0">
              <a:buFont typeface="Arial" panose="020B0604020202020204" pitchFamily="34" charset="0"/>
              <a:buNone/>
            </a:pPr>
            <a:r>
              <a:rPr lang="en-US" sz="800" b="1" dirty="0">
                <a:solidFill>
                  <a:schemeClr val="accent1"/>
                </a:solidFill>
                <a:cs typeface="Trebuchet MS" panose="020B0502040204020203" pitchFamily="34" charset="0"/>
              </a:rPr>
              <a:t>APIs for 3</a:t>
            </a:r>
            <a:r>
              <a:rPr lang="en-US" sz="800" b="1" baseline="30000" dirty="0">
                <a:solidFill>
                  <a:schemeClr val="accent1"/>
                </a:solidFill>
                <a:cs typeface="Trebuchet MS" panose="020B0502040204020203" pitchFamily="34" charset="0"/>
              </a:rPr>
              <a:t>rd</a:t>
            </a:r>
            <a:r>
              <a:rPr lang="en-US" sz="800" b="1" dirty="0">
                <a:solidFill>
                  <a:schemeClr val="accent1"/>
                </a:solidFill>
                <a:cs typeface="Trebuchet MS" panose="020B0502040204020203" pitchFamily="34" charset="0"/>
              </a:rPr>
              <a:t> party applications</a:t>
            </a:r>
            <a:r>
              <a:rPr lang="en-US" sz="800" dirty="0">
                <a:solidFill>
                  <a:schemeClr val="accent1"/>
                </a:solidFill>
                <a:cs typeface="Trebuchet MS" panose="020B0502040204020203" pitchFamily="34" charset="0"/>
              </a:rPr>
              <a:t>:</a:t>
            </a:r>
          </a:p>
          <a:p>
            <a:pPr marL="128588" indent="-128588">
              <a:buFont typeface="Arial" panose="020B0604020202020204" pitchFamily="34" charset="0"/>
              <a:buChar char="•"/>
            </a:pPr>
            <a:r>
              <a:rPr lang="en-US" sz="800" dirty="0">
                <a:solidFill>
                  <a:schemeClr val="accent1"/>
                </a:solidFill>
                <a:cs typeface="Trebuchet MS" panose="020B0502040204020203" pitchFamily="34" charset="0"/>
              </a:rPr>
              <a:t>Available R1.0.1 March 2020</a:t>
            </a:r>
          </a:p>
          <a:p>
            <a:pPr marL="128588" indent="-128588">
              <a:buFont typeface="Arial" panose="020B0604020202020204" pitchFamily="34" charset="0"/>
              <a:buChar char="•"/>
            </a:pPr>
            <a:r>
              <a:rPr lang="en-US" sz="800" dirty="0">
                <a:solidFill>
                  <a:schemeClr val="accent1"/>
                </a:solidFill>
                <a:cs typeface="Trebuchet MS" panose="020B0502040204020203" pitchFamily="34" charset="0"/>
              </a:rPr>
              <a:t>GUI also uses these APIs so any feature will be supported</a:t>
            </a:r>
          </a:p>
          <a:p>
            <a:pPr marL="128588" indent="-128588">
              <a:buFont typeface="Arial" panose="020B0604020202020204" pitchFamily="34" charset="0"/>
              <a:buChar char="•"/>
            </a:pPr>
            <a:endParaRPr lang="en-US" sz="800" dirty="0">
              <a:solidFill>
                <a:schemeClr val="accent1"/>
              </a:solidFill>
              <a:cs typeface="Trebuchet MS" panose="020B0502040204020203" pitchFamily="34" charset="0"/>
            </a:endParaRPr>
          </a:p>
        </p:txBody>
      </p:sp>
    </p:spTree>
    <p:extLst>
      <p:ext uri="{BB962C8B-B14F-4D97-AF65-F5344CB8AC3E}">
        <p14:creationId xmlns:p14="http://schemas.microsoft.com/office/powerpoint/2010/main" val="361966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dirty="0"/>
              <a:t>The </a:t>
            </a:r>
            <a:r>
              <a:rPr lang="en-US" dirty="0" err="1"/>
              <a:t>OmniAccess</a:t>
            </a:r>
            <a:r>
              <a:rPr lang="en-US" dirty="0"/>
              <a:t> Stellar AP1201BG is a new BLE gateway.</a:t>
            </a:r>
            <a:r>
              <a:rPr lang="en-US" baseline="0" dirty="0"/>
              <a:t> Some of it’s powerful features and capabilities include:</a:t>
            </a:r>
            <a:endParaRPr lang="en-US" dirty="0"/>
          </a:p>
          <a:p>
            <a:r>
              <a:rPr lang="en-US" dirty="0"/>
              <a:t>AP1201BG BLE Gateway is based on AP1201 hardware (ships with default configuration)</a:t>
            </a:r>
          </a:p>
          <a:p>
            <a:r>
              <a:rPr lang="en-US" dirty="0"/>
              <a:t>No configuration required if connected to LAN</a:t>
            </a:r>
          </a:p>
          <a:p>
            <a:r>
              <a:rPr lang="en-US" dirty="0"/>
              <a:t>Integrated BLE can serve as both a BLE Gateway and Beacon simultaneously</a:t>
            </a:r>
          </a:p>
          <a:p>
            <a:r>
              <a:rPr lang="en-US" dirty="0"/>
              <a:t>Only Wi-Fi Client functionality (no AP capability without upgrade)</a:t>
            </a:r>
          </a:p>
          <a:p>
            <a:r>
              <a:rPr lang="en-US" dirty="0"/>
              <a:t>Cloud connectivity over Wi-Fi or Ethernet</a:t>
            </a:r>
          </a:p>
          <a:p>
            <a:r>
              <a:rPr lang="en-US" dirty="0"/>
              <a:t>Power over Ethernet or AC power</a:t>
            </a:r>
          </a:p>
          <a:p>
            <a:r>
              <a:rPr lang="en-US" dirty="0"/>
              <a:t>Eliminates the need for a separate BLE infrastructure for LBS and asset tracking</a:t>
            </a:r>
          </a:p>
          <a:p>
            <a:r>
              <a:rPr lang="en-US" dirty="0"/>
              <a:t>Lower list price than AP1201 and no </a:t>
            </a:r>
            <a:r>
              <a:rPr lang="en-US" dirty="0" err="1"/>
              <a:t>OmniVista</a:t>
            </a:r>
            <a:r>
              <a:rPr lang="en-US" dirty="0"/>
              <a:t> NMS licenses required</a:t>
            </a:r>
          </a:p>
          <a:p>
            <a:endParaRPr lang="en-US" dirty="0"/>
          </a:p>
        </p:txBody>
      </p:sp>
      <p:sp>
        <p:nvSpPr>
          <p:cNvPr id="4" name="Espace réservé du numéro de diapositive 3"/>
          <p:cNvSpPr>
            <a:spLocks noGrp="1"/>
          </p:cNvSpPr>
          <p:nvPr>
            <p:ph type="sldNum" sz="quarter" idx="10"/>
          </p:nvPr>
        </p:nvSpPr>
        <p:spPr/>
        <p:txBody>
          <a:bodyPr/>
          <a:lstStyle/>
          <a:p>
            <a:fld id="{22ABA127-8018-47A3-BA9D-567E8CCEE490}" type="slidenum">
              <a:rPr lang="fr-FR" smtClean="0"/>
              <a:t>11</a:t>
            </a:fld>
            <a:endParaRPr lang="fr-FR"/>
          </a:p>
        </p:txBody>
      </p:sp>
    </p:spTree>
    <p:extLst>
      <p:ext uri="{BB962C8B-B14F-4D97-AF65-F5344CB8AC3E}">
        <p14:creationId xmlns:p14="http://schemas.microsoft.com/office/powerpoint/2010/main" val="32559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en-US" dirty="0"/>
              <a:t>Different types of tags with different mounting options to take into account several deployment scenarios.</a:t>
            </a:r>
          </a:p>
          <a:p>
            <a:pPr marL="228600" indent="-228600">
              <a:buFont typeface="+mj-lt"/>
              <a:buAutoNum type="arabicPeriod"/>
            </a:pPr>
            <a:r>
              <a:rPr lang="fr-FR" sz="800" dirty="0" err="1">
                <a:latin typeface="Trebuchet MS" pitchFamily="34" charset="0"/>
              </a:rPr>
              <a:t>Clinician</a:t>
            </a:r>
            <a:r>
              <a:rPr lang="fr-FR" sz="800" dirty="0">
                <a:latin typeface="Trebuchet MS" pitchFamily="34" charset="0"/>
              </a:rPr>
              <a:t>/staff tags </a:t>
            </a:r>
            <a:r>
              <a:rPr lang="fr-FR" sz="800" dirty="0" err="1">
                <a:latin typeface="Trebuchet MS" pitchFamily="34" charset="0"/>
              </a:rPr>
              <a:t>with</a:t>
            </a:r>
            <a:r>
              <a:rPr lang="fr-FR" sz="800" dirty="0">
                <a:latin typeface="Trebuchet MS" pitchFamily="34" charset="0"/>
              </a:rPr>
              <a:t> </a:t>
            </a:r>
            <a:r>
              <a:rPr lang="fr-FR" sz="800" dirty="0" err="1">
                <a:latin typeface="Trebuchet MS" pitchFamily="34" charset="0"/>
              </a:rPr>
              <a:t>alert</a:t>
            </a:r>
            <a:r>
              <a:rPr lang="fr-FR" sz="800" dirty="0">
                <a:latin typeface="Trebuchet MS" pitchFamily="34" charset="0"/>
              </a:rPr>
              <a:t> </a:t>
            </a:r>
            <a:r>
              <a:rPr lang="fr-FR" sz="800" dirty="0" err="1">
                <a:latin typeface="Trebuchet MS" pitchFamily="34" charset="0"/>
              </a:rPr>
              <a:t>button</a:t>
            </a:r>
            <a:r>
              <a:rPr lang="fr-FR" sz="800" dirty="0">
                <a:latin typeface="Trebuchet MS" pitchFamily="34" charset="0"/>
              </a:rPr>
              <a:t>. </a:t>
            </a:r>
            <a:r>
              <a:rPr lang="fr-FR" sz="800" dirty="0" err="1">
                <a:latin typeface="Trebuchet MS" pitchFamily="34" charset="0"/>
              </a:rPr>
              <a:t>Cards</a:t>
            </a:r>
            <a:r>
              <a:rPr lang="fr-FR" sz="800" dirty="0">
                <a:latin typeface="Trebuchet MS" pitchFamily="34" charset="0"/>
              </a:rPr>
              <a:t> </a:t>
            </a:r>
            <a:r>
              <a:rPr lang="fr-FR" sz="800" dirty="0" err="1">
                <a:latin typeface="Trebuchet MS" pitchFamily="34" charset="0"/>
              </a:rPr>
              <a:t>that</a:t>
            </a:r>
            <a:r>
              <a:rPr lang="fr-FR" sz="800" dirty="0">
                <a:latin typeface="Trebuchet MS" pitchFamily="34" charset="0"/>
              </a:rPr>
              <a:t> </a:t>
            </a:r>
            <a:r>
              <a:rPr lang="fr-FR" sz="800" dirty="0" err="1">
                <a:latin typeface="Trebuchet MS" pitchFamily="34" charset="0"/>
              </a:rPr>
              <a:t>can</a:t>
            </a:r>
            <a:r>
              <a:rPr lang="fr-FR" sz="800" dirty="0">
                <a:latin typeface="Trebuchet MS" pitchFamily="34" charset="0"/>
              </a:rPr>
              <a:t> </a:t>
            </a:r>
            <a:r>
              <a:rPr lang="fr-FR" sz="800" dirty="0" err="1">
                <a:latin typeface="Trebuchet MS" pitchFamily="34" charset="0"/>
              </a:rPr>
              <a:t>be</a:t>
            </a:r>
            <a:r>
              <a:rPr lang="fr-FR" sz="800" dirty="0">
                <a:latin typeface="Trebuchet MS" pitchFamily="34" charset="0"/>
              </a:rPr>
              <a:t> </a:t>
            </a:r>
            <a:r>
              <a:rPr lang="fr-FR" sz="800" dirty="0" err="1">
                <a:latin typeface="Trebuchet MS" pitchFamily="34" charset="0"/>
              </a:rPr>
              <a:t>attached</a:t>
            </a:r>
            <a:r>
              <a:rPr lang="fr-FR" sz="800" dirty="0">
                <a:latin typeface="Trebuchet MS" pitchFamily="34" charset="0"/>
              </a:rPr>
              <a:t> to a badge and </a:t>
            </a:r>
            <a:r>
              <a:rPr lang="fr-FR" sz="800" dirty="0" err="1">
                <a:latin typeface="Trebuchet MS" pitchFamily="34" charset="0"/>
              </a:rPr>
              <a:t>can</a:t>
            </a:r>
            <a:r>
              <a:rPr lang="fr-FR" sz="800" dirty="0">
                <a:latin typeface="Trebuchet MS" pitchFamily="34" charset="0"/>
              </a:rPr>
              <a:t> </a:t>
            </a:r>
            <a:r>
              <a:rPr lang="fr-FR" sz="800" dirty="0" err="1">
                <a:latin typeface="Trebuchet MS" pitchFamily="34" charset="0"/>
              </a:rPr>
              <a:t>be</a:t>
            </a:r>
            <a:r>
              <a:rPr lang="fr-FR" sz="800" dirty="0">
                <a:latin typeface="Trebuchet MS" pitchFamily="34" charset="0"/>
              </a:rPr>
              <a:t> </a:t>
            </a:r>
            <a:r>
              <a:rPr lang="fr-FR" sz="800" dirty="0" err="1">
                <a:latin typeface="Trebuchet MS" pitchFamily="34" charset="0"/>
              </a:rPr>
              <a:t>used</a:t>
            </a:r>
            <a:r>
              <a:rPr lang="fr-FR" sz="800" dirty="0">
                <a:latin typeface="Trebuchet MS" pitchFamily="34" charset="0"/>
              </a:rPr>
              <a:t> for patients</a:t>
            </a:r>
            <a:r>
              <a:rPr lang="fr-FR" sz="800" baseline="0" dirty="0">
                <a:latin typeface="Trebuchet MS" pitchFamily="34" charset="0"/>
              </a:rPr>
              <a:t> </a:t>
            </a:r>
            <a:r>
              <a:rPr lang="fr-FR" sz="800" baseline="0" dirty="0" err="1">
                <a:latin typeface="Trebuchet MS" pitchFamily="34" charset="0"/>
              </a:rPr>
              <a:t>until</a:t>
            </a:r>
            <a:r>
              <a:rPr lang="fr-FR" sz="800" baseline="0" dirty="0">
                <a:latin typeface="Trebuchet MS" pitchFamily="34" charset="0"/>
              </a:rPr>
              <a:t> the nurse/patient </a:t>
            </a:r>
            <a:r>
              <a:rPr lang="fr-FR" sz="800" baseline="0" dirty="0" err="1">
                <a:latin typeface="Trebuchet MS" pitchFamily="34" charset="0"/>
              </a:rPr>
              <a:t>specific</a:t>
            </a:r>
            <a:r>
              <a:rPr lang="fr-FR" sz="800" baseline="0" dirty="0">
                <a:latin typeface="Trebuchet MS" pitchFamily="34" charset="0"/>
              </a:rPr>
              <a:t> tag </a:t>
            </a:r>
            <a:r>
              <a:rPr lang="fr-FR" sz="800" baseline="0" dirty="0" err="1">
                <a:latin typeface="Trebuchet MS" pitchFamily="34" charset="0"/>
              </a:rPr>
              <a:t>is</a:t>
            </a:r>
            <a:r>
              <a:rPr lang="fr-FR" sz="800" baseline="0" dirty="0">
                <a:latin typeface="Trebuchet MS" pitchFamily="34" charset="0"/>
              </a:rPr>
              <a:t> </a:t>
            </a:r>
            <a:r>
              <a:rPr lang="fr-FR" sz="800" baseline="0" dirty="0" err="1">
                <a:latin typeface="Trebuchet MS" pitchFamily="34" charset="0"/>
              </a:rPr>
              <a:t>available</a:t>
            </a:r>
            <a:r>
              <a:rPr lang="fr-FR" sz="800" baseline="0" dirty="0">
                <a:latin typeface="Trebuchet MS" pitchFamily="34" charset="0"/>
              </a:rPr>
              <a:t>.</a:t>
            </a:r>
            <a:endParaRPr lang="fr-FR" sz="800" dirty="0">
              <a:latin typeface="Trebuchet MS" pitchFamily="34" charset="0"/>
            </a:endParaRPr>
          </a:p>
          <a:p>
            <a:pPr marL="228600" indent="-228600">
              <a:buFont typeface="+mj-lt"/>
              <a:buAutoNum type="arabicPeriod"/>
            </a:pPr>
            <a:r>
              <a:rPr lang="en-US" sz="800" dirty="0">
                <a:latin typeface="Trebuchet MS" pitchFamily="34" charset="0"/>
              </a:rPr>
              <a:t>Asset tags with temperature sensor.</a:t>
            </a:r>
            <a:r>
              <a:rPr lang="en-US" sz="800" baseline="0" dirty="0">
                <a:latin typeface="Trebuchet MS" pitchFamily="34" charset="0"/>
              </a:rPr>
              <a:t> </a:t>
            </a:r>
            <a:r>
              <a:rPr lang="en-US" sz="800" dirty="0">
                <a:latin typeface="Trebuchet MS" pitchFamily="34" charset="0"/>
              </a:rPr>
              <a:t>Attach to a variety of medical and non-medical equipment</a:t>
            </a:r>
          </a:p>
          <a:p>
            <a:pPr marL="228600" indent="-228600">
              <a:buFont typeface="+mj-lt"/>
              <a:buAutoNum type="arabicPeriod"/>
            </a:pPr>
            <a:r>
              <a:rPr lang="en-US" sz="800" dirty="0">
                <a:latin typeface="Trebuchet MS" pitchFamily="34" charset="0"/>
              </a:rPr>
              <a:t>Nurse/patient tags with programmable alert button.</a:t>
            </a:r>
            <a:r>
              <a:rPr lang="en-US" sz="800" baseline="0" dirty="0">
                <a:latin typeface="Trebuchet MS" pitchFamily="34" charset="0"/>
              </a:rPr>
              <a:t> </a:t>
            </a:r>
            <a:r>
              <a:rPr lang="en-US" sz="800" dirty="0">
                <a:latin typeface="Trebuchet MS" pitchFamily="34" charset="0"/>
              </a:rPr>
              <a:t>Ability to integrate a bracelet. This one will be available in H2 2020</a:t>
            </a:r>
          </a:p>
          <a:p>
            <a:pPr marL="228600" indent="-228600">
              <a:buFont typeface="+mj-lt"/>
              <a:buAutoNum type="arabicPeriod"/>
            </a:pPr>
            <a:endParaRPr lang="en-US" sz="800" dirty="0">
              <a:latin typeface="Trebuchet MS" pitchFamily="34" charset="0"/>
            </a:endParaRPr>
          </a:p>
          <a:p>
            <a:pPr marL="228600" indent="-228600">
              <a:buFont typeface="+mj-lt"/>
              <a:buAutoNum type="arabicPeriod"/>
            </a:pPr>
            <a:endParaRPr lang="en-US" sz="800" dirty="0">
              <a:latin typeface="Trebuchet MS" pitchFamily="34" charset="0"/>
            </a:endParaRPr>
          </a:p>
          <a:p>
            <a:pPr marL="228600" indent="-228600">
              <a:buFont typeface="+mj-lt"/>
              <a:buAutoNum type="arabicPeriod"/>
            </a:pPr>
            <a:endParaRPr lang="en-US" dirty="0"/>
          </a:p>
          <a:p>
            <a:endParaRPr lang="en-US" dirty="0"/>
          </a:p>
        </p:txBody>
      </p:sp>
      <p:sp>
        <p:nvSpPr>
          <p:cNvPr id="4" name="Espace réservé du numéro de diapositive 3"/>
          <p:cNvSpPr>
            <a:spLocks noGrp="1"/>
          </p:cNvSpPr>
          <p:nvPr>
            <p:ph type="sldNum" sz="quarter" idx="10"/>
          </p:nvPr>
        </p:nvSpPr>
        <p:spPr/>
        <p:txBody>
          <a:bodyPr/>
          <a:lstStyle/>
          <a:p>
            <a:fld id="{22ABA127-8018-47A3-BA9D-567E8CCEE490}" type="slidenum">
              <a:rPr lang="fr-FR" smtClean="0"/>
              <a:t>12</a:t>
            </a:fld>
            <a:endParaRPr lang="fr-FR"/>
          </a:p>
        </p:txBody>
      </p:sp>
    </p:spTree>
    <p:extLst>
      <p:ext uri="{BB962C8B-B14F-4D97-AF65-F5344CB8AC3E}">
        <p14:creationId xmlns:p14="http://schemas.microsoft.com/office/powerpoint/2010/main" val="54544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of the web management screens that will be available in March 2020 with R.1.0.1</a:t>
            </a:r>
          </a:p>
          <a:p>
            <a:r>
              <a:rPr lang="en-US" dirty="0"/>
              <a:t>You</a:t>
            </a:r>
            <a:r>
              <a:rPr lang="en-US" baseline="0" dirty="0"/>
              <a:t> can see the position of assets, look up the information on a specific asset, set up notifications e.g. for maintenance schedules.</a:t>
            </a:r>
            <a:endParaRPr lang="en-US" dirty="0"/>
          </a:p>
        </p:txBody>
      </p:sp>
    </p:spTree>
    <p:extLst>
      <p:ext uri="{BB962C8B-B14F-4D97-AF65-F5344CB8AC3E}">
        <p14:creationId xmlns:p14="http://schemas.microsoft.com/office/powerpoint/2010/main" val="176553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 of location services such as asset tracking is the ability to capture asset tag analytics</a:t>
            </a:r>
            <a:r>
              <a:rPr lang="en-US" baseline="0" dirty="0"/>
              <a:t>. This information allows a healthcare facility to keep track of all of their assets, both the ones in use and the ones available (that have been logged). You’ll also get historical data on the flow of patients, clinicians and equipment so a hospital can optimize workflows accordingly to make work and patient care more efficient and effective.</a:t>
            </a:r>
          </a:p>
          <a:p>
            <a:r>
              <a:rPr lang="en-US" baseline="0" dirty="0"/>
              <a:t>The ability to set up and see a list of notifications allows you to be proactive about maintenance, keeping track of where equipment is moved to, know that patients and staff are safe, by defining boundaries where people or assets shouldn’t cross.</a:t>
            </a:r>
            <a:endParaRPr lang="en-US" dirty="0"/>
          </a:p>
        </p:txBody>
      </p:sp>
    </p:spTree>
    <p:extLst>
      <p:ext uri="{BB962C8B-B14F-4D97-AF65-F5344CB8AC3E}">
        <p14:creationId xmlns:p14="http://schemas.microsoft.com/office/powerpoint/2010/main" val="935101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large library of icons that can be used for the various assets to be viewed and tracked on a floorplan map. Each icon is available with or without</a:t>
            </a:r>
            <a:r>
              <a:rPr lang="en-US" baseline="0" dirty="0"/>
              <a:t> a waypoint indicator and is also color coded so a hospital can set a color to indicate that a wheelchair (or other piece of equipment or staff) is not currently available or if it/he/she is. </a:t>
            </a:r>
          </a:p>
          <a:p>
            <a:endParaRPr lang="en-US" baseline="0" dirty="0"/>
          </a:p>
          <a:p>
            <a:pPr lvl="1"/>
            <a:r>
              <a:rPr lang="en-US" baseline="0" dirty="0"/>
              <a:t>People icons include: patients, staff, security</a:t>
            </a:r>
          </a:p>
          <a:p>
            <a:pPr lvl="1"/>
            <a:r>
              <a:rPr lang="en-US" baseline="0" dirty="0"/>
              <a:t>Medical equipment icons include: heart rate monitors, infusion pumps, syringes, etc.</a:t>
            </a:r>
          </a:p>
          <a:p>
            <a:pPr lvl="1"/>
            <a:r>
              <a:rPr lang="en-US" baseline="0" dirty="0"/>
              <a:t>Non-medical equipment icons include: wheelchairs, beds, mattresses, carts, etc.</a:t>
            </a:r>
            <a:endParaRPr lang="en-US" dirty="0"/>
          </a:p>
        </p:txBody>
      </p:sp>
    </p:spTree>
    <p:extLst>
      <p:ext uri="{BB962C8B-B14F-4D97-AF65-F5344CB8AC3E}">
        <p14:creationId xmlns:p14="http://schemas.microsoft.com/office/powerpoint/2010/main" val="3648309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Stelllar</a:t>
            </a:r>
            <a:r>
              <a:rPr lang="en-US" dirty="0"/>
              <a:t> ALE asset tracking</a:t>
            </a:r>
            <a:r>
              <a:rPr lang="en-US" baseline="0" dirty="0"/>
              <a:t> app is Android based and allows you to perform a number of AT related functions, which include”</a:t>
            </a:r>
          </a:p>
          <a:p>
            <a:pPr lvl="1"/>
            <a:r>
              <a:rPr lang="en-US" baseline="0" dirty="0"/>
              <a:t>Find people and assets instantly</a:t>
            </a:r>
          </a:p>
          <a:p>
            <a:pPr lvl="1"/>
            <a:r>
              <a:rPr lang="en-US" dirty="0"/>
              <a:t>Locate people &amp;  assets on a floorplan</a:t>
            </a:r>
          </a:p>
          <a:p>
            <a:pPr lvl="1"/>
            <a:r>
              <a:rPr lang="en-US" dirty="0"/>
              <a:t>Visualize all of your assets</a:t>
            </a:r>
          </a:p>
          <a:p>
            <a:pPr lvl="1"/>
            <a:r>
              <a:rPr lang="en-US" dirty="0"/>
              <a:t>See all your tags in one place</a:t>
            </a:r>
          </a:p>
          <a:p>
            <a:pPr lvl="1"/>
            <a:r>
              <a:rPr lang="en-US" dirty="0"/>
              <a:t>Quickly scan and log a tag by QR code</a:t>
            </a:r>
          </a:p>
          <a:p>
            <a:pPr lvl="1"/>
            <a:endParaRPr lang="en-US" dirty="0"/>
          </a:p>
        </p:txBody>
      </p:sp>
    </p:spTree>
    <p:extLst>
      <p:ext uri="{BB962C8B-B14F-4D97-AF65-F5344CB8AC3E}">
        <p14:creationId xmlns:p14="http://schemas.microsoft.com/office/powerpoint/2010/main" val="2897098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Find people or assets instantly</a:t>
            </a:r>
          </a:p>
          <a:p>
            <a:pPr marL="0" indent="0">
              <a:buNone/>
            </a:pPr>
            <a:endParaRPr lang="en-US" dirty="0"/>
          </a:p>
          <a:p>
            <a:pPr marL="0" indent="0">
              <a:buNone/>
            </a:pPr>
            <a:r>
              <a:rPr lang="en-US" dirty="0"/>
              <a:t>Alcatel-Lucent </a:t>
            </a:r>
            <a:r>
              <a:rPr lang="en-US" dirty="0" err="1"/>
              <a:t>OmniAccess</a:t>
            </a:r>
            <a:r>
              <a:rPr lang="en-US" dirty="0"/>
              <a:t>® Stellar Asset Tracking saves staff time with simple-to-use features, such as:</a:t>
            </a:r>
          </a:p>
          <a:p>
            <a:r>
              <a:rPr lang="en-US" dirty="0"/>
              <a:t>Simplified search interface for non-technical staff</a:t>
            </a:r>
          </a:p>
          <a:p>
            <a:r>
              <a:rPr lang="en-US" dirty="0"/>
              <a:t>Advanced search with filtering feature and future advanced search combining multiple choices (asset + service + availability)</a:t>
            </a:r>
          </a:p>
          <a:p>
            <a:r>
              <a:rPr lang="en-US" dirty="0"/>
              <a:t>Role based access for locating an asset </a:t>
            </a:r>
          </a:p>
          <a:p>
            <a:r>
              <a:rPr lang="en-US" dirty="0"/>
              <a:t>Search based on individual asset/person name or on a category of asset/person</a:t>
            </a:r>
          </a:p>
          <a:p>
            <a:r>
              <a:rPr lang="en-US" dirty="0"/>
              <a:t>Web based asset search with optimized responsive design to ensure various devices can leverage it</a:t>
            </a:r>
          </a:p>
          <a:p>
            <a:r>
              <a:rPr lang="en-US" dirty="0"/>
              <a:t>Mobile App based search</a:t>
            </a:r>
          </a:p>
          <a:p>
            <a:r>
              <a:rPr lang="en-US" dirty="0"/>
              <a:t>Customizable asset category parameters for various healthcare use cases</a:t>
            </a:r>
          </a:p>
          <a:p>
            <a:pPr marL="0" indent="0">
              <a:buNone/>
            </a:pPr>
            <a:endParaRPr lang="en-US" b="0" dirty="0"/>
          </a:p>
          <a:p>
            <a:endParaRPr lang="en-US" b="1" baseline="0" dirty="0"/>
          </a:p>
          <a:p>
            <a:r>
              <a:rPr lang="en-US" b="1" baseline="0" dirty="0"/>
              <a:t>Timeline –  March 2020</a:t>
            </a:r>
            <a:endParaRPr lang="en-US" b="0" dirty="0"/>
          </a:p>
          <a:p>
            <a:endParaRPr lang="en-US" dirty="0"/>
          </a:p>
        </p:txBody>
      </p:sp>
    </p:spTree>
    <p:extLst>
      <p:ext uri="{BB962C8B-B14F-4D97-AF65-F5344CB8AC3E}">
        <p14:creationId xmlns:p14="http://schemas.microsoft.com/office/powerpoint/2010/main" val="254152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r>
              <a:rPr lang="en-US" sz="800" kern="1200" dirty="0">
                <a:solidFill>
                  <a:schemeClr val="tx1"/>
                </a:solidFill>
                <a:effectLst/>
                <a:latin typeface="Trebuchet MS" panose="020B0603020202020204" pitchFamily="34" charset="0"/>
                <a:ea typeface="+mn-ea"/>
                <a:cs typeface="+mn-cs"/>
              </a:rPr>
              <a:t>Locate patients, clinicians and assets on a floorplan</a:t>
            </a:r>
          </a:p>
          <a:p>
            <a:pPr marL="0" indent="0">
              <a:buNone/>
            </a:pPr>
            <a:endParaRPr lang="en-US" b="1" baseline="0" dirty="0"/>
          </a:p>
          <a:p>
            <a:pPr marL="0" indent="0">
              <a:buNone/>
            </a:pPr>
            <a:r>
              <a:rPr lang="en-US" b="0" baseline="0" dirty="0"/>
              <a:t>Tracking objects and people in real-time, makes patient care more efficient and can help improve processes and workflows in hospitals, clinics and assisted living facilities</a:t>
            </a:r>
          </a:p>
          <a:p>
            <a:pPr marL="0" indent="0">
              <a:buNone/>
            </a:pPr>
            <a:r>
              <a:rPr lang="en-US" b="0" baseline="0" dirty="0"/>
              <a:t>Some of the benefits include:</a:t>
            </a:r>
          </a:p>
          <a:p>
            <a:pPr marL="0" indent="0">
              <a:buNone/>
            </a:pPr>
            <a:endParaRPr lang="en-US" b="0" baseline="0" dirty="0"/>
          </a:p>
          <a:p>
            <a:pPr marL="87097" indent="-87097"/>
            <a:r>
              <a:rPr lang="en-US" b="0" baseline="0" dirty="0"/>
              <a:t>Improved equipment utilization and reduced overhead costs</a:t>
            </a:r>
          </a:p>
          <a:p>
            <a:pPr marL="87097" indent="-87097"/>
            <a:r>
              <a:rPr lang="en-US" b="0" baseline="0" dirty="0"/>
              <a:t>Better tracking of assets in and around a healthcare facility to avoid theft</a:t>
            </a:r>
          </a:p>
          <a:p>
            <a:pPr marL="87097" indent="-87097"/>
            <a:r>
              <a:rPr lang="en-US" b="0" baseline="0" dirty="0"/>
              <a:t>Improved caregiver satisfaction by reducing the time needed to locate resources</a:t>
            </a:r>
          </a:p>
          <a:p>
            <a:pPr marL="87097" indent="-87097"/>
            <a:r>
              <a:rPr lang="en-US" b="0" baseline="0" dirty="0"/>
              <a:t>Improved patient experience as caregivers can spend more time with them</a:t>
            </a:r>
          </a:p>
          <a:p>
            <a:pPr marL="0" indent="0">
              <a:buNone/>
            </a:pPr>
            <a:endParaRPr lang="en-US" b="1" baseline="0" dirty="0"/>
          </a:p>
          <a:p>
            <a:r>
              <a:rPr lang="en-US" b="1" baseline="0" dirty="0"/>
              <a:t>Timeline –  March 2020</a:t>
            </a:r>
            <a:endParaRPr lang="en-US" b="0" dirty="0"/>
          </a:p>
          <a:p>
            <a:endParaRPr lang="en-US" dirty="0"/>
          </a:p>
        </p:txBody>
      </p:sp>
    </p:spTree>
    <p:extLst>
      <p:ext uri="{BB962C8B-B14F-4D97-AF65-F5344CB8AC3E}">
        <p14:creationId xmlns:p14="http://schemas.microsoft.com/office/powerpoint/2010/main" val="740078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r>
              <a:rPr lang="en-US" sz="800" kern="1200" dirty="0">
                <a:solidFill>
                  <a:schemeClr val="tx1"/>
                </a:solidFill>
                <a:effectLst/>
                <a:latin typeface="Trebuchet MS" panose="020B0603020202020204" pitchFamily="34" charset="0"/>
                <a:ea typeface="+mn-ea"/>
                <a:cs typeface="+mn-cs"/>
              </a:rPr>
              <a:t>Visualize your assets</a:t>
            </a: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endParaRPr lang="en-US" sz="800" kern="1200" dirty="0">
              <a:solidFill>
                <a:schemeClr val="tx1"/>
              </a:solidFill>
              <a:effectLst/>
              <a:latin typeface="Trebuchet MS" panose="020B0603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r>
              <a:rPr lang="en-US" sz="800" kern="1200" dirty="0">
                <a:solidFill>
                  <a:schemeClr val="tx1"/>
                </a:solidFill>
                <a:effectLst/>
                <a:latin typeface="Trebuchet MS" panose="020B0603020202020204" pitchFamily="34" charset="0"/>
                <a:ea typeface="+mn-ea"/>
                <a:cs typeface="+mn-cs"/>
              </a:rPr>
              <a:t>See which assets are available then find them on a floor plan map. You’ll know which equipment is nearest to you or to your patients. With equipment and role specific icons, it makes it easier to locate the person or asset you need by icon graphic and color.  And custom fields can be used to set up personalized parameters directly through the app.</a:t>
            </a: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endParaRPr lang="en-US" b="1" baseline="0" dirty="0"/>
          </a:p>
          <a:p>
            <a:r>
              <a:rPr lang="en-US" b="1" baseline="0" dirty="0"/>
              <a:t>Timeline –  March 2020</a:t>
            </a:r>
            <a:endParaRPr lang="en-US" b="0" dirty="0"/>
          </a:p>
          <a:p>
            <a:endParaRPr lang="en-US" dirty="0"/>
          </a:p>
        </p:txBody>
      </p:sp>
    </p:spTree>
    <p:extLst>
      <p:ext uri="{BB962C8B-B14F-4D97-AF65-F5344CB8AC3E}">
        <p14:creationId xmlns:p14="http://schemas.microsoft.com/office/powerpoint/2010/main" val="198799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6215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r>
              <a:rPr lang="en-US" sz="800" kern="1200" dirty="0">
                <a:solidFill>
                  <a:schemeClr val="tx1"/>
                </a:solidFill>
                <a:effectLst/>
                <a:latin typeface="Trebuchet MS" panose="020B0603020202020204" pitchFamily="34" charset="0"/>
                <a:ea typeface="+mn-ea"/>
                <a:cs typeface="+mn-cs"/>
              </a:rPr>
              <a:t>All your tags in one place</a:t>
            </a: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endParaRPr lang="en-US" sz="800" kern="1200" dirty="0">
              <a:solidFill>
                <a:schemeClr val="tx1"/>
              </a:solidFill>
              <a:effectLst/>
              <a:latin typeface="Trebuchet MS" panose="020B0603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r>
              <a:rPr lang="en-US" sz="800" kern="1200" dirty="0">
                <a:solidFill>
                  <a:schemeClr val="tx1"/>
                </a:solidFill>
                <a:effectLst/>
                <a:latin typeface="Trebuchet MS" panose="020B0603020202020204" pitchFamily="34" charset="0"/>
                <a:ea typeface="+mn-ea"/>
                <a:cs typeface="+mn-cs"/>
              </a:rPr>
              <a:t>You can provide a full inventory list of asset tags to ensure all or your equipment is accounted for and see which devices are due for service. This simplifies managing and maintaining the asset tracking network by IT, while providing real-time audit data for hospital operations. And in May 2020, you’ll be able to receive</a:t>
            </a:r>
            <a:r>
              <a:rPr lang="en-US" sz="800" kern="1200" baseline="0" dirty="0">
                <a:solidFill>
                  <a:schemeClr val="tx1"/>
                </a:solidFill>
                <a:effectLst/>
                <a:latin typeface="Trebuchet MS" panose="020B0603020202020204" pitchFamily="34" charset="0"/>
                <a:ea typeface="+mn-ea"/>
                <a:cs typeface="+mn-cs"/>
              </a:rPr>
              <a:t> notifications for planned service of assets on the app.</a:t>
            </a:r>
            <a:endParaRPr lang="en-US" sz="800" kern="1200" dirty="0">
              <a:solidFill>
                <a:schemeClr val="tx1"/>
              </a:solidFill>
              <a:effectLst/>
              <a:latin typeface="Trebuchet MS" panose="020B0603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endParaRPr lang="en-US" b="1" baseline="0" dirty="0"/>
          </a:p>
          <a:p>
            <a:r>
              <a:rPr lang="en-US" b="1" baseline="0" dirty="0"/>
              <a:t>Timeline –  March 2020</a:t>
            </a:r>
            <a:endParaRPr lang="en-US" b="0" dirty="0"/>
          </a:p>
          <a:p>
            <a:endParaRPr lang="en-US" dirty="0"/>
          </a:p>
        </p:txBody>
      </p:sp>
    </p:spTree>
    <p:extLst>
      <p:ext uri="{BB962C8B-B14F-4D97-AF65-F5344CB8AC3E}">
        <p14:creationId xmlns:p14="http://schemas.microsoft.com/office/powerpoint/2010/main" val="1787554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r>
              <a:rPr lang="en-US" sz="800" kern="1200" dirty="0">
                <a:solidFill>
                  <a:schemeClr val="tx1"/>
                </a:solidFill>
                <a:effectLst/>
                <a:latin typeface="Trebuchet MS" panose="020B0603020202020204" pitchFamily="34" charset="0"/>
                <a:ea typeface="+mn-ea"/>
                <a:cs typeface="+mn-cs"/>
              </a:rPr>
              <a:t>Associate a tag to an asset easily using a QR code</a:t>
            </a: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endParaRPr lang="en-US" sz="800" kern="1200" dirty="0">
              <a:solidFill>
                <a:schemeClr val="tx1"/>
              </a:solidFill>
              <a:effectLst/>
              <a:latin typeface="Trebuchet MS" panose="020B0603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r>
              <a:rPr lang="en-US" sz="800" kern="1200" dirty="0">
                <a:solidFill>
                  <a:schemeClr val="tx1"/>
                </a:solidFill>
                <a:effectLst/>
                <a:latin typeface="Trebuchet MS" panose="020B0603020202020204" pitchFamily="34" charset="0"/>
                <a:ea typeface="+mn-ea"/>
                <a:cs typeface="+mn-cs"/>
              </a:rPr>
              <a:t>Assigning an asset tag to an asset is as simple as scanning the tag’s QR code into our smartphone app. This greatly simplifies the addition of tags to a hospital network and allows various asset names and icons to be used to differentiate tags as necessary. </a:t>
            </a: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endParaRPr lang="en-US" sz="800" kern="1200" dirty="0">
              <a:solidFill>
                <a:schemeClr val="tx1"/>
              </a:solidFill>
              <a:effectLst/>
              <a:latin typeface="Trebuchet MS" panose="020B060302020202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r>
              <a:rPr lang="en-US" sz="800" kern="1200" dirty="0">
                <a:solidFill>
                  <a:schemeClr val="tx1"/>
                </a:solidFill>
                <a:effectLst/>
                <a:latin typeface="Trebuchet MS" panose="020B0603020202020204" pitchFamily="34" charset="0"/>
                <a:ea typeface="+mn-ea"/>
                <a:cs typeface="+mn-cs"/>
              </a:rPr>
              <a:t>The department name for which a tag is associated to, can also be programmed, including a future service date, so when it’s time get your equipment checked, cleaned, and/or serviced, the asset tracking software will send you a preemptive notification to ensure an asset doesn’t miss its service schedule.</a:t>
            </a: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endParaRPr lang="en-US" b="1" baseline="0" dirty="0"/>
          </a:p>
          <a:p>
            <a:r>
              <a:rPr lang="en-US" b="1" baseline="0" dirty="0"/>
              <a:t>Timeline –  March 2020</a:t>
            </a:r>
            <a:endParaRPr lang="en-US" b="0" dirty="0"/>
          </a:p>
          <a:p>
            <a:endParaRPr lang="en-US" dirty="0"/>
          </a:p>
        </p:txBody>
      </p:sp>
    </p:spTree>
    <p:extLst>
      <p:ext uri="{BB962C8B-B14F-4D97-AF65-F5344CB8AC3E}">
        <p14:creationId xmlns:p14="http://schemas.microsoft.com/office/powerpoint/2010/main" val="603463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Keep detailed information on each asset</a:t>
            </a:r>
          </a:p>
          <a:p>
            <a:r>
              <a:rPr lang="en-US" dirty="0"/>
              <a:t>Set up an asset category for each asset</a:t>
            </a:r>
          </a:p>
          <a:p>
            <a:pPr lvl="1"/>
            <a:r>
              <a:rPr lang="en-US" dirty="0"/>
              <a:t>By name and sub-category name</a:t>
            </a:r>
          </a:p>
          <a:p>
            <a:r>
              <a:rPr lang="en-US" dirty="0"/>
              <a:t>Use customized fields to identify:</a:t>
            </a:r>
          </a:p>
          <a:p>
            <a:pPr lvl="1"/>
            <a:r>
              <a:rPr lang="en-US" dirty="0"/>
              <a:t>Availability (whether the asset is available or not)</a:t>
            </a:r>
          </a:p>
          <a:p>
            <a:pPr lvl="1"/>
            <a:r>
              <a:rPr lang="en-US" dirty="0"/>
              <a:t>Unavailability reason (in use, maintenance, cleaning)</a:t>
            </a:r>
          </a:p>
          <a:p>
            <a:pPr lvl="1"/>
            <a:r>
              <a:rPr lang="en-US" dirty="0"/>
              <a:t>Maintenance date (when it is due for maintenance)</a:t>
            </a:r>
          </a:p>
          <a:p>
            <a:pPr lvl="1"/>
            <a:r>
              <a:rPr lang="en-US" dirty="0"/>
              <a:t>Last service/cleaning date (to ensure you follow compliance requirements)</a:t>
            </a:r>
          </a:p>
          <a:p>
            <a:pPr marL="174194" marR="0" lvl="1" indent="-87097" algn="l" defTabSz="914400" rtl="0" eaLnBrk="1" fontAlgn="base" latinLnBrk="0" hangingPunct="1">
              <a:lnSpc>
                <a:spcPct val="100000"/>
              </a:lnSpc>
              <a:spcBef>
                <a:spcPts val="0"/>
              </a:spcBef>
              <a:spcAft>
                <a:spcPct val="0"/>
              </a:spcAft>
              <a:buClr>
                <a:srgbClr val="404040"/>
              </a:buClr>
              <a:buSzTx/>
              <a:buFont typeface="Trebuchet MS"/>
              <a:buChar char="‒"/>
              <a:tabLst/>
              <a:defRPr/>
            </a:pPr>
            <a:r>
              <a:rPr lang="en-US" sz="800" kern="1200" dirty="0">
                <a:solidFill>
                  <a:schemeClr val="tx1"/>
                </a:solidFill>
                <a:latin typeface="Trebuchet MS" panose="020B0603020202020204" pitchFamily="34" charset="0"/>
                <a:ea typeface="+mn-ea"/>
                <a:cs typeface="+mn-cs"/>
              </a:rPr>
              <a:t>Any other type of customized field based on a</a:t>
            </a:r>
            <a:r>
              <a:rPr lang="en-US" sz="800" kern="1200" baseline="0" dirty="0">
                <a:solidFill>
                  <a:schemeClr val="tx1"/>
                </a:solidFill>
                <a:latin typeface="Trebuchet MS" panose="020B0603020202020204" pitchFamily="34" charset="0"/>
                <a:ea typeface="+mn-ea"/>
                <a:cs typeface="+mn-cs"/>
              </a:rPr>
              <a:t> healthcare provider’s </a:t>
            </a:r>
            <a:r>
              <a:rPr lang="en-US" sz="800" kern="1200" dirty="0">
                <a:solidFill>
                  <a:schemeClr val="tx1"/>
                </a:solidFill>
                <a:latin typeface="Trebuchet MS" panose="020B0603020202020204" pitchFamily="34" charset="0"/>
                <a:ea typeface="+mn-ea"/>
                <a:cs typeface="+mn-cs"/>
              </a:rPr>
              <a:t>needs</a:t>
            </a:r>
          </a:p>
          <a:p>
            <a:pPr marL="87097" lvl="1" indent="0">
              <a:buNone/>
            </a:pPr>
            <a:endParaRPr lang="en-US" dirty="0"/>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endParaRPr lang="en-US" b="1" baseline="0" dirty="0"/>
          </a:p>
          <a:p>
            <a:r>
              <a:rPr lang="en-US" b="1" baseline="0" dirty="0"/>
              <a:t>Timeline –  March 2020</a:t>
            </a:r>
            <a:endParaRPr lang="en-US" b="0" dirty="0"/>
          </a:p>
          <a:p>
            <a:endParaRPr lang="en-US" dirty="0"/>
          </a:p>
        </p:txBody>
      </p:sp>
    </p:spTree>
    <p:extLst>
      <p:ext uri="{BB962C8B-B14F-4D97-AF65-F5344CB8AC3E}">
        <p14:creationId xmlns:p14="http://schemas.microsoft.com/office/powerpoint/2010/main" val="1043638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7772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Stanley</a:t>
            </a:r>
            <a:r>
              <a:rPr lang="en-US" baseline="0" dirty="0"/>
              <a:t> healthcare uses Wi-Fi technology and for in-room accuracy, use ultra sound technology from </a:t>
            </a:r>
            <a:r>
              <a:rPr lang="en-US" baseline="0" dirty="0" err="1"/>
              <a:t>Sonitor</a:t>
            </a:r>
            <a:r>
              <a:rPr lang="en-US" baseline="0" dirty="0"/>
              <a:t> at about $2500 per room. </a:t>
            </a:r>
            <a:endParaRPr lang="en-US" dirty="0"/>
          </a:p>
        </p:txBody>
      </p:sp>
    </p:spTree>
    <p:extLst>
      <p:ext uri="{BB962C8B-B14F-4D97-AF65-F5344CB8AC3E}">
        <p14:creationId xmlns:p14="http://schemas.microsoft.com/office/powerpoint/2010/main" val="4054880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Aruba has only one BLE</a:t>
            </a:r>
            <a:r>
              <a:rPr lang="en-US" baseline="0" dirty="0"/>
              <a:t> asset tag they use with different mounting options</a:t>
            </a:r>
          </a:p>
          <a:p>
            <a:r>
              <a:rPr lang="en-US" dirty="0"/>
              <a:t>Aruba BLE</a:t>
            </a:r>
            <a:r>
              <a:rPr lang="en-US" baseline="0" dirty="0"/>
              <a:t> asset tag can only work with the Aruba APs that have built-in BLE and these are expensive (they have no gateways)</a:t>
            </a:r>
          </a:p>
          <a:p>
            <a:endParaRPr lang="en-US" dirty="0"/>
          </a:p>
        </p:txBody>
      </p:sp>
    </p:spTree>
    <p:extLst>
      <p:ext uri="{BB962C8B-B14F-4D97-AF65-F5344CB8AC3E}">
        <p14:creationId xmlns:p14="http://schemas.microsoft.com/office/powerpoint/2010/main" val="1032496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Centrak</a:t>
            </a:r>
            <a:r>
              <a:rPr lang="en-US" baseline="0" dirty="0"/>
              <a:t> also uses Wi-Fi technology and uses infrared technology for in-room accuracy at about $2000 per room.</a:t>
            </a:r>
            <a:endParaRPr lang="en-US" dirty="0"/>
          </a:p>
        </p:txBody>
      </p:sp>
    </p:spTree>
    <p:extLst>
      <p:ext uri="{BB962C8B-B14F-4D97-AF65-F5344CB8AC3E}">
        <p14:creationId xmlns:p14="http://schemas.microsoft.com/office/powerpoint/2010/main" val="1228799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Mist provides</a:t>
            </a:r>
            <a:r>
              <a:rPr lang="en-US" baseline="0" dirty="0"/>
              <a:t> virtual beacon technology which is optimized for very open environments and not complex floorplans such as in hospitals</a:t>
            </a:r>
          </a:p>
          <a:p>
            <a:r>
              <a:rPr lang="en-US" baseline="0" dirty="0"/>
              <a:t>In room accuracy is unknown but expected to be poor or very expensive if augmented with more Wi-Fi infrastructure products</a:t>
            </a:r>
            <a:endParaRPr lang="en-US" dirty="0"/>
          </a:p>
        </p:txBody>
      </p:sp>
    </p:spTree>
    <p:extLst>
      <p:ext uri="{BB962C8B-B14F-4D97-AF65-F5344CB8AC3E}">
        <p14:creationId xmlns:p14="http://schemas.microsoft.com/office/powerpoint/2010/main" val="841163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10-year asset tracking solution prices vary but ALE has the most competitive price overall. This example is based on a 250,000 square meter coverage area and an accuracy level of up to 5 meters. You’ll note that Stanley Healthcare requires 2 additional APs and 5 exciters per 1000 square</a:t>
            </a:r>
            <a:r>
              <a:rPr lang="en-US" baseline="0" dirty="0"/>
              <a:t> meters, </a:t>
            </a:r>
            <a:r>
              <a:rPr lang="en-US" dirty="0"/>
              <a:t>in addition to the 5 APs for each vendor. ALE doesn’t require any exciters for</a:t>
            </a:r>
            <a:r>
              <a:rPr lang="en-US" baseline="0" dirty="0"/>
              <a:t> it’s asset tracking solution as we can set up virtual perimeters to get alerts and </a:t>
            </a:r>
            <a:r>
              <a:rPr lang="en-US" baseline="0" dirty="0" err="1"/>
              <a:t>geonotifications</a:t>
            </a:r>
            <a:r>
              <a:rPr lang="en-US" baseline="0" dirty="0"/>
              <a:t>.</a:t>
            </a:r>
            <a:endParaRPr lang="en-US" dirty="0"/>
          </a:p>
        </p:txBody>
      </p:sp>
    </p:spTree>
    <p:extLst>
      <p:ext uri="{BB962C8B-B14F-4D97-AF65-F5344CB8AC3E}">
        <p14:creationId xmlns:p14="http://schemas.microsoft.com/office/powerpoint/2010/main" val="546055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up a floorplan map and search for an asset or enter the type of</a:t>
            </a:r>
            <a:r>
              <a:rPr lang="en-US" baseline="0" dirty="0"/>
              <a:t> asset you need and the web management tool or mobile app will provide the location information in real-time. Asset locations are updated in seconds, versus minutes for others like Aruba HPE.</a:t>
            </a:r>
          </a:p>
          <a:p>
            <a:endParaRPr lang="en-US" baseline="0" dirty="0"/>
          </a:p>
          <a:p>
            <a:pPr marL="87097" marR="0" lvl="0" indent="-87097" algn="l" defTabSz="914400" rtl="0" eaLnBrk="1" fontAlgn="base" latinLnBrk="0" hangingPunct="1">
              <a:lnSpc>
                <a:spcPct val="100000"/>
              </a:lnSpc>
              <a:spcBef>
                <a:spcPct val="30000"/>
              </a:spcBef>
              <a:spcAft>
                <a:spcPct val="0"/>
              </a:spcAft>
              <a:buClr>
                <a:srgbClr val="404040"/>
              </a:buClr>
              <a:buSzTx/>
              <a:buFont typeface="Trebuchet MS" pitchFamily="34" charset="0"/>
              <a:buChar char="•"/>
              <a:tabLst/>
              <a:defRPr/>
            </a:pPr>
            <a:r>
              <a:rPr lang="en-US" b="1" baseline="0" dirty="0"/>
              <a:t>Timeline  - March 2020</a:t>
            </a:r>
          </a:p>
          <a:p>
            <a:endParaRPr lang="en-US" dirty="0"/>
          </a:p>
        </p:txBody>
      </p:sp>
    </p:spTree>
    <p:extLst>
      <p:ext uri="{BB962C8B-B14F-4D97-AF65-F5344CB8AC3E}">
        <p14:creationId xmlns:p14="http://schemas.microsoft.com/office/powerpoint/2010/main" val="148524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US" dirty="0"/>
              <a:t>According t</a:t>
            </a:r>
            <a:r>
              <a:rPr lang="en-US" baseline="0" dirty="0"/>
              <a:t>o consulting firm Frost &amp; Sullivan and </a:t>
            </a:r>
            <a:r>
              <a:rPr lang="en-US" baseline="0" dirty="0" err="1"/>
              <a:t>Marketwatch</a:t>
            </a:r>
            <a:r>
              <a:rPr lang="en-US" baseline="0" dirty="0"/>
              <a:t>, the f</a:t>
            </a:r>
            <a:r>
              <a:rPr lang="en-US" dirty="0"/>
              <a:t>ive most disruptive digital health predictions are</a:t>
            </a:r>
            <a:r>
              <a:rPr lang="en-US" baseline="0" dirty="0"/>
              <a:t>:</a:t>
            </a:r>
            <a:endParaRPr lang="en-US" dirty="0"/>
          </a:p>
          <a:p>
            <a:pPr marL="228600" indent="-228600">
              <a:buFont typeface="+mj-lt"/>
              <a:buNone/>
            </a:pPr>
            <a:endParaRPr lang="en-US" dirty="0"/>
          </a:p>
          <a:p>
            <a:pPr marL="228600" marR="0" lvl="0" indent="-228600" algn="l" defTabSz="914400" rtl="0" eaLnBrk="1" fontAlgn="base" latinLnBrk="0" hangingPunct="1">
              <a:lnSpc>
                <a:spcPct val="100000"/>
              </a:lnSpc>
              <a:spcBef>
                <a:spcPct val="30000"/>
              </a:spcBef>
              <a:spcAft>
                <a:spcPct val="0"/>
              </a:spcAft>
              <a:buClr>
                <a:srgbClr val="404040"/>
              </a:buClr>
              <a:buSzTx/>
              <a:buFont typeface="+mj-lt"/>
              <a:buAutoNum type="arabicPeriod"/>
              <a:tabLst/>
              <a:defRPr/>
            </a:pPr>
            <a:r>
              <a:rPr lang="en-US" dirty="0"/>
              <a:t>Telehealth </a:t>
            </a:r>
            <a:r>
              <a:rPr lang="en-US" sz="800" dirty="0">
                <a:latin typeface="Trebuchet MS"/>
                <a:cs typeface="Trebuchet MS" panose="020B0502040204020203" pitchFamily="34" charset="0"/>
                <a:hlinkClick r:id="rId3"/>
              </a:rPr>
              <a:t>http://www.frost.com/sublib/display-report.do?id=K122-01-00-00-00</a:t>
            </a:r>
            <a:endParaRPr lang="en-US" dirty="0"/>
          </a:p>
          <a:p>
            <a:pPr marL="228600" marR="0" lvl="0" indent="-228600" algn="l" defTabSz="914400" rtl="0" eaLnBrk="1" fontAlgn="base" latinLnBrk="0" hangingPunct="1">
              <a:lnSpc>
                <a:spcPct val="100000"/>
              </a:lnSpc>
              <a:spcBef>
                <a:spcPct val="30000"/>
              </a:spcBef>
              <a:spcAft>
                <a:spcPct val="0"/>
              </a:spcAft>
              <a:buClr>
                <a:srgbClr val="404040"/>
              </a:buClr>
              <a:buSzTx/>
              <a:buFont typeface="+mj-lt"/>
              <a:buAutoNum type="arabicPeriod"/>
              <a:tabLst/>
              <a:defRPr/>
            </a:pPr>
            <a:r>
              <a:rPr lang="en-US" dirty="0"/>
              <a:t>Remote monitoring </a:t>
            </a:r>
            <a:r>
              <a:rPr lang="en-US" sz="800" dirty="0">
                <a:hlinkClick r:id="rId4"/>
              </a:rPr>
              <a:t>https://store.frost.com/growth-opportunities-in-the-us-remote-patient-monitoring-market-forecast-to-2023.html</a:t>
            </a:r>
            <a:endParaRPr lang="en-US" dirty="0"/>
          </a:p>
          <a:p>
            <a:pPr marL="228600" marR="0" lvl="0" indent="-228600" algn="l" defTabSz="914400" rtl="0" eaLnBrk="1" fontAlgn="base" latinLnBrk="0" hangingPunct="1">
              <a:lnSpc>
                <a:spcPct val="100000"/>
              </a:lnSpc>
              <a:spcBef>
                <a:spcPct val="30000"/>
              </a:spcBef>
              <a:spcAft>
                <a:spcPct val="0"/>
              </a:spcAft>
              <a:buClr>
                <a:srgbClr val="404040"/>
              </a:buClr>
              <a:buSzTx/>
              <a:buFont typeface="+mj-lt"/>
              <a:buAutoNum type="arabicPeriod"/>
              <a:tabLst/>
              <a:defRPr/>
            </a:pPr>
            <a:r>
              <a:rPr lang="en-US" dirty="0"/>
              <a:t>Digital Health </a:t>
            </a:r>
            <a:r>
              <a:rPr lang="en-US" sz="800" dirty="0">
                <a:latin typeface="Trebuchet MS"/>
                <a:cs typeface="Trebuchet MS" panose="020B0502040204020203" pitchFamily="34" charset="0"/>
                <a:hlinkClick r:id="rId5"/>
              </a:rPr>
              <a:t>https://ww2.frost.com/news/press-releases/frost-sullivan-reveals-2019-top-growth-opportunities-healthcare-region-and-key-sectors/</a:t>
            </a:r>
            <a:endParaRPr lang="en-US" baseline="0" dirty="0"/>
          </a:p>
          <a:p>
            <a:pPr marL="228600" marR="0" lvl="0" indent="-228600" algn="l" defTabSz="914400" rtl="0" eaLnBrk="1" fontAlgn="base" latinLnBrk="0" hangingPunct="1">
              <a:lnSpc>
                <a:spcPct val="100000"/>
              </a:lnSpc>
              <a:spcBef>
                <a:spcPct val="30000"/>
              </a:spcBef>
              <a:spcAft>
                <a:spcPct val="0"/>
              </a:spcAft>
              <a:buClr>
                <a:srgbClr val="404040"/>
              </a:buClr>
              <a:buSzTx/>
              <a:buFont typeface="+mj-lt"/>
              <a:buAutoNum type="arabicPeriod"/>
              <a:tabLst/>
              <a:defRPr/>
            </a:pPr>
            <a:r>
              <a:rPr lang="en-US" baseline="0" dirty="0" err="1"/>
              <a:t>mHealth</a:t>
            </a:r>
            <a:r>
              <a:rPr lang="en-US" baseline="0" dirty="0"/>
              <a:t> </a:t>
            </a:r>
            <a:r>
              <a:rPr lang="en-US" sz="800" dirty="0">
                <a:hlinkClick r:id="rId6"/>
              </a:rPr>
              <a:t>https://www.marketwatch.com/press-release/mobile-health-mhealth-services-market-size-is-projected-to-be-around-us-10400-billion-by-2022-2018-08-13</a:t>
            </a:r>
            <a:endParaRPr lang="en-US" dirty="0"/>
          </a:p>
          <a:p>
            <a:pPr marL="0" indent="0">
              <a:buFont typeface="+mj-lt"/>
              <a:buNone/>
            </a:pPr>
            <a:endParaRPr lang="en-US" dirty="0"/>
          </a:p>
          <a:p>
            <a:pPr marL="228600" indent="-228600">
              <a:buFont typeface="+mj-lt"/>
              <a:buNone/>
            </a:pPr>
            <a:r>
              <a:rPr lang="en-US" dirty="0"/>
              <a:t>These</a:t>
            </a:r>
            <a:r>
              <a:rPr lang="en-US" baseline="0" dirty="0"/>
              <a:t> trends drive where ALE can play a role in the future: bringing connectivity and communication services to these innovative services </a:t>
            </a:r>
          </a:p>
          <a:p>
            <a:pPr marL="228600" indent="-228600">
              <a:buFont typeface="+mj-lt"/>
              <a:buNone/>
            </a:pPr>
            <a:r>
              <a:rPr lang="en-US" baseline="0" dirty="0"/>
              <a:t>	- enabling Telehealth by leveraging IA and bots on our mobile communications platforms like Rainbow</a:t>
            </a:r>
          </a:p>
          <a:p>
            <a:pPr marL="228600" indent="-228600">
              <a:buFont typeface="+mj-lt"/>
              <a:buNone/>
            </a:pPr>
            <a:r>
              <a:rPr lang="en-US" baseline="0" dirty="0"/>
              <a:t>	- supporting Digital Health with high performing, reliable, premise and/or cloud managed infrastructure</a:t>
            </a:r>
          </a:p>
          <a:p>
            <a:pPr marL="228600" indent="-228600">
              <a:buFont typeface="+mj-lt"/>
              <a:buNone/>
            </a:pPr>
            <a:r>
              <a:rPr lang="en-US" baseline="0" dirty="0"/>
              <a:t>	- simplifying Remote Monitoring via a variety of remote access LAN and wireless LAN technologies</a:t>
            </a:r>
          </a:p>
          <a:p>
            <a:pPr marL="228600" indent="-228600">
              <a:buFont typeface="+mj-lt"/>
              <a:buNone/>
            </a:pPr>
            <a:r>
              <a:rPr lang="en-US" baseline="0" dirty="0"/>
              <a:t>	- facilitating </a:t>
            </a:r>
            <a:r>
              <a:rPr lang="en-US" baseline="0" dirty="0" err="1"/>
              <a:t>mHealth</a:t>
            </a:r>
            <a:r>
              <a:rPr lang="en-US" baseline="0" dirty="0"/>
              <a:t> via remote access platforms and mobile apps</a:t>
            </a:r>
          </a:p>
          <a:p>
            <a:pPr marL="228600" indent="-228600">
              <a:buFont typeface="+mj-lt"/>
              <a:buNone/>
            </a:pPr>
            <a:endParaRPr lang="en-US" baseline="0" dirty="0"/>
          </a:p>
          <a:p>
            <a:endParaRPr lang="en-US" dirty="0"/>
          </a:p>
        </p:txBody>
      </p:sp>
    </p:spTree>
    <p:extLst>
      <p:ext uri="{BB962C8B-B14F-4D97-AF65-F5344CB8AC3E}">
        <p14:creationId xmlns:p14="http://schemas.microsoft.com/office/powerpoint/2010/main" val="1824491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err="1"/>
              <a:t>Geonotifications</a:t>
            </a:r>
            <a:r>
              <a:rPr lang="en-US" baseline="0" dirty="0"/>
              <a:t> can help prevent asset theft</a:t>
            </a:r>
          </a:p>
          <a:p>
            <a:pPr marL="0" indent="0">
              <a:buNone/>
            </a:pPr>
            <a:endParaRPr lang="en-US" baseline="0" dirty="0"/>
          </a:p>
          <a:p>
            <a:r>
              <a:rPr lang="en-US" dirty="0"/>
              <a:t>Avoid lost, stolen or misplaced assets</a:t>
            </a:r>
          </a:p>
          <a:p>
            <a:r>
              <a:rPr lang="en-US" dirty="0"/>
              <a:t>Set up virtual zones for asset theft protection</a:t>
            </a:r>
          </a:p>
          <a:p>
            <a:r>
              <a:rPr lang="en-US" dirty="0"/>
              <a:t>Receive a </a:t>
            </a:r>
            <a:r>
              <a:rPr lang="en-US" dirty="0" err="1"/>
              <a:t>geonotification</a:t>
            </a:r>
            <a:r>
              <a:rPr lang="en-US" dirty="0"/>
              <a:t> alert (location based notification) when an asset leaves a specified area</a:t>
            </a:r>
          </a:p>
          <a:p>
            <a:r>
              <a:rPr lang="en-US" dirty="0"/>
              <a:t>Send the appropriate staff to collect that asset</a:t>
            </a:r>
          </a:p>
          <a:p>
            <a:endParaRPr lang="en-US" baseline="0" dirty="0"/>
          </a:p>
          <a:p>
            <a:pPr marL="87097" marR="0" lvl="0" indent="-87097" algn="l" defTabSz="914400" rtl="0" eaLnBrk="1" fontAlgn="base" latinLnBrk="0" hangingPunct="1">
              <a:lnSpc>
                <a:spcPct val="100000"/>
              </a:lnSpc>
              <a:spcBef>
                <a:spcPct val="30000"/>
              </a:spcBef>
              <a:spcAft>
                <a:spcPct val="0"/>
              </a:spcAft>
              <a:buClr>
                <a:srgbClr val="404040"/>
              </a:buClr>
              <a:buSzTx/>
              <a:buFont typeface="Trebuchet MS" pitchFamily="34" charset="0"/>
              <a:buChar char="•"/>
              <a:tabLst/>
              <a:defRPr/>
            </a:pPr>
            <a:r>
              <a:rPr lang="en-US" b="1" baseline="0" dirty="0"/>
              <a:t>Timeline  - May 2020</a:t>
            </a:r>
          </a:p>
          <a:p>
            <a:endParaRPr lang="en-US" dirty="0"/>
          </a:p>
        </p:txBody>
      </p:sp>
    </p:spTree>
    <p:extLst>
      <p:ext uri="{BB962C8B-B14F-4D97-AF65-F5344CB8AC3E}">
        <p14:creationId xmlns:p14="http://schemas.microsoft.com/office/powerpoint/2010/main" val="904803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Patient tracking can help avoid exposure to infectious disease</a:t>
            </a:r>
          </a:p>
          <a:p>
            <a:pPr marL="0" indent="0">
              <a:buNone/>
            </a:pPr>
            <a:endParaRPr lang="en-US" baseline="0" dirty="0"/>
          </a:p>
          <a:p>
            <a:r>
              <a:rPr lang="en-US" dirty="0"/>
              <a:t>*Track patients for their safety and the safety of others</a:t>
            </a:r>
          </a:p>
          <a:p>
            <a:r>
              <a:rPr lang="en-US" dirty="0"/>
              <a:t>*Avoid the spread of infectious diseases by knowing where the affected patients are at all times</a:t>
            </a:r>
          </a:p>
          <a:p>
            <a:r>
              <a:rPr lang="en-US" dirty="0"/>
              <a:t>**Set up virtual zones for quarantined areas to get </a:t>
            </a:r>
            <a:r>
              <a:rPr lang="en-US" dirty="0" err="1"/>
              <a:t>geonotifications</a:t>
            </a:r>
            <a:r>
              <a:rPr lang="en-US" dirty="0"/>
              <a:t> should a patient wander beyond the perimeter</a:t>
            </a:r>
          </a:p>
          <a:p>
            <a:r>
              <a:rPr lang="en-US" dirty="0"/>
              <a:t>**Track history of patient and clinician movement to do forensics on disease spread</a:t>
            </a:r>
          </a:p>
          <a:p>
            <a:endParaRPr lang="en-US" baseline="0" dirty="0"/>
          </a:p>
          <a:p>
            <a:pPr marL="87097" marR="0" lvl="0" indent="-87097" algn="l" defTabSz="914400" rtl="0" eaLnBrk="1" fontAlgn="base" latinLnBrk="0" hangingPunct="1">
              <a:lnSpc>
                <a:spcPct val="100000"/>
              </a:lnSpc>
              <a:spcBef>
                <a:spcPct val="30000"/>
              </a:spcBef>
              <a:spcAft>
                <a:spcPct val="0"/>
              </a:spcAft>
              <a:buClr>
                <a:srgbClr val="404040"/>
              </a:buClr>
              <a:buSzTx/>
              <a:buFont typeface="Trebuchet MS" pitchFamily="34" charset="0"/>
              <a:buChar char="•"/>
              <a:tabLst/>
              <a:defRPr/>
            </a:pPr>
            <a:r>
              <a:rPr lang="en-US" b="1" baseline="0" dirty="0"/>
              <a:t>*Timeline  - March 2020</a:t>
            </a:r>
          </a:p>
          <a:p>
            <a:pPr marL="87097" marR="0" lvl="0" indent="-87097" algn="l" defTabSz="914400" rtl="0" eaLnBrk="1" fontAlgn="base" latinLnBrk="0" hangingPunct="1">
              <a:lnSpc>
                <a:spcPct val="100000"/>
              </a:lnSpc>
              <a:spcBef>
                <a:spcPct val="30000"/>
              </a:spcBef>
              <a:spcAft>
                <a:spcPct val="0"/>
              </a:spcAft>
              <a:buClr>
                <a:srgbClr val="404040"/>
              </a:buClr>
              <a:buSzTx/>
              <a:buFont typeface="Trebuchet MS" pitchFamily="34" charset="0"/>
              <a:buChar char="•"/>
              <a:tabLst/>
              <a:defRPr/>
            </a:pPr>
            <a:r>
              <a:rPr lang="en-US" b="1" baseline="0" dirty="0"/>
              <a:t>**Timeline  - May 2020</a:t>
            </a:r>
          </a:p>
          <a:p>
            <a:pPr marL="87097" marR="0" lvl="0" indent="-87097" algn="l" defTabSz="914400" rtl="0" eaLnBrk="1" fontAlgn="base" latinLnBrk="0" hangingPunct="1">
              <a:lnSpc>
                <a:spcPct val="100000"/>
              </a:lnSpc>
              <a:spcBef>
                <a:spcPct val="30000"/>
              </a:spcBef>
              <a:spcAft>
                <a:spcPct val="0"/>
              </a:spcAft>
              <a:buClr>
                <a:srgbClr val="404040"/>
              </a:buClr>
              <a:buSzTx/>
              <a:buFont typeface="Trebuchet MS" pitchFamily="34" charset="0"/>
              <a:buChar char="•"/>
              <a:tabLst/>
              <a:defRPr/>
            </a:pPr>
            <a:endParaRPr lang="en-US" b="1" baseline="0" dirty="0"/>
          </a:p>
          <a:p>
            <a:endParaRPr lang="en-US" dirty="0"/>
          </a:p>
        </p:txBody>
      </p:sp>
    </p:spTree>
    <p:extLst>
      <p:ext uri="{BB962C8B-B14F-4D97-AF65-F5344CB8AC3E}">
        <p14:creationId xmlns:p14="http://schemas.microsoft.com/office/powerpoint/2010/main" val="3830400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r>
              <a:rPr lang="en-US" dirty="0"/>
              <a:t>Maintenance workflow optimization</a:t>
            </a: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endParaRPr lang="en-US" dirty="0"/>
          </a:p>
          <a:p>
            <a:r>
              <a:rPr lang="en-US" b="0" baseline="0" dirty="0"/>
              <a:t>Each asset that the ALE Stellar asset tracking solution manages can support multiple customizable fields which allow admin to add a maintenance date to track maintenance. ALE provides the dashboard and notification alerts that are sent whenever the maintenance schedule coming due.</a:t>
            </a:r>
          </a:p>
          <a:p>
            <a:endParaRPr lang="en-US" b="0" baseline="0" dirty="0"/>
          </a:p>
          <a:p>
            <a:pPr marL="228600" marR="0" lvl="0" indent="-228600" algn="l" defTabSz="914400" rtl="0" eaLnBrk="1" fontAlgn="base" latinLnBrk="0" hangingPunct="1">
              <a:lnSpc>
                <a:spcPct val="100000"/>
              </a:lnSpc>
              <a:spcBef>
                <a:spcPct val="30000"/>
              </a:spcBef>
              <a:spcAft>
                <a:spcPct val="0"/>
              </a:spcAft>
              <a:buClr>
                <a:srgbClr val="404040"/>
              </a:buClr>
              <a:buSzTx/>
              <a:buFont typeface="+mj-lt"/>
              <a:buAutoNum type="arabicPeriod"/>
              <a:tabLst/>
              <a:defRPr/>
            </a:pPr>
            <a:r>
              <a:rPr lang="en-US" sz="800" dirty="0"/>
              <a:t>Asset management system tracks maintenance schedule of each asset</a:t>
            </a:r>
          </a:p>
          <a:p>
            <a:pPr marL="228600" marR="0" lvl="0" indent="-228600" algn="l" defTabSz="914400" rtl="0" eaLnBrk="1" fontAlgn="base" latinLnBrk="0" hangingPunct="1">
              <a:lnSpc>
                <a:spcPct val="100000"/>
              </a:lnSpc>
              <a:spcBef>
                <a:spcPct val="30000"/>
              </a:spcBef>
              <a:spcAft>
                <a:spcPct val="0"/>
              </a:spcAft>
              <a:buClr>
                <a:srgbClr val="404040"/>
              </a:buClr>
              <a:buSzTx/>
              <a:buFont typeface="+mj-lt"/>
              <a:buAutoNum type="arabicPeriod"/>
              <a:tabLst/>
              <a:defRPr/>
            </a:pPr>
            <a:r>
              <a:rPr lang="en-US" sz="800" dirty="0"/>
              <a:t>Asset management system sends notification to operations manager about upcoming maintenance and timeline  </a:t>
            </a:r>
            <a:endParaRPr lang="en-US" sz="800" b="1" dirty="0">
              <a:latin typeface="Trebuchet MS"/>
            </a:endParaRPr>
          </a:p>
          <a:p>
            <a:pPr marL="228600" marR="0" lvl="0" indent="-228600" algn="l" defTabSz="914400" rtl="0" eaLnBrk="1" fontAlgn="base" latinLnBrk="0" hangingPunct="1">
              <a:lnSpc>
                <a:spcPct val="100000"/>
              </a:lnSpc>
              <a:spcBef>
                <a:spcPct val="30000"/>
              </a:spcBef>
              <a:spcAft>
                <a:spcPct val="0"/>
              </a:spcAft>
              <a:buClr>
                <a:srgbClr val="404040"/>
              </a:buClr>
              <a:buSzTx/>
              <a:buFont typeface="+mj-lt"/>
              <a:buAutoNum type="arabicPeriod"/>
              <a:tabLst/>
              <a:defRPr/>
            </a:pPr>
            <a:r>
              <a:rPr lang="en-US" sz="800" dirty="0"/>
              <a:t>Operations manager proactively schedules maintenance</a:t>
            </a:r>
            <a:endParaRPr lang="en-US" sz="800" b="1" dirty="0">
              <a:latin typeface="Trebuchet MS"/>
            </a:endParaRPr>
          </a:p>
          <a:p>
            <a:pPr marL="228600" indent="-228600" defTabSz="914333">
              <a:buFont typeface="+mj-lt"/>
              <a:buAutoNum type="arabicPeriod"/>
            </a:pPr>
            <a:r>
              <a:rPr lang="en-US" sz="800" dirty="0"/>
              <a:t>Maintenance person uses asset tracking app to located assets that require maintenance. Saves time not looking for assets.</a:t>
            </a:r>
            <a:endParaRPr lang="en-US" b="0" baseline="0" dirty="0"/>
          </a:p>
          <a:p>
            <a:endParaRPr lang="en-US" b="0" baseline="0" dirty="0"/>
          </a:p>
          <a:p>
            <a:r>
              <a:rPr lang="en-US" b="1" baseline="0" dirty="0"/>
              <a:t>Timeline  - May 2020</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4DC5CBD-4410-48D9-BEDE-D67DC979929E}" type="slidenum">
              <a:rPr lang="en-US" smtClean="0"/>
              <a:pPr/>
              <a:t>33</a:t>
            </a:fld>
            <a:endParaRPr lang="en-US"/>
          </a:p>
        </p:txBody>
      </p:sp>
    </p:spTree>
    <p:extLst>
      <p:ext uri="{BB962C8B-B14F-4D97-AF65-F5344CB8AC3E}">
        <p14:creationId xmlns:p14="http://schemas.microsoft.com/office/powerpoint/2010/main" val="1456437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Analytics provides metrics on where people are going, what paths they take, where they spend their time, and this can have valuable business benefits, both from a revenue standpoint and from an operations perspective. The hospital can see how long patients are in the emergency waiting area before being seen by a doctor, and what path visitors take to go to the cafeteria or parking areas.</a:t>
            </a:r>
          </a:p>
          <a:p>
            <a:pPr marL="0" indent="0">
              <a:buNone/>
            </a:pPr>
            <a:endParaRPr lang="en-US" b="1" dirty="0"/>
          </a:p>
          <a:p>
            <a:r>
              <a:rPr lang="en-US" b="1" dirty="0"/>
              <a:t>Components</a:t>
            </a:r>
            <a:r>
              <a:rPr lang="en-US" b="1" baseline="0" dirty="0"/>
              <a:t> ALE provides – </a:t>
            </a:r>
            <a:r>
              <a:rPr lang="en-US" b="0" baseline="0" dirty="0"/>
              <a:t>ALE provides asset-tracking location analytics, heatmap based on tags and geo-fences. API for a third party business intelligence tool to use the location analytics.</a:t>
            </a:r>
          </a:p>
          <a:p>
            <a:endParaRPr lang="en-US" b="1" baseline="0" dirty="0"/>
          </a:p>
          <a:p>
            <a:r>
              <a:rPr lang="en-US" b="1" baseline="0" dirty="0"/>
              <a:t>Timeline –  May 2020.</a:t>
            </a:r>
            <a:endParaRPr lang="en-US" b="0" dirty="0"/>
          </a:p>
          <a:p>
            <a:endParaRPr lang="en-US" dirty="0"/>
          </a:p>
        </p:txBody>
      </p:sp>
      <p:sp>
        <p:nvSpPr>
          <p:cNvPr id="4" name="Slide Number Placeholder 3"/>
          <p:cNvSpPr>
            <a:spLocks noGrp="1"/>
          </p:cNvSpPr>
          <p:nvPr>
            <p:ph type="sldNum" sz="quarter" idx="10"/>
          </p:nvPr>
        </p:nvSpPr>
        <p:spPr/>
        <p:txBody>
          <a:bodyPr/>
          <a:lstStyle/>
          <a:p>
            <a:fld id="{B4DC5CBD-4410-48D9-BEDE-D67DC979929E}" type="slidenum">
              <a:rPr lang="en-US" smtClean="0"/>
              <a:pPr/>
              <a:t>34</a:t>
            </a:fld>
            <a:endParaRPr lang="en-US"/>
          </a:p>
        </p:txBody>
      </p:sp>
    </p:spTree>
    <p:extLst>
      <p:ext uri="{BB962C8B-B14F-4D97-AF65-F5344CB8AC3E}">
        <p14:creationId xmlns:p14="http://schemas.microsoft.com/office/powerpoint/2010/main" val="2850971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Nurse panic button linked to Asset tracking provides security with incident awareness and location info.</a:t>
            </a:r>
            <a:r>
              <a:rPr lang="en-US" baseline="0" dirty="0"/>
              <a:t> </a:t>
            </a:r>
            <a:r>
              <a:rPr lang="en-US" dirty="0"/>
              <a:t>This use case will be supported </a:t>
            </a:r>
            <a:r>
              <a:rPr lang="en-US" baseline="0" dirty="0"/>
              <a:t>in Q1 2021.</a:t>
            </a:r>
            <a:endParaRPr lang="en-US" dirty="0"/>
          </a:p>
          <a:p>
            <a:endParaRPr lang="en-US" dirty="0"/>
          </a:p>
          <a:p>
            <a:r>
              <a:rPr lang="en-US" b="1" dirty="0"/>
              <a:t>Timeline – Q1, 2021.</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4DC5CBD-4410-48D9-BEDE-D67DC979929E}" type="slidenum">
              <a:rPr lang="en-US" smtClean="0"/>
              <a:pPr/>
              <a:t>35</a:t>
            </a:fld>
            <a:endParaRPr lang="en-US"/>
          </a:p>
        </p:txBody>
      </p:sp>
    </p:spTree>
    <p:extLst>
      <p:ext uri="{BB962C8B-B14F-4D97-AF65-F5344CB8AC3E}">
        <p14:creationId xmlns:p14="http://schemas.microsoft.com/office/powerpoint/2010/main" val="2607563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ALE also provides a LBS solution which provides indoor navigation,</a:t>
            </a:r>
            <a:r>
              <a:rPr lang="en-US" baseline="0" dirty="0"/>
              <a:t> wayfinding, geofences and notifications based on proximity to virtual boundaries that can be set up on a floorplan map. </a:t>
            </a:r>
          </a:p>
          <a:p>
            <a:r>
              <a:rPr lang="en-US" baseline="0" dirty="0"/>
              <a:t>Asset tracking uses different ALE technology and has different use cases. Here is a comparison for you to see the differences.</a:t>
            </a:r>
            <a:endParaRPr lang="en-US" dirty="0"/>
          </a:p>
        </p:txBody>
      </p:sp>
    </p:spTree>
    <p:extLst>
      <p:ext uri="{BB962C8B-B14F-4D97-AF65-F5344CB8AC3E}">
        <p14:creationId xmlns:p14="http://schemas.microsoft.com/office/powerpoint/2010/main" val="1842318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What’s included with the Asset tracking solution?</a:t>
            </a:r>
          </a:p>
          <a:p>
            <a:pPr marL="0" indent="0">
              <a:buNone/>
            </a:pPr>
            <a:endParaRPr lang="en-US" dirty="0"/>
          </a:p>
          <a:p>
            <a:pPr marL="0" indent="0">
              <a:buNone/>
            </a:pPr>
            <a:r>
              <a:rPr lang="fr-FR" sz="800" dirty="0">
                <a:solidFill>
                  <a:srgbClr val="7030A0"/>
                </a:solidFill>
              </a:rPr>
              <a:t>One </a:t>
            </a:r>
            <a:r>
              <a:rPr lang="fr-FR" sz="800" dirty="0" err="1">
                <a:solidFill>
                  <a:srgbClr val="7030A0"/>
                </a:solidFill>
              </a:rPr>
              <a:t>offer</a:t>
            </a:r>
            <a:r>
              <a:rPr lang="fr-FR" sz="800" dirty="0">
                <a:solidFill>
                  <a:srgbClr val="7030A0"/>
                </a:solidFill>
              </a:rPr>
              <a:t> </a:t>
            </a:r>
            <a:r>
              <a:rPr lang="fr-FR" sz="800" dirty="0" err="1">
                <a:solidFill>
                  <a:srgbClr val="7030A0"/>
                </a:solidFill>
              </a:rPr>
              <a:t>provided</a:t>
            </a:r>
            <a:r>
              <a:rPr lang="fr-FR" sz="800" dirty="0">
                <a:solidFill>
                  <a:srgbClr val="7030A0"/>
                </a:solidFill>
              </a:rPr>
              <a:t> by ALE</a:t>
            </a:r>
          </a:p>
          <a:p>
            <a:r>
              <a:rPr lang="fr-FR" sz="800" dirty="0"/>
              <a:t>No </a:t>
            </a:r>
            <a:r>
              <a:rPr lang="fr-FR" sz="800" dirty="0" err="1"/>
              <a:t>need</a:t>
            </a:r>
            <a:r>
              <a:rPr lang="fr-FR" sz="800" dirty="0"/>
              <a:t> for a </a:t>
            </a:r>
            <a:r>
              <a:rPr lang="fr-FR" sz="800" dirty="0" err="1"/>
              <a:t>customized</a:t>
            </a:r>
            <a:r>
              <a:rPr lang="fr-FR" sz="800" dirty="0"/>
              <a:t> mobile application: the mobile application </a:t>
            </a:r>
            <a:r>
              <a:rPr lang="fr-FR" sz="800" dirty="0" err="1"/>
              <a:t>is</a:t>
            </a:r>
            <a:r>
              <a:rPr lang="fr-FR" sz="800" dirty="0"/>
              <a:t> </a:t>
            </a:r>
            <a:r>
              <a:rPr lang="fr-FR" sz="800" dirty="0" err="1"/>
              <a:t>provided</a:t>
            </a:r>
            <a:r>
              <a:rPr lang="fr-FR" sz="800" dirty="0"/>
              <a:t> </a:t>
            </a:r>
            <a:r>
              <a:rPr lang="fr-FR" sz="800" dirty="0" err="1"/>
              <a:t>with</a:t>
            </a:r>
            <a:r>
              <a:rPr lang="fr-FR" sz="800" dirty="0"/>
              <a:t> the solution.</a:t>
            </a:r>
          </a:p>
          <a:p>
            <a:r>
              <a:rPr lang="fr-FR" sz="800" dirty="0"/>
              <a:t>No </a:t>
            </a:r>
            <a:r>
              <a:rPr lang="fr-FR" sz="800" dirty="0" err="1"/>
              <a:t>need</a:t>
            </a:r>
            <a:r>
              <a:rPr lang="fr-FR" sz="800" dirty="0"/>
              <a:t> for a </a:t>
            </a:r>
            <a:r>
              <a:rPr lang="fr-FR" sz="800" dirty="0" err="1"/>
              <a:t>digitalized</a:t>
            </a:r>
            <a:r>
              <a:rPr lang="fr-FR" sz="800" dirty="0"/>
              <a:t> </a:t>
            </a:r>
            <a:r>
              <a:rPr lang="fr-FR" sz="800" dirty="0" err="1"/>
              <a:t>map</a:t>
            </a:r>
            <a:r>
              <a:rPr lang="fr-FR" sz="800" dirty="0"/>
              <a:t>.</a:t>
            </a:r>
          </a:p>
          <a:p>
            <a:r>
              <a:rPr lang="fr-FR" sz="800" dirty="0"/>
              <a:t>Services Pro are essential to support the Business Partner:</a:t>
            </a:r>
            <a:r>
              <a:rPr lang="fr-FR" sz="800" dirty="0">
                <a:solidFill>
                  <a:srgbClr val="7030A0"/>
                </a:solidFill>
              </a:rPr>
              <a:t> </a:t>
            </a:r>
            <a:r>
              <a:rPr lang="fr-FR" sz="800" dirty="0" err="1">
                <a:solidFill>
                  <a:srgbClr val="7030A0"/>
                </a:solidFill>
              </a:rPr>
              <a:t>ensure</a:t>
            </a:r>
            <a:r>
              <a:rPr lang="fr-FR" sz="800" dirty="0">
                <a:solidFill>
                  <a:srgbClr val="7030A0"/>
                </a:solidFill>
              </a:rPr>
              <a:t> the </a:t>
            </a:r>
            <a:r>
              <a:rPr lang="fr-FR" sz="800" dirty="0" err="1">
                <a:solidFill>
                  <a:srgbClr val="7030A0"/>
                </a:solidFill>
              </a:rPr>
              <a:t>success</a:t>
            </a:r>
            <a:r>
              <a:rPr lang="fr-FR" sz="800" dirty="0">
                <a:solidFill>
                  <a:srgbClr val="7030A0"/>
                </a:solidFill>
              </a:rPr>
              <a:t> of a </a:t>
            </a:r>
            <a:r>
              <a:rPr lang="fr-FR" sz="800" dirty="0" err="1">
                <a:solidFill>
                  <a:srgbClr val="7030A0"/>
                </a:solidFill>
              </a:rPr>
              <a:t>project</a:t>
            </a:r>
            <a:r>
              <a:rPr lang="fr-FR" sz="800" dirty="0">
                <a:solidFill>
                  <a:srgbClr val="7030A0"/>
                </a:solidFill>
              </a:rPr>
              <a:t>.</a:t>
            </a:r>
            <a:endParaRPr lang="fr-FR" sz="800" dirty="0"/>
          </a:p>
          <a:p>
            <a:r>
              <a:rPr lang="fr-FR" sz="800" dirty="0"/>
              <a:t>Asset </a:t>
            </a:r>
            <a:r>
              <a:rPr lang="fr-FR" sz="800" dirty="0" err="1"/>
              <a:t>tracking</a:t>
            </a:r>
            <a:r>
              <a:rPr lang="fr-FR" sz="800" dirty="0"/>
              <a:t> solution </a:t>
            </a:r>
            <a:r>
              <a:rPr lang="fr-FR" sz="800" dirty="0" err="1"/>
              <a:t>can</a:t>
            </a:r>
            <a:r>
              <a:rPr lang="fr-FR" sz="800" dirty="0"/>
              <a:t> </a:t>
            </a:r>
            <a:r>
              <a:rPr lang="fr-FR" sz="800" dirty="0" err="1"/>
              <a:t>be</a:t>
            </a:r>
            <a:r>
              <a:rPr lang="fr-FR" sz="800" dirty="0"/>
              <a:t> </a:t>
            </a:r>
            <a:r>
              <a:rPr lang="fr-FR" sz="800" dirty="0" err="1"/>
              <a:t>integrated</a:t>
            </a:r>
            <a:r>
              <a:rPr lang="fr-FR" sz="800" dirty="0"/>
              <a:t> </a:t>
            </a:r>
            <a:r>
              <a:rPr lang="fr-FR" sz="800" dirty="0" err="1"/>
              <a:t>with</a:t>
            </a:r>
            <a:r>
              <a:rPr lang="fr-FR" sz="800" dirty="0"/>
              <a:t> a </a:t>
            </a:r>
            <a:r>
              <a:rPr lang="fr-FR" sz="800" dirty="0" err="1"/>
              <a:t>third</a:t>
            </a:r>
            <a:r>
              <a:rPr lang="fr-FR" sz="800" dirty="0"/>
              <a:t> party software via APIs (</a:t>
            </a:r>
            <a:r>
              <a:rPr lang="fr-FR" sz="800" dirty="0" err="1"/>
              <a:t>e.g</a:t>
            </a:r>
            <a:r>
              <a:rPr lang="fr-FR" sz="800" dirty="0"/>
              <a:t>: EMR / EHR). </a:t>
            </a:r>
          </a:p>
          <a:p>
            <a:endParaRPr lang="en-US" dirty="0"/>
          </a:p>
        </p:txBody>
      </p:sp>
    </p:spTree>
    <p:extLst>
      <p:ext uri="{BB962C8B-B14F-4D97-AF65-F5344CB8AC3E}">
        <p14:creationId xmlns:p14="http://schemas.microsoft.com/office/powerpoint/2010/main" val="3767719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ROI example for 400</a:t>
            </a:r>
            <a:r>
              <a:rPr lang="en-US" baseline="0" dirty="0"/>
              <a:t> bed, 800 bed and 1200 bed hospital. As you can see, an asset tracking solution is easily justifiable as the costs of not implementing one are enormous.</a:t>
            </a:r>
          </a:p>
          <a:p>
            <a:endParaRPr lang="en-US" baseline="0" dirty="0"/>
          </a:p>
          <a:p>
            <a:r>
              <a:rPr lang="en-US" sz="900" dirty="0"/>
              <a:t>LOST / STOLEN EQUIPMENT</a:t>
            </a:r>
          </a:p>
          <a:p>
            <a:pPr lvl="1"/>
            <a:r>
              <a:rPr lang="en-US" sz="900" dirty="0"/>
              <a:t>It costs a hospital $4,000 (EUR 3650) per bed in lost / stolen assets per annum according to industry data</a:t>
            </a:r>
          </a:p>
          <a:p>
            <a:pPr lvl="1"/>
            <a:r>
              <a:rPr lang="en-US" sz="900" dirty="0"/>
              <a:t>Assets not only get lost, they are hard to find. To protect against running short in emergency, the average hospital “over spares” many consumables such as dressings and instruments by approximately 30%</a:t>
            </a:r>
          </a:p>
          <a:p>
            <a:r>
              <a:rPr lang="en-US" sz="900" dirty="0"/>
              <a:t>UTILISATION OF EQUIPMENT</a:t>
            </a:r>
          </a:p>
          <a:p>
            <a:pPr lvl="1"/>
            <a:r>
              <a:rPr lang="en-US" sz="900" dirty="0"/>
              <a:t>Increase utilization rates of medical assets from 45% - 50% to 65 – 70%. This reduces the purchase or lease of additional equipment</a:t>
            </a:r>
          </a:p>
          <a:p>
            <a:r>
              <a:rPr lang="en-US" sz="900" dirty="0"/>
              <a:t>LABOUR SAVINGS FROM REDUCED NURSE SEARCH TIMES</a:t>
            </a:r>
          </a:p>
          <a:p>
            <a:pPr lvl="1"/>
            <a:r>
              <a:rPr lang="en-US" sz="900" dirty="0"/>
              <a:t>Nurses spend on average 72 minutes per shift only searching for equipment according to industry numbers</a:t>
            </a:r>
          </a:p>
          <a:p>
            <a:pPr lvl="1"/>
            <a:r>
              <a:rPr lang="en-US" sz="900" dirty="0"/>
              <a:t>When you count the number of nurses on a shift, the costs add up quickly and asset tracking will drastically reduce time spent by nurses</a:t>
            </a:r>
          </a:p>
          <a:p>
            <a:endParaRPr lang="en-US" dirty="0"/>
          </a:p>
        </p:txBody>
      </p:sp>
    </p:spTree>
    <p:extLst>
      <p:ext uri="{BB962C8B-B14F-4D97-AF65-F5344CB8AC3E}">
        <p14:creationId xmlns:p14="http://schemas.microsoft.com/office/powerpoint/2010/main" val="965154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budgetary examples for an asset tracking project. This was priced from the WPL Euro price list and US prices were developed using a 1 Euro = 1.10 $US ratio.</a:t>
            </a:r>
          </a:p>
          <a:p>
            <a:r>
              <a:rPr lang="en-US" dirty="0"/>
              <a:t>Aside from the hardware components, you’ll note that there is an annual fee for services related to the </a:t>
            </a:r>
            <a:r>
              <a:rPr lang="en-US" dirty="0" err="1"/>
              <a:t>OmniAccess</a:t>
            </a:r>
            <a:r>
              <a:rPr lang="en-US" dirty="0"/>
              <a:t> Stellar Asset Tracking cloud.</a:t>
            </a:r>
          </a:p>
          <a:p>
            <a:endParaRPr lang="en-US" dirty="0"/>
          </a:p>
        </p:txBody>
      </p:sp>
    </p:spTree>
    <p:extLst>
      <p:ext uri="{BB962C8B-B14F-4D97-AF65-F5344CB8AC3E}">
        <p14:creationId xmlns:p14="http://schemas.microsoft.com/office/powerpoint/2010/main" val="3375525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a:t>
            </a:r>
            <a:r>
              <a:rPr lang="en-US" baseline="0" dirty="0"/>
              <a:t> </a:t>
            </a:r>
            <a:r>
              <a:rPr lang="en-US" baseline="0" dirty="0" err="1"/>
              <a:t>OmniAccess</a:t>
            </a:r>
            <a:r>
              <a:rPr lang="en-US" baseline="0" dirty="0"/>
              <a:t> Stellar Asset Tracking Summary</a:t>
            </a:r>
          </a:p>
          <a:p>
            <a:endParaRPr lang="en-US" baseline="0" dirty="0"/>
          </a:p>
          <a:p>
            <a:pPr marL="0" indent="0">
              <a:buNone/>
            </a:pPr>
            <a:r>
              <a:rPr lang="en-US" dirty="0"/>
              <a:t>ALE Differentiation :</a:t>
            </a:r>
          </a:p>
          <a:p>
            <a:r>
              <a:rPr lang="en-US" dirty="0"/>
              <a:t>A single Bluetooth infrastructure to cover all your needs: wayfinding, tracking of medical equipment and people, panic button, </a:t>
            </a:r>
            <a:r>
              <a:rPr lang="en-US" dirty="0" err="1"/>
              <a:t>IoT</a:t>
            </a:r>
            <a:r>
              <a:rPr lang="en-US" dirty="0"/>
              <a:t> ...</a:t>
            </a:r>
          </a:p>
          <a:p>
            <a:r>
              <a:rPr lang="en-US" dirty="0"/>
              <a:t>TCO reduction thanks to this unique infrastructure and cloud solution. Evolution of the solution towards real-time network analytics (</a:t>
            </a:r>
            <a:r>
              <a:rPr lang="en-US" dirty="0" err="1"/>
              <a:t>Wifi</a:t>
            </a:r>
            <a:r>
              <a:rPr lang="en-US" dirty="0"/>
              <a:t>, switches) and the use of machine learning.</a:t>
            </a:r>
          </a:p>
          <a:p>
            <a:r>
              <a:rPr lang="en-US" dirty="0"/>
              <a:t>The choice of a sustainable technology, the best indoor </a:t>
            </a:r>
            <a:r>
              <a:rPr lang="en-US" dirty="0" err="1"/>
              <a:t>IoT</a:t>
            </a:r>
            <a:r>
              <a:rPr lang="en-US" dirty="0"/>
              <a:t> protocol: support of the 'mesh' mode (BT4.1), increase of bandwidth (BT5) improvements of the position accuracy (BT5.1 Angle arrival / departure</a:t>
            </a:r>
          </a:p>
          <a:p>
            <a:pPr marL="87097" marR="0" lvl="0" indent="-87097" algn="l" defTabSz="914400" rtl="0" eaLnBrk="1" fontAlgn="base" latinLnBrk="0" hangingPunct="1">
              <a:lnSpc>
                <a:spcPct val="100000"/>
              </a:lnSpc>
              <a:spcBef>
                <a:spcPct val="30000"/>
              </a:spcBef>
              <a:spcAft>
                <a:spcPct val="0"/>
              </a:spcAft>
              <a:buClr>
                <a:srgbClr val="404040"/>
              </a:buClr>
              <a:buSzTx/>
              <a:buFont typeface="Trebuchet MS" pitchFamily="34" charset="0"/>
              <a:buChar char="•"/>
              <a:tabLst/>
              <a:defRPr/>
            </a:pPr>
            <a:r>
              <a:rPr lang="en-US" sz="800" dirty="0"/>
              <a:t>The ALE asset tracking solution works with customer’s existing WLAN whereas competitors which provide Wi-Fi based asset tracking solutions can only operate if Wi-Fi density is increased 3 times (on average)</a:t>
            </a:r>
          </a:p>
          <a:p>
            <a:endParaRPr lang="en-US" dirty="0"/>
          </a:p>
          <a:p>
            <a:endParaRPr lang="en-US" dirty="0"/>
          </a:p>
          <a:p>
            <a:pPr marL="0" indent="0">
              <a:buNone/>
            </a:pPr>
            <a:r>
              <a:rPr lang="en-US" dirty="0"/>
              <a:t>One Supplier for All Services</a:t>
            </a:r>
          </a:p>
          <a:p>
            <a:r>
              <a:rPr lang="en-US" dirty="0"/>
              <a:t>ALE provides a unique infrastructure that enables you to deploy a LAN or WLAN quality network, as well as value-added services to enhance the customer experience while generating additional revenue:</a:t>
            </a:r>
          </a:p>
          <a:p>
            <a:r>
              <a:rPr lang="en-US" dirty="0"/>
              <a:t>Location-based services (LBS), </a:t>
            </a:r>
          </a:p>
          <a:p>
            <a:r>
              <a:rPr lang="en-US" dirty="0"/>
              <a:t>Asset / People tracking,</a:t>
            </a:r>
          </a:p>
          <a:p>
            <a:r>
              <a:rPr lang="en-US" dirty="0"/>
              <a:t>Wi-Fi networks, </a:t>
            </a:r>
          </a:p>
          <a:p>
            <a:r>
              <a:rPr lang="en-US" dirty="0"/>
              <a:t>Wired networks, </a:t>
            </a:r>
          </a:p>
          <a:p>
            <a:r>
              <a:rPr lang="en-US" dirty="0"/>
              <a:t>Cloud</a:t>
            </a:r>
          </a:p>
          <a:p>
            <a:r>
              <a:rPr lang="en-US" dirty="0"/>
              <a:t>Communication tools (Rainbow, OTNS…)</a:t>
            </a:r>
          </a:p>
          <a:p>
            <a:endParaRPr lang="en-US" dirty="0"/>
          </a:p>
        </p:txBody>
      </p:sp>
    </p:spTree>
    <p:extLst>
      <p:ext uri="{BB962C8B-B14F-4D97-AF65-F5344CB8AC3E}">
        <p14:creationId xmlns:p14="http://schemas.microsoft.com/office/powerpoint/2010/main" val="116268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ABI Research predicted</a:t>
            </a:r>
            <a:r>
              <a:rPr lang="en-US" baseline="0" dirty="0"/>
              <a:t> that the global market for asset tracking with reach $4.5B by 2022</a:t>
            </a:r>
          </a:p>
          <a:p>
            <a:r>
              <a:rPr lang="en-US" baseline="0" dirty="0"/>
              <a:t>According to hospital study by </a:t>
            </a:r>
            <a:r>
              <a:rPr lang="en-US" baseline="0" dirty="0" err="1"/>
              <a:t>Locatible</a:t>
            </a:r>
            <a:r>
              <a:rPr lang="en-US" baseline="0" dirty="0"/>
              <a:t>, a nurse spends on average 72 minutes per shift only searching for equipment</a:t>
            </a:r>
            <a:endParaRPr lang="en-US" dirty="0"/>
          </a:p>
          <a:p>
            <a:r>
              <a:rPr lang="en-US" dirty="0"/>
              <a:t>A GE study found that many hospitals are reporting equipment utilization rates of less than 50%. That’s well below what’s considered the industry-acceptable use rate of 70% to 80%.</a:t>
            </a:r>
          </a:p>
          <a:p>
            <a:r>
              <a:rPr lang="en-US" dirty="0"/>
              <a:t>Trustee magazine reported that there are approximately 15–17 devices per bed and about one quarter of those bedside devices are networked</a:t>
            </a:r>
          </a:p>
          <a:p>
            <a:endParaRPr lang="en-US" dirty="0"/>
          </a:p>
          <a:p>
            <a:pPr marL="0" indent="0">
              <a:buNone/>
            </a:pPr>
            <a:r>
              <a:rPr lang="en-US" dirty="0"/>
              <a:t>So how can</a:t>
            </a:r>
            <a:r>
              <a:rPr lang="en-US" baseline="0" dirty="0"/>
              <a:t> hospitals, clinics and assisted living facilities reduce the time it takes to find someone or something and utilize their medical devices to maximize on their investments?</a:t>
            </a:r>
            <a:endParaRPr lang="en-US" dirty="0"/>
          </a:p>
          <a:p>
            <a:endParaRPr lang="en-US" dirty="0"/>
          </a:p>
          <a:p>
            <a:endParaRPr lang="en-US" dirty="0"/>
          </a:p>
        </p:txBody>
      </p:sp>
    </p:spTree>
    <p:extLst>
      <p:ext uri="{BB962C8B-B14F-4D97-AF65-F5344CB8AC3E}">
        <p14:creationId xmlns:p14="http://schemas.microsoft.com/office/powerpoint/2010/main" val="4221213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r>
              <a:rPr lang="en-US" b="1" dirty="0"/>
              <a:t>Architecture based on latest cloud technology</a:t>
            </a:r>
            <a:r>
              <a:rPr lang="en-US" dirty="0"/>
              <a:t> - Designed from scratch based on the latest cloud technology to provide real-time location services along with an unprecedented scale, and high availability as compared to Stanley/</a:t>
            </a:r>
            <a:r>
              <a:rPr lang="en-US" dirty="0" err="1"/>
              <a:t>Centrak</a:t>
            </a:r>
            <a:r>
              <a:rPr lang="en-US" dirty="0"/>
              <a:t> which are still stuck on windows 2003 and oracle/</a:t>
            </a:r>
            <a:r>
              <a:rPr lang="en-US" dirty="0" err="1"/>
              <a:t>Mysql</a:t>
            </a:r>
            <a:r>
              <a:rPr lang="en-US" dirty="0"/>
              <a:t> databases.</a:t>
            </a: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endParaRPr lang="en-US" dirty="0"/>
          </a:p>
          <a:p>
            <a:pPr marL="0" indent="0" algn="l" rtl="0" eaLnBrk="1" fontAlgn="t" latinLnBrk="0" hangingPunct="1">
              <a:spcBef>
                <a:spcPts val="0"/>
              </a:spcBef>
              <a:spcAft>
                <a:spcPts val="0"/>
              </a:spcAft>
              <a:buNone/>
            </a:pPr>
            <a:r>
              <a:rPr lang="en-US" sz="800" b="0" i="0" u="none" strike="noStrike" kern="1200" dirty="0">
                <a:solidFill>
                  <a:srgbClr val="FFFFFF"/>
                </a:solidFill>
                <a:effectLst/>
                <a:latin typeface="Trebuchet MS" panose="020B0603020202020204" pitchFamily="34" charset="0"/>
              </a:rPr>
              <a:t>1.</a:t>
            </a:r>
            <a:r>
              <a:rPr lang="en-US" sz="1400" b="0" i="0" u="none" strike="noStrike" kern="1200" baseline="0" dirty="0">
                <a:solidFill>
                  <a:schemeClr val="tx1"/>
                </a:solidFill>
                <a:effectLst/>
                <a:latin typeface="Arial" panose="020B0604020202020204" pitchFamily="34" charset="0"/>
              </a:rPr>
              <a:t> </a:t>
            </a:r>
            <a:r>
              <a:rPr lang="en-US" sz="800" b="0" i="0" u="none" strike="noStrike" kern="1200" dirty="0">
                <a:solidFill>
                  <a:srgbClr val="FFFFFF"/>
                </a:solidFill>
                <a:effectLst/>
                <a:latin typeface="Trebuchet MS" panose="020B0603020202020204" pitchFamily="34" charset="0"/>
              </a:rPr>
              <a:t>Architecture based on latest Cloud technology to provide real-time location services along with an unprecedented scale, and high availability</a:t>
            </a:r>
            <a:endParaRPr lang="en-US" sz="14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sz="800" b="0" i="0" u="none" strike="noStrike" kern="1200" dirty="0">
                <a:solidFill>
                  <a:srgbClr val="000000"/>
                </a:solidFill>
                <a:effectLst/>
                <a:latin typeface="Trebuchet MS" panose="020B0603020202020204" pitchFamily="34" charset="0"/>
              </a:rPr>
              <a:t>2.</a:t>
            </a:r>
            <a:r>
              <a:rPr lang="en-US" sz="1400" b="0" i="0" u="none" strike="noStrike" kern="1200" baseline="0" dirty="0">
                <a:solidFill>
                  <a:schemeClr val="tx1"/>
                </a:solidFill>
                <a:effectLst/>
                <a:latin typeface="Arial" panose="020B0604020202020204" pitchFamily="34" charset="0"/>
              </a:rPr>
              <a:t> </a:t>
            </a:r>
            <a:r>
              <a:rPr lang="en-US" sz="800" b="0" i="0" u="none" strike="noStrike" kern="1200" dirty="0">
                <a:solidFill>
                  <a:srgbClr val="000000"/>
                </a:solidFill>
                <a:effectLst/>
                <a:latin typeface="Trebuchet MS" panose="020B0603020202020204" pitchFamily="34" charset="0"/>
              </a:rPr>
              <a:t>Innovative tags with built-in accelerometer, stops transmission when the assets are not in motion, this ensures higher battery life which in turn provides lower OPEX to maintain tags across the hospital </a:t>
            </a:r>
            <a:endParaRPr lang="en-US" sz="14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sz="800" b="0" i="0" u="none" strike="noStrike" kern="1200" dirty="0">
                <a:solidFill>
                  <a:srgbClr val="000000"/>
                </a:solidFill>
                <a:effectLst/>
                <a:latin typeface="Trebuchet MS" panose="020B0603020202020204" pitchFamily="34" charset="0"/>
              </a:rPr>
              <a:t>3.</a:t>
            </a:r>
            <a:r>
              <a:rPr lang="en-US" sz="800" b="0" i="0" u="none" strike="noStrike" kern="1200" baseline="0" dirty="0">
                <a:solidFill>
                  <a:srgbClr val="000000"/>
                </a:solidFill>
                <a:effectLst/>
                <a:latin typeface="Trebuchet MS" panose="020B0603020202020204" pitchFamily="34" charset="0"/>
              </a:rPr>
              <a:t> </a:t>
            </a:r>
            <a:r>
              <a:rPr lang="en-US" sz="800" b="0" i="0" u="none" strike="noStrike" kern="1200" dirty="0">
                <a:solidFill>
                  <a:srgbClr val="000000"/>
                </a:solidFill>
                <a:effectLst/>
                <a:latin typeface="Trebuchet MS" panose="020B0603020202020204" pitchFamily="34" charset="0"/>
              </a:rPr>
              <a:t>Lowest cost solution: Innovative solution ensures the lowest cost providing the best ROI for the customers</a:t>
            </a:r>
            <a:endParaRPr lang="en-US" sz="14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sz="800" b="0" i="0" u="none" strike="noStrike" kern="1200" dirty="0">
                <a:solidFill>
                  <a:srgbClr val="000000"/>
                </a:solidFill>
                <a:effectLst/>
                <a:latin typeface="Trebuchet MS" panose="020B0603020202020204" pitchFamily="34" charset="0"/>
              </a:rPr>
              <a:t>4.</a:t>
            </a:r>
            <a:r>
              <a:rPr lang="en-US" sz="1400" b="0" i="0" u="none" strike="noStrike" kern="1200" baseline="0" dirty="0">
                <a:solidFill>
                  <a:schemeClr val="tx1"/>
                </a:solidFill>
                <a:effectLst/>
                <a:latin typeface="Arial" panose="020B0604020202020204" pitchFamily="34" charset="0"/>
              </a:rPr>
              <a:t> </a:t>
            </a:r>
            <a:r>
              <a:rPr lang="en-US" sz="800" b="0" i="0" u="none" strike="noStrike" kern="1200" dirty="0">
                <a:solidFill>
                  <a:srgbClr val="000000"/>
                </a:solidFill>
                <a:effectLst/>
                <a:latin typeface="Trebuchet MS" panose="020B0603020202020204" pitchFamily="34" charset="0"/>
              </a:rPr>
              <a:t>Complete Turn-key Solution: ALE provides all the components of the Asset tracking solution which simplifies the Asset tracking deployment and keeps the OPEX low</a:t>
            </a:r>
            <a:endParaRPr lang="en-US" sz="14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en-US" sz="800" b="0" i="0" u="none" strike="noStrike" kern="1200" dirty="0">
                <a:solidFill>
                  <a:srgbClr val="000000"/>
                </a:solidFill>
                <a:effectLst/>
                <a:latin typeface="Trebuchet MS" panose="020B0603020202020204" pitchFamily="34" charset="0"/>
              </a:rPr>
              <a:t>5.</a:t>
            </a:r>
            <a:r>
              <a:rPr lang="en-US" sz="1400" b="0" i="0" u="none" strike="noStrike" kern="1200" baseline="0" dirty="0">
                <a:solidFill>
                  <a:schemeClr val="tx1"/>
                </a:solidFill>
                <a:effectLst/>
                <a:latin typeface="Arial" panose="020B0604020202020204" pitchFamily="34" charset="0"/>
              </a:rPr>
              <a:t> </a:t>
            </a:r>
            <a:r>
              <a:rPr lang="en-US" sz="800" b="0" i="0" u="none" strike="noStrike" kern="1200" dirty="0">
                <a:solidFill>
                  <a:srgbClr val="000000"/>
                </a:solidFill>
                <a:effectLst/>
                <a:latin typeface="Trebuchet MS" panose="020B0603020202020204" pitchFamily="34" charset="0"/>
              </a:rPr>
              <a:t>Overlay Solution over existing infrastructure: the Asset tracking solution doesn't impact the existing data network and doesn't require the customer to replace the existing Wi-Fi network – competitors which provide Wi-Fi Based Asset tracking can only work if Wi-Fi density is increased 3 times</a:t>
            </a:r>
            <a:endParaRPr lang="en-US" sz="1400" b="0" i="0" u="none" strike="noStrike" kern="1200" dirty="0">
              <a:solidFill>
                <a:schemeClr val="tx1"/>
              </a:solidFill>
              <a:effectLst/>
              <a:latin typeface="Arial" panose="020B0604020202020204" pitchFamily="34" charset="0"/>
            </a:endParaRPr>
          </a:p>
          <a:p>
            <a:pPr marL="0" indent="0" algn="l" rtl="0" eaLnBrk="1" fontAlgn="t" latinLnBrk="0" hangingPunct="1">
              <a:spcBef>
                <a:spcPts val="0"/>
              </a:spcBef>
              <a:spcAft>
                <a:spcPts val="0"/>
              </a:spcAft>
              <a:buNone/>
            </a:pPr>
            <a:r>
              <a:rPr lang="en-US" sz="800" b="0" i="0" u="none" strike="noStrike" kern="1200" dirty="0">
                <a:solidFill>
                  <a:srgbClr val="000000"/>
                </a:solidFill>
                <a:effectLst/>
                <a:latin typeface="Trebuchet MS" panose="020B0603020202020204" pitchFamily="34" charset="0"/>
              </a:rPr>
              <a:t>6.</a:t>
            </a:r>
            <a:r>
              <a:rPr lang="en-US" sz="1400" b="0" i="0" u="none" strike="noStrike" kern="1200" baseline="0" dirty="0">
                <a:solidFill>
                  <a:schemeClr val="tx1"/>
                </a:solidFill>
                <a:effectLst/>
                <a:latin typeface="Arial" panose="020B0604020202020204" pitchFamily="34" charset="0"/>
              </a:rPr>
              <a:t> </a:t>
            </a:r>
            <a:r>
              <a:rPr lang="en-US" sz="800" b="0" i="0" u="none" strike="noStrike" kern="1200" dirty="0">
                <a:solidFill>
                  <a:srgbClr val="000000"/>
                </a:solidFill>
                <a:effectLst/>
                <a:latin typeface="Trebuchet MS" panose="020B0603020202020204" pitchFamily="34" charset="0"/>
              </a:rPr>
              <a:t>Geo-fence based Alerts to cover various healthcare uses case</a:t>
            </a:r>
            <a:endParaRPr lang="en-US" sz="1400" b="0" i="0" u="none" strike="noStrike" dirty="0">
              <a:effectLst/>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
                <a:srgbClr val="404040"/>
              </a:buClr>
              <a:buSzTx/>
              <a:buFont typeface="Trebuchet MS" pitchFamily="34" charset="0"/>
              <a:buNone/>
              <a:tabLst/>
              <a:defRPr/>
            </a:pPr>
            <a:endParaRPr lang="en-US" dirty="0"/>
          </a:p>
          <a:p>
            <a:endParaRPr lang="en-US" dirty="0"/>
          </a:p>
        </p:txBody>
      </p:sp>
    </p:spTree>
    <p:extLst>
      <p:ext uri="{BB962C8B-B14F-4D97-AF65-F5344CB8AC3E}">
        <p14:creationId xmlns:p14="http://schemas.microsoft.com/office/powerpoint/2010/main" val="3911139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3616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457200" y="395288"/>
            <a:ext cx="6399213"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indent="0">
              <a:buNone/>
            </a:pPr>
            <a:r>
              <a:rPr lang="en-US" sz="800" kern="1200" dirty="0">
                <a:solidFill>
                  <a:schemeClr val="tx1"/>
                </a:solidFill>
                <a:effectLst/>
                <a:latin typeface="Trebuchet MS" panose="020B0603020202020204" pitchFamily="34" charset="0"/>
                <a:ea typeface="+mn-ea"/>
                <a:cs typeface="+mn-cs"/>
              </a:rPr>
              <a:t>There is a number of sales and marketing resources</a:t>
            </a:r>
            <a:r>
              <a:rPr lang="en-US" sz="800" kern="1200" baseline="0" dirty="0">
                <a:solidFill>
                  <a:schemeClr val="tx1"/>
                </a:solidFill>
                <a:effectLst/>
                <a:latin typeface="Trebuchet MS" panose="020B0603020202020204" pitchFamily="34" charset="0"/>
                <a:ea typeface="+mn-ea"/>
                <a:cs typeface="+mn-cs"/>
              </a:rPr>
              <a:t> available to you on the Business Portal, such as </a:t>
            </a:r>
            <a:r>
              <a:rPr lang="en-US" sz="800" kern="1200" dirty="0">
                <a:solidFill>
                  <a:schemeClr val="tx1"/>
                </a:solidFill>
                <a:effectLst/>
                <a:latin typeface="Trebuchet MS" panose="020B0603020202020204" pitchFamily="34" charset="0"/>
                <a:ea typeface="+mn-ea"/>
                <a:cs typeface="+mn-cs"/>
              </a:rPr>
              <a:t>collaterals, documents and slides. These</a:t>
            </a:r>
            <a:r>
              <a:rPr lang="en-US" sz="800" kern="1200" baseline="0" dirty="0">
                <a:solidFill>
                  <a:schemeClr val="tx1"/>
                </a:solidFill>
                <a:effectLst/>
                <a:latin typeface="Trebuchet MS" panose="020B0603020202020204" pitchFamily="34" charset="0"/>
                <a:ea typeface="+mn-ea"/>
                <a:cs typeface="+mn-cs"/>
              </a:rPr>
              <a:t> are links to some of the key resources, for your reference.</a:t>
            </a:r>
            <a:endParaRPr lang="fr-FR" sz="1200" dirty="0">
              <a:latin typeface="Trebuchet MS" charset="0"/>
            </a:endParaRPr>
          </a:p>
        </p:txBody>
      </p:sp>
    </p:spTree>
    <p:extLst>
      <p:ext uri="{BB962C8B-B14F-4D97-AF65-F5344CB8AC3E}">
        <p14:creationId xmlns:p14="http://schemas.microsoft.com/office/powerpoint/2010/main" val="1731297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800" dirty="0"/>
              <a:t>This is just a small sample of our Healthcare customers worldwide. You can find information on all of them on our web site, if you’re interested.</a:t>
            </a:r>
          </a:p>
          <a:p>
            <a:pPr>
              <a:buNone/>
            </a:pPr>
            <a:endParaRPr lang="en-US" sz="800" dirty="0"/>
          </a:p>
          <a:p>
            <a:pPr>
              <a:buNone/>
            </a:pPr>
            <a:r>
              <a:rPr lang="en-US" sz="800" kern="1200" dirty="0">
                <a:solidFill>
                  <a:schemeClr val="tx1"/>
                </a:solidFill>
                <a:latin typeface="Trebuchet MS" panose="020B0603020202020204" pitchFamily="34" charset="0"/>
                <a:ea typeface="+mn-ea"/>
                <a:cs typeface="+mn-cs"/>
              </a:rPr>
              <a:t>You can get more customer references and information on our web site:</a:t>
            </a:r>
          </a:p>
          <a:p>
            <a:pPr>
              <a:buNone/>
            </a:pPr>
            <a:r>
              <a:rPr lang="en-US" sz="800" kern="1200" dirty="0">
                <a:solidFill>
                  <a:schemeClr val="tx1"/>
                </a:solidFill>
                <a:latin typeface="Trebuchet MS" panose="020B0603020202020204" pitchFamily="34" charset="0"/>
                <a:ea typeface="+mn-ea"/>
                <a:cs typeface="+mn-cs"/>
              </a:rPr>
              <a:t>http://enterprise.alcatel-lucent.com/?content=CustomerReferences&amp;page=overview </a:t>
            </a:r>
          </a:p>
          <a:p>
            <a:pPr>
              <a:buNone/>
            </a:pPr>
            <a:endParaRPr lang="en-US" sz="800" kern="1200" dirty="0">
              <a:solidFill>
                <a:schemeClr val="tx1"/>
              </a:solidFill>
              <a:latin typeface="Trebuchet MS" panose="020B0603020202020204" pitchFamily="34" charset="0"/>
              <a:ea typeface="+mn-ea"/>
              <a:cs typeface="+mn-cs"/>
            </a:endParaRPr>
          </a:p>
          <a:p>
            <a:pPr>
              <a:buNone/>
            </a:pPr>
            <a:r>
              <a:rPr lang="en-US" sz="800" kern="1200" dirty="0">
                <a:solidFill>
                  <a:schemeClr val="tx1"/>
                </a:solidFill>
                <a:latin typeface="Trebuchet MS" panose="020B0603020202020204" pitchFamily="34" charset="0"/>
                <a:ea typeface="+mn-ea"/>
                <a:cs typeface="+mn-cs"/>
              </a:rPr>
              <a:t>and on our dedicated healthcare page on the ALE Business Portal:</a:t>
            </a:r>
          </a:p>
          <a:p>
            <a:pPr>
              <a:buNone/>
            </a:pPr>
            <a:r>
              <a:rPr lang="en-US" sz="800" kern="1200" dirty="0">
                <a:solidFill>
                  <a:schemeClr val="tx1"/>
                </a:solidFill>
                <a:latin typeface="Trebuchet MS" panose="020B0603020202020204" pitchFamily="34" charset="0"/>
                <a:ea typeface="+mn-ea"/>
                <a:cs typeface="+mn-cs"/>
              </a:rPr>
              <a:t>https://businessportal2.alcatel-lucent.com/solutions/industry/healthcare </a:t>
            </a:r>
          </a:p>
        </p:txBody>
      </p:sp>
    </p:spTree>
    <p:extLst>
      <p:ext uri="{BB962C8B-B14F-4D97-AF65-F5344CB8AC3E}">
        <p14:creationId xmlns:p14="http://schemas.microsoft.com/office/powerpoint/2010/main" val="2289698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a:xfrm>
            <a:off x="685800" y="4343400"/>
            <a:ext cx="5486400" cy="4114800"/>
          </a:xfrm>
          <a:prstGeom prst="rect">
            <a:avLst/>
          </a:prstGeom>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869B721-3963-D444-8AD8-BE23C9FD93EA}" type="slidenum">
              <a:rPr lang="en-US" smtClean="0"/>
              <a:pPr>
                <a:defRPr/>
              </a:pPr>
              <a:t>47</a:t>
            </a:fld>
            <a:endParaRPr lang="en-US" dirty="0"/>
          </a:p>
        </p:txBody>
      </p:sp>
    </p:spTree>
    <p:extLst>
      <p:ext uri="{BB962C8B-B14F-4D97-AF65-F5344CB8AC3E}">
        <p14:creationId xmlns:p14="http://schemas.microsoft.com/office/powerpoint/2010/main" val="12465507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8786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chart shows the r</a:t>
            </a:r>
            <a:r>
              <a:rPr lang="en-US" dirty="0"/>
              <a:t>elationships between Waiting Times and Average Satisfaction Scores Across 44 Ambulatory Surgery Centers. There is a strong correlation</a:t>
            </a:r>
            <a:r>
              <a:rPr lang="en-US" baseline="0" dirty="0"/>
              <a:t> between patient satisfaction and waiting time. The amount of time spent waiting in the ambulatory setting is inversely related to overall patient satisfaction. In addition, longer wait times reduce patients’ perceptions of a physician’s capabilities and decrease patients’ confidence in the care provided.</a:t>
            </a:r>
            <a:endParaRPr lang="en-US" dirty="0"/>
          </a:p>
        </p:txBody>
      </p:sp>
    </p:spTree>
    <p:extLst>
      <p:ext uri="{BB962C8B-B14F-4D97-AF65-F5344CB8AC3E}">
        <p14:creationId xmlns:p14="http://schemas.microsoft.com/office/powerpoint/2010/main" val="268056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107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ALE </a:t>
            </a:r>
            <a:r>
              <a:rPr lang="en-US" dirty="0" err="1"/>
              <a:t>OmniAccess</a:t>
            </a:r>
            <a:r>
              <a:rPr lang="en-US" baseline="0" dirty="0"/>
              <a:t> Stellar Asset Tracking solution enables hospitals, clinics and assisted living facilities, to track objects and people in real-time for security, compliance and time savings. </a:t>
            </a:r>
          </a:p>
          <a:p>
            <a:endParaRPr lang="en-US" baseline="0" dirty="0"/>
          </a:p>
          <a:p>
            <a:r>
              <a:rPr lang="en-US" baseline="0" dirty="0"/>
              <a:t>Some of benefits are:</a:t>
            </a:r>
          </a:p>
          <a:p>
            <a:pPr marL="0" indent="0">
              <a:buNone/>
            </a:pPr>
            <a:endParaRPr lang="en-US" sz="800" b="1" dirty="0">
              <a:ea typeface="Trebuchet MS" panose="020B0604020202020204" pitchFamily="34" charset="-128"/>
            </a:endParaRPr>
          </a:p>
          <a:p>
            <a:pPr marL="0" indent="0">
              <a:buNone/>
            </a:pPr>
            <a:r>
              <a:rPr lang="en-US" sz="800" b="1" dirty="0">
                <a:ea typeface="Trebuchet MS" panose="020B0604020202020204" pitchFamily="34" charset="-128"/>
              </a:rPr>
              <a:t>Benefits</a:t>
            </a:r>
          </a:p>
          <a:p>
            <a:pPr marL="170849" indent="-170849" defTabSz="685181" eaLnBrk="0" hangingPunct="0">
              <a:spcBef>
                <a:spcPts val="750"/>
              </a:spcBef>
              <a:buClr>
                <a:srgbClr val="604187"/>
              </a:buClr>
              <a:buBlip>
                <a:blip r:embed="rId3"/>
              </a:buBlip>
              <a:defRPr/>
            </a:pPr>
            <a:r>
              <a:rPr lang="en-US" sz="800" kern="1200" dirty="0">
                <a:solidFill>
                  <a:schemeClr val="tx1"/>
                </a:solidFill>
                <a:latin typeface="Trebuchet MS" panose="020B0603020202020204" pitchFamily="34" charset="0"/>
                <a:ea typeface="Montserrat Hairline" charset="0"/>
                <a:cs typeface="Montserrat Hairline" charset="0"/>
              </a:rPr>
              <a:t>Quickly locate assets and help optimize staff efficiency and improve the user experience</a:t>
            </a:r>
          </a:p>
          <a:p>
            <a:pPr marL="170849" indent="-170849" defTabSz="685181" eaLnBrk="0" hangingPunct="0">
              <a:spcBef>
                <a:spcPts val="750"/>
              </a:spcBef>
              <a:buClr>
                <a:srgbClr val="604187"/>
              </a:buClr>
              <a:buBlip>
                <a:blip r:embed="rId3"/>
              </a:buBlip>
              <a:defRPr/>
            </a:pPr>
            <a:r>
              <a:rPr lang="en-US" sz="800" kern="1200" dirty="0">
                <a:solidFill>
                  <a:schemeClr val="tx1"/>
                </a:solidFill>
                <a:latin typeface="Trebuchet MS" panose="020B0603020202020204" pitchFamily="34" charset="0"/>
                <a:ea typeface="Montserrat Hairline" charset="0"/>
                <a:cs typeface="Montserrat Hairline" charset="0"/>
              </a:rPr>
              <a:t>Improve operational workflows which enables clinicians to spend more time with patients</a:t>
            </a:r>
          </a:p>
          <a:p>
            <a:pPr marL="170849" indent="-170849" defTabSz="685181" eaLnBrk="0" hangingPunct="0">
              <a:spcBef>
                <a:spcPts val="750"/>
              </a:spcBef>
              <a:buClr>
                <a:srgbClr val="604187"/>
              </a:buClr>
              <a:buBlip>
                <a:blip r:embed="rId3"/>
              </a:buBlip>
              <a:defRPr/>
            </a:pPr>
            <a:r>
              <a:rPr lang="en-US" sz="800" kern="1200" dirty="0">
                <a:solidFill>
                  <a:schemeClr val="tx1"/>
                </a:solidFill>
                <a:latin typeface="Trebuchet MS" panose="020B0603020202020204" pitchFamily="34" charset="0"/>
                <a:ea typeface="Montserrat Hairline" charset="0"/>
                <a:cs typeface="Montserrat Hairline" charset="0"/>
              </a:rPr>
              <a:t>Locate assets in real-time and prevent lost/stolen equipment which saves time &amp; costs</a:t>
            </a:r>
          </a:p>
          <a:p>
            <a:pPr marL="170849" indent="-170849" defTabSz="685181" eaLnBrk="0" hangingPunct="0">
              <a:spcBef>
                <a:spcPts val="750"/>
              </a:spcBef>
              <a:buClr>
                <a:srgbClr val="604187"/>
              </a:buClr>
              <a:buBlip>
                <a:blip r:embed="rId3"/>
              </a:buBlip>
              <a:defRPr/>
            </a:pPr>
            <a:r>
              <a:rPr lang="en-US" sz="800" kern="1200" dirty="0">
                <a:solidFill>
                  <a:schemeClr val="tx1"/>
                </a:solidFill>
                <a:latin typeface="Trebuchet MS" panose="020B0603020202020204" pitchFamily="34" charset="0"/>
                <a:ea typeface="Montserrat Hairline" charset="0"/>
                <a:cs typeface="Montserrat Hairline" charset="0"/>
              </a:rPr>
              <a:t>Accelerate return on investment and facilitate equipment maintenance</a:t>
            </a:r>
          </a:p>
          <a:p>
            <a:pPr marL="170849" indent="-170849" defTabSz="685181" eaLnBrk="0" hangingPunct="0">
              <a:spcBef>
                <a:spcPts val="750"/>
              </a:spcBef>
              <a:buClr>
                <a:srgbClr val="604187"/>
              </a:buClr>
              <a:buBlip>
                <a:blip r:embed="rId3"/>
              </a:buBlip>
              <a:defRPr/>
            </a:pPr>
            <a:r>
              <a:rPr lang="en-US" sz="800" kern="1200" dirty="0">
                <a:solidFill>
                  <a:schemeClr val="tx1"/>
                </a:solidFill>
                <a:latin typeface="Trebuchet MS" panose="020B0603020202020204" pitchFamily="34" charset="0"/>
                <a:ea typeface="Montserrat Hairline" charset="0"/>
                <a:cs typeface="Montserrat Hairline" charset="0"/>
              </a:rPr>
              <a:t>Increase people and asset security and intelligence in organizations</a:t>
            </a:r>
          </a:p>
        </p:txBody>
      </p:sp>
    </p:spTree>
    <p:extLst>
      <p:ext uri="{BB962C8B-B14F-4D97-AF65-F5344CB8AC3E}">
        <p14:creationId xmlns:p14="http://schemas.microsoft.com/office/powerpoint/2010/main" val="367791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 architecture for the ALE asset tracking solution starts with </a:t>
            </a:r>
            <a:r>
              <a:rPr lang="en-US" dirty="0" err="1"/>
              <a:t>OmniAccess</a:t>
            </a:r>
            <a:r>
              <a:rPr lang="en-US" baseline="0" dirty="0"/>
              <a:t> Stellar Gateways, specifically the AP1201BG. It uses BLE to receive the signals from the asset tags and provides the information to the Wi-Fi infrastructure via its Wi-Fi interface. This is not an full AP, but can be with a license upgrade fee. Stellar APs with built in BLE, or with a USB port and a BLE dongle, can provide the same function as a gateway, but gateways will be needed regardless to augment the capture of BLE asset tag signals across wide areas such as hospital floors.</a:t>
            </a:r>
          </a:p>
          <a:p>
            <a:pPr marL="228600" indent="-228600">
              <a:buFont typeface="+mj-lt"/>
              <a:buAutoNum type="arabicPeriod"/>
            </a:pPr>
            <a:r>
              <a:rPr lang="en-US" baseline="0" dirty="0"/>
              <a:t>Next we add autocalibration beacons (these happen to be the same beacons we use for our LBS solution) which are designed to provide a fixed position and signal strength reference for the gateways. This helps provide better accuracy for the moving asset tags.</a:t>
            </a:r>
          </a:p>
          <a:p>
            <a:pPr marL="228600" indent="-228600">
              <a:buFont typeface="+mj-lt"/>
              <a:buAutoNum type="arabicPeriod"/>
            </a:pPr>
            <a:r>
              <a:rPr lang="en-US" baseline="0" dirty="0"/>
              <a:t>We then add the asset tags. In 2020, we will have two types of tags, one worn as a badge for clinicians and staff which contains an alert button, and another for assets such as medical and non-medical equipment (e.g. beds, wheelchairs, etc.) This tag has a temperature sensor built-in so it can be used to track temperatures in medicine cabinets, rooms, etc. where temperature control is critical. The badge tag can be used for patients but a patient and nurse specific tag, with a programmable button for emergency or other purposes, will be available in Q1 2021.</a:t>
            </a:r>
          </a:p>
          <a:p>
            <a:pPr marL="228600" indent="-228600">
              <a:buFont typeface="+mj-lt"/>
              <a:buAutoNum type="arabicPeriod"/>
            </a:pPr>
            <a:r>
              <a:rPr lang="en-US" baseline="0" dirty="0"/>
              <a:t>Each tag will send its signal to any AP1201BG BLE gateway that is listening and via the gateway’s Wi-Fi interface, will send the information to the Wi-Fi infrastructure which then sends it via the network to the Stellar Asset Tracking Cloud where the location engine calculates the position of every asset tag and positions it on a floorplan map for that location.</a:t>
            </a:r>
          </a:p>
          <a:p>
            <a:pPr marL="228600" indent="-228600">
              <a:buFont typeface="+mj-lt"/>
              <a:buAutoNum type="arabicPeriod"/>
            </a:pPr>
            <a:r>
              <a:rPr lang="en-US" baseline="0" dirty="0"/>
              <a:t>The location information is shared across the web management app (OV Cirrus Asset Manager</a:t>
            </a:r>
            <a:r>
              <a:rPr lang="en-US" sz="800" kern="1200" dirty="0">
                <a:solidFill>
                  <a:schemeClr val="tx1"/>
                </a:solidFill>
                <a:effectLst/>
                <a:latin typeface="Trebuchet MS" panose="020B0603020202020204" pitchFamily="34" charset="0"/>
                <a:ea typeface="+mn-ea"/>
                <a:cs typeface="+mn-cs"/>
              </a:rPr>
              <a:t> cloud management for the Asset tracking solution) and the smart phone </a:t>
            </a:r>
            <a:r>
              <a:rPr lang="en-US" sz="800" kern="1200" baseline="0" dirty="0">
                <a:solidFill>
                  <a:schemeClr val="tx1"/>
                </a:solidFill>
                <a:effectLst/>
                <a:latin typeface="Trebuchet MS" panose="020B0603020202020204" pitchFamily="34" charset="0"/>
                <a:ea typeface="+mn-ea"/>
                <a:cs typeface="+mn-cs"/>
              </a:rPr>
              <a:t>app.</a:t>
            </a:r>
            <a:endParaRPr lang="en-US" dirty="0"/>
          </a:p>
        </p:txBody>
      </p:sp>
    </p:spTree>
    <p:extLst>
      <p:ext uri="{BB962C8B-B14F-4D97-AF65-F5344CB8AC3E}">
        <p14:creationId xmlns:p14="http://schemas.microsoft.com/office/powerpoint/2010/main" val="2039963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ALE solution includes the hardware (BLE gateways, autocalibration beacons and asset tags), the cloud-based location engine and asset tag management tool (</a:t>
            </a:r>
            <a:r>
              <a:rPr lang="en-US" dirty="0" err="1"/>
              <a:t>OmniVista</a:t>
            </a:r>
            <a:r>
              <a:rPr lang="en-US" dirty="0"/>
              <a:t> Cirrus Asset Manager cloud),</a:t>
            </a:r>
            <a:r>
              <a:rPr lang="en-US" baseline="0" dirty="0"/>
              <a:t> a web and </a:t>
            </a:r>
            <a:r>
              <a:rPr lang="en-US" dirty="0"/>
              <a:t>a smartphone app. A floorplan map is also provided by ALE during the installation process.</a:t>
            </a:r>
            <a:r>
              <a:rPr lang="en-US" baseline="0" dirty="0"/>
              <a:t> </a:t>
            </a:r>
          </a:p>
          <a:p>
            <a:pPr marL="0" indent="0">
              <a:buNone/>
            </a:pPr>
            <a:endParaRPr lang="en-US" baseline="0" dirty="0"/>
          </a:p>
          <a:p>
            <a:pPr marL="0" indent="0">
              <a:buNone/>
            </a:pPr>
            <a:r>
              <a:rPr lang="en-US" baseline="0" dirty="0"/>
              <a:t>BLE Gateways can be the new AP1201BG or any Stellar Wi-Fi 5 or Wi-Fi 6 APs with built-in BLE. Wi-Fi 6 APs will be supported by the end of Q2 2020.</a:t>
            </a:r>
            <a:endParaRPr lang="en-US" dirty="0"/>
          </a:p>
          <a:p>
            <a:pPr marL="0" indent="0">
              <a:buNone/>
            </a:pPr>
            <a:endParaRPr lang="en-US" dirty="0"/>
          </a:p>
          <a:p>
            <a:pPr marL="0" indent="0">
              <a:buNone/>
            </a:pPr>
            <a:r>
              <a:rPr lang="en-US" dirty="0"/>
              <a:t>Fully integrated hardware:</a:t>
            </a:r>
          </a:p>
          <a:p>
            <a:pPr marL="0" indent="0">
              <a:buNone/>
            </a:pPr>
            <a:endParaRPr lang="en-US" dirty="0"/>
          </a:p>
          <a:p>
            <a:pPr marL="87097" indent="-87097"/>
            <a:r>
              <a:rPr lang="en-US" dirty="0"/>
              <a:t>BLE Gateways (AP1201BG and/or Stellar APs with built-in BLE) </a:t>
            </a:r>
          </a:p>
          <a:p>
            <a:pPr marL="87097" indent="-87097"/>
            <a:r>
              <a:rPr lang="en-US" dirty="0"/>
              <a:t>Autocalibration Beacons</a:t>
            </a:r>
          </a:p>
          <a:p>
            <a:pPr marL="87097" indent="-87097"/>
            <a:r>
              <a:rPr lang="en-US" dirty="0" err="1"/>
              <a:t>OmniAccess</a:t>
            </a:r>
            <a:r>
              <a:rPr lang="en-US" dirty="0"/>
              <a:t> Stellar APs – Wi-Fi 5 and Wi-Fi 6* for WLAN infrastructure</a:t>
            </a:r>
          </a:p>
          <a:p>
            <a:pPr marL="87097" indent="-87097"/>
            <a:r>
              <a:rPr lang="en-US" dirty="0"/>
              <a:t>BLE Asset tags</a:t>
            </a:r>
          </a:p>
          <a:p>
            <a:endParaRPr lang="en-US" dirty="0"/>
          </a:p>
        </p:txBody>
      </p:sp>
    </p:spTree>
    <p:extLst>
      <p:ext uri="{BB962C8B-B14F-4D97-AF65-F5344CB8AC3E}">
        <p14:creationId xmlns:p14="http://schemas.microsoft.com/office/powerpoint/2010/main" val="158653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E_Title_1">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7C9C21E-05A4-2040-82EE-B40B0F542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26"/>
            <a:ext cx="9144000" cy="5129252"/>
          </a:xfrm>
          <a:prstGeom prst="rect">
            <a:avLst/>
          </a:prstGeom>
        </p:spPr>
      </p:pic>
      <p:pic>
        <p:nvPicPr>
          <p:cNvPr id="8" name="Immagine 7">
            <a:extLst>
              <a:ext uri="{FF2B5EF4-FFF2-40B4-BE49-F238E27FC236}">
                <a16:creationId xmlns="" xmlns:a16="http://schemas.microsoft.com/office/drawing/2014/main" id="{7B46E43A-D8AD-0146-9368-E2B08AD75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 xmlns:a16="http://schemas.microsoft.com/office/drawing/2014/main" id="{1406887E-C08B-8844-8130-668C6335F942}"/>
              </a:ext>
            </a:extLst>
          </p:cNvPr>
          <p:cNvSpPr>
            <a:spLocks noGrp="1"/>
          </p:cNvSpPr>
          <p:nvPr>
            <p:ph type="ctrTitle" hasCustomPrompt="1"/>
          </p:nvPr>
        </p:nvSpPr>
        <p:spPr>
          <a:xfrm>
            <a:off x="478800" y="727201"/>
            <a:ext cx="4532400" cy="1464968"/>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dirty="0"/>
              <a:t>MASTER TITLE</a:t>
            </a:r>
            <a:br>
              <a:rPr lang="en-US" dirty="0"/>
            </a:br>
            <a:r>
              <a:rPr lang="en-US" dirty="0"/>
              <a:t>MAX 2 LINES</a:t>
            </a:r>
          </a:p>
        </p:txBody>
      </p:sp>
      <p:sp>
        <p:nvSpPr>
          <p:cNvPr id="10" name="Text Placeholder 2">
            <a:extLst>
              <a:ext uri="{FF2B5EF4-FFF2-40B4-BE49-F238E27FC236}">
                <a16:creationId xmlns=""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3052904039"/>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aragraph+Title_Whitebackgroun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6F80ECF6-49D6-4148-B244-F41B573ACAD5}"/>
              </a:ext>
            </a:extLst>
          </p:cNvPr>
          <p:cNvSpPr/>
          <p:nvPr/>
        </p:nvSpPr>
        <p:spPr>
          <a:xfrm>
            <a:off x="359683" y="1"/>
            <a:ext cx="8784319" cy="1494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8" name="Segnaposto testo 7">
            <a:extLst>
              <a:ext uri="{FF2B5EF4-FFF2-40B4-BE49-F238E27FC236}">
                <a16:creationId xmlns="" xmlns:a16="http://schemas.microsoft.com/office/drawing/2014/main" id="{8CD8A5E8-24DA-E64C-90E9-0F059053A15A}"/>
              </a:ext>
            </a:extLst>
          </p:cNvPr>
          <p:cNvSpPr>
            <a:spLocks noGrp="1"/>
          </p:cNvSpPr>
          <p:nvPr>
            <p:ph type="body" sz="quarter" idx="11" hasCustomPrompt="1"/>
          </p:nvPr>
        </p:nvSpPr>
        <p:spPr>
          <a:xfrm>
            <a:off x="622863" y="273619"/>
            <a:ext cx="7378439" cy="830253"/>
          </a:xfrm>
          <a:prstGeom prst="rect">
            <a:avLst/>
          </a:prstGeom>
        </p:spPr>
        <p:txBody>
          <a:bodyPr/>
          <a:lstStyle>
            <a:lvl1pPr marL="0" indent="0">
              <a:buNone/>
              <a:defRPr sz="2400" b="0" i="0" cap="all" baseline="0">
                <a:solidFill>
                  <a:schemeClr val="bg1"/>
                </a:solidFill>
                <a:latin typeface="+mj-lt"/>
              </a:defRPr>
            </a:lvl1pPr>
          </a:lstStyle>
          <a:p>
            <a:pPr lvl="0"/>
            <a:r>
              <a:rPr lang="en-US" noProof="0" dirty="0"/>
              <a:t>EXAMPLE OF A LONG TITLE LOREM IPSUM DOLOR SIT.</a:t>
            </a:r>
          </a:p>
        </p:txBody>
      </p:sp>
      <p:sp>
        <p:nvSpPr>
          <p:cNvPr id="5" name="Segnaposto testo 12">
            <a:extLst>
              <a:ext uri="{FF2B5EF4-FFF2-40B4-BE49-F238E27FC236}">
                <a16:creationId xmlns="" xmlns:a16="http://schemas.microsoft.com/office/drawing/2014/main" id="{79B564D9-4B68-3A4D-BB48-F32FA9B0BD72}"/>
              </a:ext>
            </a:extLst>
          </p:cNvPr>
          <p:cNvSpPr>
            <a:spLocks noGrp="1"/>
          </p:cNvSpPr>
          <p:nvPr>
            <p:ph type="body" sz="quarter" idx="13" hasCustomPrompt="1"/>
          </p:nvPr>
        </p:nvSpPr>
        <p:spPr>
          <a:xfrm>
            <a:off x="622863" y="1631166"/>
            <a:ext cx="7378439"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a:p>
            <a:r>
              <a:rPr lang="en-US" noProof="0" dirty="0"/>
              <a:t>Bullet number 2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r>
              <a:rPr lang="en-US" noProof="0" dirty="0"/>
              <a:t>Bullet number 3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p:txBody>
      </p:sp>
    </p:spTree>
    <p:extLst>
      <p:ext uri="{BB962C8B-B14F-4D97-AF65-F5344CB8AC3E}">
        <p14:creationId xmlns:p14="http://schemas.microsoft.com/office/powerpoint/2010/main" val="3511478896"/>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Quote">
    <p:spTree>
      <p:nvGrpSpPr>
        <p:cNvPr id="1" name=""/>
        <p:cNvGrpSpPr/>
        <p:nvPr/>
      </p:nvGrpSpPr>
      <p:grpSpPr>
        <a:xfrm>
          <a:off x="0" y="0"/>
          <a:ext cx="0" cy="0"/>
          <a:chOff x="0" y="0"/>
          <a:chExt cx="0" cy="0"/>
        </a:xfrm>
      </p:grpSpPr>
      <p:sp>
        <p:nvSpPr>
          <p:cNvPr id="7" name="Segnaposto testo 6">
            <a:extLst>
              <a:ext uri="{FF2B5EF4-FFF2-40B4-BE49-F238E27FC236}">
                <a16:creationId xmlns="" xmlns:a16="http://schemas.microsoft.com/office/drawing/2014/main" id="{D08B5DF9-53DE-9840-9AC6-46A5BCDFD942}"/>
              </a:ext>
            </a:extLst>
          </p:cNvPr>
          <p:cNvSpPr>
            <a:spLocks noGrp="1"/>
          </p:cNvSpPr>
          <p:nvPr>
            <p:ph type="body" sz="quarter" idx="10" hasCustomPrompt="1"/>
          </p:nvPr>
        </p:nvSpPr>
        <p:spPr>
          <a:xfrm>
            <a:off x="1875725" y="1423393"/>
            <a:ext cx="5702793" cy="2104430"/>
          </a:xfrm>
          <a:prstGeom prst="rect">
            <a:avLst/>
          </a:prstGeom>
        </p:spPr>
        <p:txBody>
          <a:bodyPr/>
          <a:lstStyle>
            <a:lvl1pPr marL="0" indent="0">
              <a:lnSpc>
                <a:spcPct val="150000"/>
              </a:lnSpc>
              <a:buNone/>
              <a:defRPr lang="it-IT" sz="2000" b="0" i="0" kern="1200" dirty="0" smtClean="0">
                <a:solidFill>
                  <a:schemeClr val="accent1"/>
                </a:solidFill>
                <a:effectLst/>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dirty="0"/>
              <a:t>«</a:t>
            </a:r>
            <a:r>
              <a:rPr lang="it-IT" dirty="0" err="1"/>
              <a:t>This</a:t>
            </a:r>
            <a:r>
              <a:rPr lang="it-IT" dirty="0"/>
              <a:t> </a:t>
            </a:r>
            <a:r>
              <a:rPr lang="it-IT" dirty="0" err="1"/>
              <a:t>is</a:t>
            </a:r>
            <a:r>
              <a:rPr lang="it-IT" dirty="0"/>
              <a:t> a </a:t>
            </a:r>
            <a:r>
              <a:rPr lang="en-US" noProof="0" dirty="0"/>
              <a:t>quote slide. Big text and 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a:t>
            </a:r>
            <a:r>
              <a:rPr lang="en-US" noProof="0" dirty="0" err="1"/>
              <a:t>Quisque</a:t>
            </a:r>
            <a:r>
              <a:rPr lang="en-US" noProof="0" dirty="0"/>
              <a:t> maximus </a:t>
            </a:r>
            <a:r>
              <a:rPr lang="en-US" noProof="0" dirty="0" err="1"/>
              <a:t>quam</a:t>
            </a:r>
            <a:r>
              <a:rPr lang="en-US" noProof="0" dirty="0"/>
              <a:t> </a:t>
            </a:r>
            <a:r>
              <a:rPr lang="en-US" noProof="0" dirty="0" err="1"/>
              <a:t>vehicula</a:t>
            </a:r>
            <a:r>
              <a:rPr lang="en-US" noProof="0" dirty="0"/>
              <a:t> </a:t>
            </a:r>
            <a:r>
              <a:rPr lang="en-US" noProof="0" dirty="0" err="1"/>
              <a:t>tellus</a:t>
            </a:r>
            <a:r>
              <a:rPr lang="en-US" noProof="0" dirty="0"/>
              <a:t> </a:t>
            </a:r>
            <a:r>
              <a:rPr lang="en-US" noProof="0" dirty="0" err="1"/>
              <a:t>fringilla</a:t>
            </a:r>
            <a:r>
              <a:rPr lang="en-US" noProof="0" dirty="0"/>
              <a:t>, at </a:t>
            </a:r>
            <a:r>
              <a:rPr lang="en-US" noProof="0" dirty="0" err="1"/>
              <a:t>pellentesque</a:t>
            </a:r>
            <a:r>
              <a:rPr lang="en-US" noProof="0" dirty="0"/>
              <a:t> </a:t>
            </a:r>
            <a:r>
              <a:rPr lang="en-US" noProof="0" dirty="0" err="1"/>
              <a:t>neque</a:t>
            </a:r>
            <a:r>
              <a:rPr lang="en-US" noProof="0" dirty="0"/>
              <a:t> </a:t>
            </a:r>
            <a:r>
              <a:rPr lang="it-IT" dirty="0" err="1"/>
              <a:t>fringilla</a:t>
            </a:r>
            <a:r>
              <a:rPr lang="it-IT" dirty="0"/>
              <a:t>.»</a:t>
            </a:r>
            <a:r>
              <a:rPr lang="it-IT" b="0" i="0" dirty="0">
                <a:solidFill>
                  <a:srgbClr val="000000"/>
                </a:solidFill>
                <a:effectLst/>
                <a:latin typeface="Open Sans" panose="020B0606030504020204" pitchFamily="34" charset="0"/>
              </a:rPr>
              <a:t> </a:t>
            </a:r>
            <a:endParaRPr lang="it-IT" dirty="0"/>
          </a:p>
        </p:txBody>
      </p:sp>
      <p:sp>
        <p:nvSpPr>
          <p:cNvPr id="9" name="Segnaposto testo 8">
            <a:extLst>
              <a:ext uri="{FF2B5EF4-FFF2-40B4-BE49-F238E27FC236}">
                <a16:creationId xmlns="" xmlns:a16="http://schemas.microsoft.com/office/drawing/2014/main" id="{C149DB6E-EBE5-BA49-8360-60ED36F1A748}"/>
              </a:ext>
            </a:extLst>
          </p:cNvPr>
          <p:cNvSpPr>
            <a:spLocks noGrp="1"/>
          </p:cNvSpPr>
          <p:nvPr>
            <p:ph type="body" sz="quarter" idx="11" hasCustomPrompt="1"/>
          </p:nvPr>
        </p:nvSpPr>
        <p:spPr>
          <a:xfrm>
            <a:off x="5916613" y="3277516"/>
            <a:ext cx="1807244" cy="909638"/>
          </a:xfrm>
          <a:prstGeom prst="rect">
            <a:avLst/>
          </a:prstGeom>
        </p:spPr>
        <p:txBody>
          <a:bodyPr/>
          <a:lstStyle>
            <a:lvl1pPr marL="0" indent="0">
              <a:buNone/>
              <a:defRPr sz="1400" b="0" i="0">
                <a:solidFill>
                  <a:schemeClr val="accent1"/>
                </a:solidFill>
                <a:latin typeface="+mj-lt"/>
              </a:defRPr>
            </a:lvl1pPr>
          </a:lstStyle>
          <a:p>
            <a:pPr lvl="0"/>
            <a:r>
              <a:rPr lang="it-IT" dirty="0"/>
              <a:t>Lauren </a:t>
            </a:r>
            <a:r>
              <a:rPr lang="en-US" noProof="0" dirty="0"/>
              <a:t>Smith</a:t>
            </a:r>
            <a:r>
              <a:rPr lang="it-IT" dirty="0"/>
              <a:t>, </a:t>
            </a:r>
            <a:r>
              <a:rPr lang="it-IT" dirty="0" err="1"/>
              <a:t>Role</a:t>
            </a:r>
            <a:endParaRPr lang="it-IT" dirty="0"/>
          </a:p>
        </p:txBody>
      </p:sp>
    </p:spTree>
    <p:extLst>
      <p:ext uri="{BB962C8B-B14F-4D97-AF65-F5344CB8AC3E}">
        <p14:creationId xmlns:p14="http://schemas.microsoft.com/office/powerpoint/2010/main" val="224587381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_BulletPoint_Purple">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6F80ECF6-49D6-4148-B244-F41B573ACAD5}"/>
              </a:ext>
            </a:extLst>
          </p:cNvPr>
          <p:cNvSpPr/>
          <p:nvPr/>
        </p:nvSpPr>
        <p:spPr>
          <a:xfrm>
            <a:off x="5338915" y="0"/>
            <a:ext cx="380508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12" name="Segnaposto testo 12">
            <a:extLst>
              <a:ext uri="{FF2B5EF4-FFF2-40B4-BE49-F238E27FC236}">
                <a16:creationId xmlns="" xmlns:a16="http://schemas.microsoft.com/office/drawing/2014/main" id="{B1806112-FC24-794D-9186-29459AB25538}"/>
              </a:ext>
            </a:extLst>
          </p:cNvPr>
          <p:cNvSpPr>
            <a:spLocks noGrp="1"/>
          </p:cNvSpPr>
          <p:nvPr>
            <p:ph type="body" sz="quarter" idx="12" hasCustomPrompt="1"/>
          </p:nvPr>
        </p:nvSpPr>
        <p:spPr>
          <a:xfrm>
            <a:off x="5643716" y="989709"/>
            <a:ext cx="3088937"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Tx/>
              <a:buSzPct val="150000"/>
              <a:buFontTx/>
              <a:buBlip>
                <a:blip r:embed="rId2"/>
              </a:buBlip>
              <a:tabLst/>
              <a:defRPr sz="1400" b="0" i="0">
                <a:solidFill>
                  <a:schemeClr val="bg1"/>
                </a:solidFill>
                <a:latin typeface="+mn-lt"/>
              </a:defRPr>
            </a:lvl1pPr>
            <a:lvl2pPr marL="513737" indent="-170849">
              <a:lnSpc>
                <a:spcPct val="100000"/>
              </a:lnSpc>
              <a:buSzPct val="150000"/>
              <a:buFontTx/>
              <a:buBlip>
                <a:blip r:embed="rId2"/>
              </a:buBlip>
              <a:defRPr sz="1100" b="0" i="0">
                <a:solidFill>
                  <a:schemeClr val="bg1"/>
                </a:solidFill>
                <a:latin typeface="Trebuchet MS" panose="020B0703020202090204" pitchFamily="34" charset="0"/>
              </a:defRPr>
            </a:lvl2pPr>
            <a:lvl3pPr marL="856625" indent="-170849">
              <a:lnSpc>
                <a:spcPct val="100000"/>
              </a:lnSpc>
              <a:buSzPct val="150000"/>
              <a:buFontTx/>
              <a:buBlip>
                <a:blip r:embed="rId2"/>
              </a:buBlip>
              <a:defRPr sz="900" b="0" i="0">
                <a:solidFill>
                  <a:schemeClr val="bg1"/>
                </a:solidFill>
                <a:latin typeface="Trebuchet MS" panose="020B0703020202090204" pitchFamily="34" charset="0"/>
              </a:defRPr>
            </a:lvl3pPr>
            <a:lvl4pPr>
              <a:defRPr>
                <a:solidFill>
                  <a:schemeClr val="bg1"/>
                </a:solidFill>
                <a:latin typeface="Trebuchet MS" panose="020B0703020202090204" pitchFamily="34" charset="0"/>
              </a:defRPr>
            </a:lvl4pPr>
            <a:lvl5pPr>
              <a:defRPr>
                <a:solidFill>
                  <a:schemeClr val="bg1"/>
                </a:solidFill>
                <a:latin typeface="Trebuchet MS" panose="020B0703020202090204" pitchFamily="34" charset="0"/>
              </a:defRPr>
            </a:lvl5pPr>
            <a:lvl6pPr marL="1714097" indent="0">
              <a:buNone/>
              <a:defRPr>
                <a:solidFill>
                  <a:schemeClr val="bg1"/>
                </a:solidFill>
              </a:defRPr>
            </a:lvl6pPr>
          </a:lstStyle>
          <a:p>
            <a:r>
              <a:rPr lang="it-IT" dirty="0" err="1"/>
              <a:t>Bullet</a:t>
            </a:r>
            <a:r>
              <a:rPr lang="it-IT" dirty="0"/>
              <a:t> </a:t>
            </a:r>
            <a:r>
              <a:rPr lang="en-US" noProof="0" dirty="0"/>
              <a:t>number 1</a:t>
            </a:r>
          </a:p>
          <a:p>
            <a:pPr lvl="1"/>
            <a:r>
              <a:rPr lang="en-US" noProof="0" dirty="0"/>
              <a:t>Bullet</a:t>
            </a:r>
          </a:p>
          <a:p>
            <a:pPr lvl="2"/>
            <a:r>
              <a:rPr lang="en-US" noProof="0" dirty="0"/>
              <a:t>Bullet</a:t>
            </a:r>
          </a:p>
          <a:p>
            <a:r>
              <a:rPr lang="en-US" noProof="0" dirty="0"/>
              <a:t>Bullet number 2</a:t>
            </a:r>
          </a:p>
          <a:p>
            <a:r>
              <a:rPr lang="en-US" noProof="0" dirty="0"/>
              <a:t>Bullet number 3</a:t>
            </a:r>
          </a:p>
          <a:p>
            <a:r>
              <a:rPr lang="en-US" noProof="0" dirty="0"/>
              <a:t>Bullet number 4</a:t>
            </a:r>
          </a:p>
          <a:p>
            <a:r>
              <a:rPr lang="en-US" noProof="0" dirty="0"/>
              <a:t>Bullet number 5</a:t>
            </a:r>
          </a:p>
        </p:txBody>
      </p:sp>
      <p:sp>
        <p:nvSpPr>
          <p:cNvPr id="7" name="Segnaposto testo 4">
            <a:extLst>
              <a:ext uri="{FF2B5EF4-FFF2-40B4-BE49-F238E27FC236}">
                <a16:creationId xmlns="" xmlns:a16="http://schemas.microsoft.com/office/drawing/2014/main" id="{82F33941-4E77-814E-B41E-100EA59443D8}"/>
              </a:ext>
            </a:extLst>
          </p:cNvPr>
          <p:cNvSpPr>
            <a:spLocks noGrp="1"/>
          </p:cNvSpPr>
          <p:nvPr>
            <p:ph type="body" sz="quarter" idx="13" hasCustomPrompt="1"/>
          </p:nvPr>
        </p:nvSpPr>
        <p:spPr>
          <a:xfrm>
            <a:off x="622862" y="1905704"/>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tx2">
                    <a:lumMod val="50000"/>
                  </a:schemeClr>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dirty="0"/>
              <a:t>Lorem </a:t>
            </a:r>
            <a:r>
              <a:rPr lang="en-US" noProof="0" dirty="0"/>
              <a:t>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a:t>
            </a:r>
            <a:r>
              <a:rPr lang="en-US" noProof="0" dirty="0" err="1"/>
              <a:t>quam</a:t>
            </a:r>
            <a:r>
              <a:rPr lang="en-US" noProof="0" dirty="0"/>
              <a:t>.</a:t>
            </a:r>
          </a:p>
          <a:p>
            <a:pPr lvl="0"/>
            <a:endParaRPr lang="en-US" dirty="0"/>
          </a:p>
        </p:txBody>
      </p:sp>
      <p:sp>
        <p:nvSpPr>
          <p:cNvPr id="8" name="Segnaposto testo 10">
            <a:extLst>
              <a:ext uri="{FF2B5EF4-FFF2-40B4-BE49-F238E27FC236}">
                <a16:creationId xmlns="" xmlns:a16="http://schemas.microsoft.com/office/drawing/2014/main" id="{10B5E71C-7A5D-5A4D-8B89-9A8CC5B759D8}"/>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6" name="Immagine 2">
            <a:extLst>
              <a:ext uri="{FF2B5EF4-FFF2-40B4-BE49-F238E27FC236}">
                <a16:creationId xmlns="" xmlns:a16="http://schemas.microsoft.com/office/drawing/2014/main" id="{88E20777-7F7E-9E47-BEED-0D7B8D469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Tree>
    <p:extLst>
      <p:ext uri="{BB962C8B-B14F-4D97-AF65-F5344CB8AC3E}">
        <p14:creationId xmlns:p14="http://schemas.microsoft.com/office/powerpoint/2010/main" val="287589303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DEFAULT-master title">
    <p:spTree>
      <p:nvGrpSpPr>
        <p:cNvPr id="1" name=""/>
        <p:cNvGrpSpPr/>
        <p:nvPr/>
      </p:nvGrpSpPr>
      <p:grpSpPr>
        <a:xfrm>
          <a:off x="0" y="0"/>
          <a:ext cx="0" cy="0"/>
          <a:chOff x="0" y="0"/>
          <a:chExt cx="0" cy="0"/>
        </a:xfrm>
      </p:grpSpPr>
      <p:sp>
        <p:nvSpPr>
          <p:cNvPr id="3" name="Segnaposto testo 10">
            <a:extLst>
              <a:ext uri="{FF2B5EF4-FFF2-40B4-BE49-F238E27FC236}">
                <a16:creationId xmlns="" xmlns:a16="http://schemas.microsoft.com/office/drawing/2014/main" id="{278445E9-AA88-F348-993B-B952A3B3DD67}"/>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TITLE LOREM IPSUM DOLOR SIT </a:t>
            </a:r>
          </a:p>
        </p:txBody>
      </p:sp>
    </p:spTree>
    <p:extLst>
      <p:ext uri="{BB962C8B-B14F-4D97-AF65-F5344CB8AC3E}">
        <p14:creationId xmlns:p14="http://schemas.microsoft.com/office/powerpoint/2010/main" val="113841695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aragraphs+Title">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6F80ECF6-49D6-4148-B244-F41B573ACAD5}"/>
              </a:ext>
            </a:extLst>
          </p:cNvPr>
          <p:cNvSpPr/>
          <p:nvPr/>
        </p:nvSpPr>
        <p:spPr>
          <a:xfrm>
            <a:off x="390954" y="0"/>
            <a:ext cx="3453058"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6" name="Picture Placeholder 13">
            <a:extLst>
              <a:ext uri="{FF2B5EF4-FFF2-40B4-BE49-F238E27FC236}">
                <a16:creationId xmlns="" xmlns:a16="http://schemas.microsoft.com/office/drawing/2014/main" id="{BE1C9A0C-9D1B-DA4B-8FB0-EF4D69C315B7}"/>
              </a:ext>
            </a:extLst>
          </p:cNvPr>
          <p:cNvSpPr>
            <a:spLocks noGrp="1"/>
          </p:cNvSpPr>
          <p:nvPr>
            <p:ph type="pic" sz="quarter" idx="60"/>
          </p:nvPr>
        </p:nvSpPr>
        <p:spPr>
          <a:xfrm>
            <a:off x="773580" y="1904320"/>
            <a:ext cx="4855120" cy="246594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8" name="Segnaposto testo 4">
            <a:extLst>
              <a:ext uri="{FF2B5EF4-FFF2-40B4-BE49-F238E27FC236}">
                <a16:creationId xmlns="" xmlns:a16="http://schemas.microsoft.com/office/drawing/2014/main" id="{60EC471B-71DB-CB4C-91D8-BB7CA8FE6727}"/>
              </a:ext>
            </a:extLst>
          </p:cNvPr>
          <p:cNvSpPr>
            <a:spLocks noGrp="1"/>
          </p:cNvSpPr>
          <p:nvPr>
            <p:ph type="body" sz="quarter" idx="13" hasCustomPrompt="1"/>
          </p:nvPr>
        </p:nvSpPr>
        <p:spPr>
          <a:xfrm>
            <a:off x="4225898" y="347328"/>
            <a:ext cx="4410358" cy="1162646"/>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tx2">
                    <a:lumMod val="50000"/>
                  </a:schemeClr>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dirty="0"/>
              <a:t>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a:t>
            </a:r>
            <a:r>
              <a:rPr lang="en-US" noProof="0" dirty="0" err="1"/>
              <a:t>consectetur</a:t>
            </a:r>
            <a:r>
              <a:rPr lang="en-US" noProof="0" dirty="0"/>
              <a:t>.</a:t>
            </a:r>
          </a:p>
        </p:txBody>
      </p:sp>
      <p:sp>
        <p:nvSpPr>
          <p:cNvPr id="9" name="Segnaposto testo 10">
            <a:extLst>
              <a:ext uri="{FF2B5EF4-FFF2-40B4-BE49-F238E27FC236}">
                <a16:creationId xmlns="" xmlns:a16="http://schemas.microsoft.com/office/drawing/2014/main" id="{399C6C13-AF95-5C45-BEDF-6315B14C3E37}"/>
              </a:ext>
            </a:extLst>
          </p:cNvPr>
          <p:cNvSpPr>
            <a:spLocks noGrp="1"/>
          </p:cNvSpPr>
          <p:nvPr>
            <p:ph type="body" sz="quarter" idx="11" hasCustomPrompt="1"/>
          </p:nvPr>
        </p:nvSpPr>
        <p:spPr>
          <a:xfrm>
            <a:off x="622859" y="234813"/>
            <a:ext cx="2646258" cy="1162646"/>
          </a:xfrm>
          <a:prstGeom prst="rect">
            <a:avLst/>
          </a:prstGeom>
        </p:spPr>
        <p:txBody>
          <a:bodyPr/>
          <a:lstStyle>
            <a:lvl1pPr marL="0" indent="0">
              <a:buNone/>
              <a:defRPr sz="2400" b="0" i="0" cap="all" baseline="0">
                <a:solidFill>
                  <a:schemeClr val="bg1"/>
                </a:solidFill>
                <a:latin typeface="+mj-lt"/>
              </a:defRPr>
            </a:lvl1pPr>
          </a:lstStyle>
          <a:p>
            <a:pPr lvl="0"/>
            <a:r>
              <a:rPr lang="en-US" noProof="0" dirty="0"/>
              <a:t>EXAMPLE TITLE</a:t>
            </a:r>
            <a:br>
              <a:rPr lang="en-US" noProof="0" dirty="0"/>
            </a:br>
            <a:r>
              <a:rPr lang="en-US" noProof="0" dirty="0"/>
              <a:t>MAX 2 Lines</a:t>
            </a:r>
          </a:p>
        </p:txBody>
      </p:sp>
      <p:sp>
        <p:nvSpPr>
          <p:cNvPr id="7" name="Segnaposto testo 12">
            <a:extLst>
              <a:ext uri="{FF2B5EF4-FFF2-40B4-BE49-F238E27FC236}">
                <a16:creationId xmlns="" xmlns:a16="http://schemas.microsoft.com/office/drawing/2014/main" id="{546B5F61-E036-A741-85A5-10F922A21DB1}"/>
              </a:ext>
            </a:extLst>
          </p:cNvPr>
          <p:cNvSpPr>
            <a:spLocks noGrp="1"/>
          </p:cNvSpPr>
          <p:nvPr>
            <p:ph type="body" sz="quarter" idx="61" hasCustomPrompt="1"/>
          </p:nvPr>
        </p:nvSpPr>
        <p:spPr>
          <a:xfrm>
            <a:off x="6011327" y="1904320"/>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it-IT" dirty="0" err="1"/>
              <a:t>Bullet</a:t>
            </a:r>
            <a:r>
              <a:rPr lang="it-IT" dirty="0"/>
              <a:t> </a:t>
            </a:r>
            <a:r>
              <a:rPr lang="it-IT" dirty="0" err="1"/>
              <a:t>number</a:t>
            </a:r>
            <a:r>
              <a:rPr lang="it-IT" dirty="0"/>
              <a:t> 1 </a:t>
            </a: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endParaRPr lang="it-IT" dirty="0"/>
          </a:p>
          <a:p>
            <a:pPr lvl="1"/>
            <a:r>
              <a:rPr lang="it-IT" dirty="0" err="1"/>
              <a:t>Bullet</a:t>
            </a:r>
            <a:r>
              <a:rPr lang="it-IT" dirty="0"/>
              <a:t> 2</a:t>
            </a:r>
          </a:p>
          <a:p>
            <a:pPr lvl="2"/>
            <a:r>
              <a:rPr lang="it-IT" dirty="0" err="1"/>
              <a:t>Bullet</a:t>
            </a:r>
            <a:r>
              <a:rPr lang="it-IT" dirty="0"/>
              <a:t> 3</a:t>
            </a:r>
          </a:p>
          <a:p>
            <a:pPr lvl="3"/>
            <a:r>
              <a:rPr lang="it-IT" dirty="0" err="1"/>
              <a:t>Bullet</a:t>
            </a:r>
            <a:r>
              <a:rPr lang="it-IT" dirty="0"/>
              <a:t> 4</a:t>
            </a:r>
          </a:p>
        </p:txBody>
      </p:sp>
    </p:spTree>
    <p:extLst>
      <p:ext uri="{BB962C8B-B14F-4D97-AF65-F5344CB8AC3E}">
        <p14:creationId xmlns:p14="http://schemas.microsoft.com/office/powerpoint/2010/main" val="356334396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aragraph+Image1">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6F80ECF6-49D6-4148-B244-F41B573ACAD5}"/>
              </a:ext>
            </a:extLst>
          </p:cNvPr>
          <p:cNvSpPr/>
          <p:nvPr/>
        </p:nvSpPr>
        <p:spPr>
          <a:xfrm>
            <a:off x="4851409" y="0"/>
            <a:ext cx="429259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a:p>
        </p:txBody>
      </p:sp>
      <p:sp>
        <p:nvSpPr>
          <p:cNvPr id="6" name="Picture Placeholder 13">
            <a:extLst>
              <a:ext uri="{FF2B5EF4-FFF2-40B4-BE49-F238E27FC236}">
                <a16:creationId xmlns="" xmlns:a16="http://schemas.microsoft.com/office/drawing/2014/main" id="{BE1C9A0C-9D1B-DA4B-8FB0-EF4D69C315B7}"/>
              </a:ext>
            </a:extLst>
          </p:cNvPr>
          <p:cNvSpPr>
            <a:spLocks noGrp="1"/>
          </p:cNvSpPr>
          <p:nvPr>
            <p:ph type="pic" sz="quarter" idx="60"/>
          </p:nvPr>
        </p:nvSpPr>
        <p:spPr>
          <a:xfrm>
            <a:off x="4145701" y="1848043"/>
            <a:ext cx="4475699" cy="2560673"/>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9" name="Segnaposto testo 4">
            <a:extLst>
              <a:ext uri="{FF2B5EF4-FFF2-40B4-BE49-F238E27FC236}">
                <a16:creationId xmlns="" xmlns:a16="http://schemas.microsoft.com/office/drawing/2014/main" id="{71F4B6D8-D6F5-9344-B3E2-90388AFC5F65}"/>
              </a:ext>
            </a:extLst>
          </p:cNvPr>
          <p:cNvSpPr>
            <a:spLocks noGrp="1"/>
          </p:cNvSpPr>
          <p:nvPr>
            <p:ph type="body" sz="quarter" idx="62" hasCustomPrompt="1"/>
          </p:nvPr>
        </p:nvSpPr>
        <p:spPr>
          <a:xfrm>
            <a:off x="5176997" y="347327"/>
            <a:ext cx="3459259" cy="1254660"/>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1"/>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noProof="0" dirty="0"/>
              <a:t>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noProof="0" dirty="0"/>
              <a:t>.</a:t>
            </a:r>
          </a:p>
        </p:txBody>
      </p:sp>
      <p:sp>
        <p:nvSpPr>
          <p:cNvPr id="7" name="Segnaposto testo 10">
            <a:extLst>
              <a:ext uri="{FF2B5EF4-FFF2-40B4-BE49-F238E27FC236}">
                <a16:creationId xmlns="" xmlns:a16="http://schemas.microsoft.com/office/drawing/2014/main" id="{39693314-8E4E-3A4A-8E76-9BE48A55C18F}"/>
              </a:ext>
            </a:extLst>
          </p:cNvPr>
          <p:cNvSpPr>
            <a:spLocks noGrp="1"/>
          </p:cNvSpPr>
          <p:nvPr>
            <p:ph type="body" sz="quarter" idx="11" hasCustomPrompt="1"/>
          </p:nvPr>
        </p:nvSpPr>
        <p:spPr>
          <a:xfrm>
            <a:off x="609600" y="361951"/>
            <a:ext cx="2646258"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10" name="Immagine 2">
            <a:extLst>
              <a:ext uri="{FF2B5EF4-FFF2-40B4-BE49-F238E27FC236}">
                <a16:creationId xmlns="" xmlns:a16="http://schemas.microsoft.com/office/drawing/2014/main" id="{94A1D79C-F9A8-D44A-A1B7-1D42F987B2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12" name="Segnaposto testo 12">
            <a:extLst>
              <a:ext uri="{FF2B5EF4-FFF2-40B4-BE49-F238E27FC236}">
                <a16:creationId xmlns="" xmlns:a16="http://schemas.microsoft.com/office/drawing/2014/main" id="{074DA026-0859-DC4C-B810-EE95033106FD}"/>
              </a:ext>
            </a:extLst>
          </p:cNvPr>
          <p:cNvSpPr>
            <a:spLocks noGrp="1"/>
          </p:cNvSpPr>
          <p:nvPr>
            <p:ph type="body" sz="quarter" idx="61" hasCustomPrompt="1"/>
          </p:nvPr>
        </p:nvSpPr>
        <p:spPr>
          <a:xfrm>
            <a:off x="609600" y="1848043"/>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it-IT" dirty="0" err="1"/>
              <a:t>Bullet</a:t>
            </a:r>
            <a:r>
              <a:rPr lang="it-IT" dirty="0"/>
              <a:t> </a:t>
            </a:r>
            <a:r>
              <a:rPr lang="it-IT" dirty="0" err="1"/>
              <a:t>number</a:t>
            </a:r>
            <a:r>
              <a:rPr lang="it-IT" dirty="0"/>
              <a:t> 1 </a:t>
            </a: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endParaRPr lang="it-IT" dirty="0"/>
          </a:p>
          <a:p>
            <a:pPr lvl="1"/>
            <a:r>
              <a:rPr lang="it-IT" dirty="0" err="1"/>
              <a:t>Bullet</a:t>
            </a:r>
            <a:r>
              <a:rPr lang="it-IT" dirty="0"/>
              <a:t> 2</a:t>
            </a:r>
          </a:p>
          <a:p>
            <a:pPr lvl="2"/>
            <a:r>
              <a:rPr lang="it-IT" dirty="0" err="1"/>
              <a:t>Bullet</a:t>
            </a:r>
            <a:r>
              <a:rPr lang="it-IT" dirty="0"/>
              <a:t> 3</a:t>
            </a:r>
          </a:p>
          <a:p>
            <a:pPr lvl="3"/>
            <a:r>
              <a:rPr lang="it-IT" dirty="0" err="1"/>
              <a:t>Bullet</a:t>
            </a:r>
            <a:r>
              <a:rPr lang="it-IT" dirty="0"/>
              <a:t> 4</a:t>
            </a:r>
          </a:p>
        </p:txBody>
      </p:sp>
    </p:spTree>
    <p:extLst>
      <p:ext uri="{BB962C8B-B14F-4D97-AF65-F5344CB8AC3E}">
        <p14:creationId xmlns:p14="http://schemas.microsoft.com/office/powerpoint/2010/main" val="229813593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Title - 2 Columns">
    <p:spTree>
      <p:nvGrpSpPr>
        <p:cNvPr id="1" name=""/>
        <p:cNvGrpSpPr/>
        <p:nvPr/>
      </p:nvGrpSpPr>
      <p:grpSpPr>
        <a:xfrm>
          <a:off x="0" y="0"/>
          <a:ext cx="0" cy="0"/>
          <a:chOff x="0" y="0"/>
          <a:chExt cx="0" cy="0"/>
        </a:xfrm>
      </p:grpSpPr>
      <p:sp>
        <p:nvSpPr>
          <p:cNvPr id="6" name="Segnaposto testo 10">
            <a:extLst>
              <a:ext uri="{FF2B5EF4-FFF2-40B4-BE49-F238E27FC236}">
                <a16:creationId xmlns="" xmlns:a16="http://schemas.microsoft.com/office/drawing/2014/main" id="{E0FA4764-0317-9B43-9669-BF065BBE2409}"/>
              </a:ext>
            </a:extLst>
          </p:cNvPr>
          <p:cNvSpPr>
            <a:spLocks noGrp="1"/>
          </p:cNvSpPr>
          <p:nvPr>
            <p:ph type="body" sz="quarter" idx="11" hasCustomPrompt="1"/>
          </p:nvPr>
        </p:nvSpPr>
        <p:spPr>
          <a:xfrm>
            <a:off x="622860" y="234814"/>
            <a:ext cx="7378438" cy="712539"/>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EXAMPLE OF A LONG TITLE LOREM IPSUM DOLOR SIT.</a:t>
            </a:r>
          </a:p>
        </p:txBody>
      </p:sp>
      <p:sp>
        <p:nvSpPr>
          <p:cNvPr id="5" name="Segnaposto testo 12">
            <a:extLst>
              <a:ext uri="{FF2B5EF4-FFF2-40B4-BE49-F238E27FC236}">
                <a16:creationId xmlns="" xmlns:a16="http://schemas.microsoft.com/office/drawing/2014/main" id="{EC28FD98-BBF6-2048-94FC-594E4F82385A}"/>
              </a:ext>
            </a:extLst>
          </p:cNvPr>
          <p:cNvSpPr>
            <a:spLocks noGrp="1"/>
          </p:cNvSpPr>
          <p:nvPr>
            <p:ph type="body" sz="quarter" idx="61" hasCustomPrompt="1"/>
          </p:nvPr>
        </p:nvSpPr>
        <p:spPr>
          <a:xfrm>
            <a:off x="622860" y="1427977"/>
            <a:ext cx="3026502"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dirty="0"/>
              <a:t>Bullet number 1 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a:t>
            </a:r>
            <a:r>
              <a:rPr lang="en-US" noProof="0" dirty="0"/>
              <a:t>sit</a:t>
            </a:r>
            <a:r>
              <a:rPr lang="en-US" dirty="0"/>
              <a:t> </a:t>
            </a:r>
            <a:r>
              <a:rPr lang="en-US" dirty="0" err="1"/>
              <a:t>amet</a:t>
            </a:r>
            <a:r>
              <a:rPr lang="en-US" dirty="0"/>
              <a:t> dolor </a:t>
            </a:r>
            <a:r>
              <a:rPr lang="en-US" dirty="0" err="1"/>
              <a:t>consectetur</a:t>
            </a:r>
            <a:r>
              <a:rPr lang="en-US" dirty="0"/>
              <a:t> </a:t>
            </a:r>
          </a:p>
          <a:p>
            <a:pPr lvl="1"/>
            <a:r>
              <a:rPr lang="en-US" dirty="0"/>
              <a:t>Bullet 2</a:t>
            </a:r>
          </a:p>
          <a:p>
            <a:pPr lvl="2"/>
            <a:r>
              <a:rPr lang="en-US" dirty="0"/>
              <a:t>Bullet 3</a:t>
            </a:r>
          </a:p>
          <a:p>
            <a:pPr lvl="3"/>
            <a:r>
              <a:rPr lang="en-US" dirty="0"/>
              <a:t>Bullet 4</a:t>
            </a:r>
          </a:p>
        </p:txBody>
      </p:sp>
      <p:sp>
        <p:nvSpPr>
          <p:cNvPr id="7" name="Segnaposto testo 12">
            <a:extLst>
              <a:ext uri="{FF2B5EF4-FFF2-40B4-BE49-F238E27FC236}">
                <a16:creationId xmlns="" xmlns:a16="http://schemas.microsoft.com/office/drawing/2014/main" id="{E76D8D63-C902-3A47-93C6-346425325E3E}"/>
              </a:ext>
            </a:extLst>
          </p:cNvPr>
          <p:cNvSpPr>
            <a:spLocks noGrp="1"/>
          </p:cNvSpPr>
          <p:nvPr>
            <p:ph type="body" sz="quarter" idx="62" hasCustomPrompt="1"/>
          </p:nvPr>
        </p:nvSpPr>
        <p:spPr>
          <a:xfrm>
            <a:off x="5035401" y="1427976"/>
            <a:ext cx="3026502"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12792942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ext+Title - 2 Columns">
    <p:spTree>
      <p:nvGrpSpPr>
        <p:cNvPr id="1" name=""/>
        <p:cNvGrpSpPr/>
        <p:nvPr/>
      </p:nvGrpSpPr>
      <p:grpSpPr>
        <a:xfrm>
          <a:off x="0" y="0"/>
          <a:ext cx="0" cy="0"/>
          <a:chOff x="0" y="0"/>
          <a:chExt cx="0" cy="0"/>
        </a:xfrm>
      </p:grpSpPr>
      <p:sp>
        <p:nvSpPr>
          <p:cNvPr id="4" name="Segnaposto testo 3">
            <a:extLst>
              <a:ext uri="{FF2B5EF4-FFF2-40B4-BE49-F238E27FC236}">
                <a16:creationId xmlns="" xmlns:a16="http://schemas.microsoft.com/office/drawing/2014/main" id="{168140A7-BF12-2249-A61B-329FAA92101E}"/>
              </a:ext>
            </a:extLst>
          </p:cNvPr>
          <p:cNvSpPr>
            <a:spLocks noGrp="1"/>
          </p:cNvSpPr>
          <p:nvPr>
            <p:ph type="body" sz="quarter" idx="63" hasCustomPrompt="1"/>
          </p:nvPr>
        </p:nvSpPr>
        <p:spPr>
          <a:xfrm>
            <a:off x="622860" y="228479"/>
            <a:ext cx="7359266" cy="1536273"/>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OF A LONG TITLE LOREM IPSUM DOLOR SIT. IT WILL BE USED TO OPEN A CHART WITH A VERY LONG SENTENCE INSTEAD OF A NORMAL TITLE</a:t>
            </a:r>
            <a:r>
              <a:rPr lang="it-IT" dirty="0"/>
              <a:t>. </a:t>
            </a:r>
          </a:p>
        </p:txBody>
      </p:sp>
      <p:sp>
        <p:nvSpPr>
          <p:cNvPr id="5" name="Segnaposto testo 12">
            <a:extLst>
              <a:ext uri="{FF2B5EF4-FFF2-40B4-BE49-F238E27FC236}">
                <a16:creationId xmlns="" xmlns:a16="http://schemas.microsoft.com/office/drawing/2014/main" id="{213D9795-AAD5-FC4E-806E-E130BED8A0D3}"/>
              </a:ext>
            </a:extLst>
          </p:cNvPr>
          <p:cNvSpPr>
            <a:spLocks noGrp="1"/>
          </p:cNvSpPr>
          <p:nvPr>
            <p:ph type="body" sz="quarter" idx="61" hasCustomPrompt="1"/>
          </p:nvPr>
        </p:nvSpPr>
        <p:spPr>
          <a:xfrm>
            <a:off x="622860" y="2114930"/>
            <a:ext cx="2787605"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
        <p:nvSpPr>
          <p:cNvPr id="6" name="Segnaposto testo 12">
            <a:extLst>
              <a:ext uri="{FF2B5EF4-FFF2-40B4-BE49-F238E27FC236}">
                <a16:creationId xmlns="" xmlns:a16="http://schemas.microsoft.com/office/drawing/2014/main" id="{6D542223-A76C-D34A-9887-2B22D2EAD825}"/>
              </a:ext>
            </a:extLst>
          </p:cNvPr>
          <p:cNvSpPr>
            <a:spLocks noGrp="1"/>
          </p:cNvSpPr>
          <p:nvPr>
            <p:ph type="body" sz="quarter" idx="62" hasCustomPrompt="1"/>
          </p:nvPr>
        </p:nvSpPr>
        <p:spPr>
          <a:xfrm>
            <a:off x="5194521" y="2114929"/>
            <a:ext cx="2787605"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3997109861"/>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0_Text+Title - 2 Columns">
    <p:spTree>
      <p:nvGrpSpPr>
        <p:cNvPr id="1" name=""/>
        <p:cNvGrpSpPr/>
        <p:nvPr/>
      </p:nvGrpSpPr>
      <p:grpSpPr>
        <a:xfrm>
          <a:off x="0" y="0"/>
          <a:ext cx="0" cy="0"/>
          <a:chOff x="0" y="0"/>
          <a:chExt cx="0" cy="0"/>
        </a:xfrm>
      </p:grpSpPr>
      <p:sp>
        <p:nvSpPr>
          <p:cNvPr id="7" name="Segnaposto testo 10">
            <a:extLst>
              <a:ext uri="{FF2B5EF4-FFF2-40B4-BE49-F238E27FC236}">
                <a16:creationId xmlns="" xmlns:a16="http://schemas.microsoft.com/office/drawing/2014/main" id="{C2C11437-9436-A848-9E8F-DC55463B3195}"/>
              </a:ext>
            </a:extLst>
          </p:cNvPr>
          <p:cNvSpPr>
            <a:spLocks noGrp="1"/>
          </p:cNvSpPr>
          <p:nvPr>
            <p:ph type="body" sz="quarter" idx="11" hasCustomPrompt="1"/>
          </p:nvPr>
        </p:nvSpPr>
        <p:spPr>
          <a:xfrm>
            <a:off x="794355" y="347326"/>
            <a:ext cx="2840686" cy="852824"/>
          </a:xfrm>
          <a:prstGeom prst="rect">
            <a:avLst/>
          </a:prstGeom>
        </p:spPr>
        <p:txBody>
          <a:bodyPr/>
          <a:lstStyle>
            <a:lvl1pPr marL="0" indent="0">
              <a:buNone/>
              <a:defRPr sz="24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5" name="Immagine 2">
            <a:extLst>
              <a:ext uri="{FF2B5EF4-FFF2-40B4-BE49-F238E27FC236}">
                <a16:creationId xmlns="" xmlns:a16="http://schemas.microsoft.com/office/drawing/2014/main" id="{D3E826E6-A64E-9445-B3BB-0BEE7DE150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10" name="Picture Placeholder 13">
            <a:extLst>
              <a:ext uri="{FF2B5EF4-FFF2-40B4-BE49-F238E27FC236}">
                <a16:creationId xmlns="" xmlns:a16="http://schemas.microsoft.com/office/drawing/2014/main" id="{8DAEF4DB-E94C-6A4C-93D0-1259AA9B8641}"/>
              </a:ext>
            </a:extLst>
          </p:cNvPr>
          <p:cNvSpPr>
            <a:spLocks noGrp="1"/>
          </p:cNvSpPr>
          <p:nvPr>
            <p:ph type="pic" sz="quarter" idx="60"/>
          </p:nvPr>
        </p:nvSpPr>
        <p:spPr>
          <a:xfrm>
            <a:off x="5220732" y="0"/>
            <a:ext cx="3923268"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8" name="Segnaposto testo 12">
            <a:extLst>
              <a:ext uri="{FF2B5EF4-FFF2-40B4-BE49-F238E27FC236}">
                <a16:creationId xmlns="" xmlns:a16="http://schemas.microsoft.com/office/drawing/2014/main" id="{F66D0184-A87D-7F49-B5A5-EB88CD480A11}"/>
              </a:ext>
            </a:extLst>
          </p:cNvPr>
          <p:cNvSpPr>
            <a:spLocks noGrp="1"/>
          </p:cNvSpPr>
          <p:nvPr>
            <p:ph type="body" sz="quarter" idx="61" hasCustomPrompt="1"/>
          </p:nvPr>
        </p:nvSpPr>
        <p:spPr>
          <a:xfrm>
            <a:off x="794355" y="1798616"/>
            <a:ext cx="2624930"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3"/>
              </a:buBlip>
              <a:tabLst/>
              <a:defRPr sz="1400" b="0" i="0">
                <a:solidFill>
                  <a:schemeClr val="tx2">
                    <a:lumMod val="50000"/>
                  </a:schemeClr>
                </a:solidFill>
                <a:latin typeface="+mn-lt"/>
              </a:defRPr>
            </a:lvl1pPr>
            <a:lvl2pPr marL="513737" indent="-170849">
              <a:lnSpc>
                <a:spcPct val="100000"/>
              </a:lnSpc>
              <a:buFontTx/>
              <a:buBlip>
                <a:blip r:embed="rId3"/>
              </a:buBlip>
              <a:defRPr sz="1100" b="0" i="0">
                <a:latin typeface="Trebuchet MS" panose="020B0703020202090204" pitchFamily="34" charset="0"/>
              </a:defRPr>
            </a:lvl2pPr>
            <a:lvl3pPr marL="857219" indent="-171444">
              <a:lnSpc>
                <a:spcPct val="100000"/>
              </a:lnSpc>
              <a:buFontTx/>
              <a:buBlip>
                <a:blip r:embed="rId3"/>
              </a:buBlip>
              <a:defRPr b="0" i="0">
                <a:latin typeface="Trebuchet MS" panose="020B0703020202090204" pitchFamily="34" charset="0"/>
              </a:defRPr>
            </a:lvl3pPr>
            <a:lvl4pPr marL="1200108" indent="-171444">
              <a:lnSpc>
                <a:spcPct val="100000"/>
              </a:lnSpc>
              <a:buFontTx/>
              <a:buBlip>
                <a:blip r:embed="rId3"/>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10698944"/>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Text+Title - 2 Columns">
    <p:spTree>
      <p:nvGrpSpPr>
        <p:cNvPr id="1" name=""/>
        <p:cNvGrpSpPr/>
        <p:nvPr/>
      </p:nvGrpSpPr>
      <p:grpSpPr>
        <a:xfrm>
          <a:off x="0" y="0"/>
          <a:ext cx="0" cy="0"/>
          <a:chOff x="0" y="0"/>
          <a:chExt cx="0" cy="0"/>
        </a:xfrm>
      </p:grpSpPr>
      <p:sp>
        <p:nvSpPr>
          <p:cNvPr id="6" name="Segnaposto testo 10">
            <a:extLst>
              <a:ext uri="{FF2B5EF4-FFF2-40B4-BE49-F238E27FC236}">
                <a16:creationId xmlns="" xmlns:a16="http://schemas.microsoft.com/office/drawing/2014/main" id="{99FD2E4C-2C9B-EA41-A247-865CA7BA4691}"/>
              </a:ext>
            </a:extLst>
          </p:cNvPr>
          <p:cNvSpPr>
            <a:spLocks noGrp="1"/>
          </p:cNvSpPr>
          <p:nvPr>
            <p:ph type="body" sz="quarter" idx="11" hasCustomPrompt="1"/>
          </p:nvPr>
        </p:nvSpPr>
        <p:spPr>
          <a:xfrm>
            <a:off x="4677177" y="347328"/>
            <a:ext cx="4080874" cy="459982"/>
          </a:xfrm>
          <a:prstGeom prst="rect">
            <a:avLst/>
          </a:prstGeom>
        </p:spPr>
        <p:txBody>
          <a:bodyPr/>
          <a:lstStyle>
            <a:lvl1pPr marL="0" indent="0">
              <a:buNone/>
              <a:defRPr sz="2400" b="0" i="0" cap="all" baseline="0">
                <a:solidFill>
                  <a:schemeClr val="accent1"/>
                </a:solidFill>
                <a:latin typeface="+mj-lt"/>
              </a:defRPr>
            </a:lvl1pPr>
          </a:lstStyle>
          <a:p>
            <a:pPr lvl="0"/>
            <a:r>
              <a:rPr lang="en-US" noProof="0"/>
              <a:t>EXAMPLE TITLE Max 1 line</a:t>
            </a:r>
          </a:p>
        </p:txBody>
      </p:sp>
      <p:sp>
        <p:nvSpPr>
          <p:cNvPr id="4" name="Picture Placeholder 13">
            <a:extLst>
              <a:ext uri="{FF2B5EF4-FFF2-40B4-BE49-F238E27FC236}">
                <a16:creationId xmlns="" xmlns:a16="http://schemas.microsoft.com/office/drawing/2014/main" id="{750972F6-7EB1-7447-9AF1-A0F264B51996}"/>
              </a:ext>
            </a:extLst>
          </p:cNvPr>
          <p:cNvSpPr>
            <a:spLocks noGrp="1"/>
          </p:cNvSpPr>
          <p:nvPr>
            <p:ph type="pic" sz="quarter" idx="60"/>
          </p:nvPr>
        </p:nvSpPr>
        <p:spPr>
          <a:xfrm>
            <a:off x="397101" y="0"/>
            <a:ext cx="3923268"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5" name="Segnaposto testo 12">
            <a:extLst>
              <a:ext uri="{FF2B5EF4-FFF2-40B4-BE49-F238E27FC236}">
                <a16:creationId xmlns="" xmlns:a16="http://schemas.microsoft.com/office/drawing/2014/main" id="{D5458D62-D3CC-9C46-89D0-9929EA7C5E5B}"/>
              </a:ext>
            </a:extLst>
          </p:cNvPr>
          <p:cNvSpPr>
            <a:spLocks noGrp="1"/>
          </p:cNvSpPr>
          <p:nvPr>
            <p:ph type="body" sz="quarter" idx="61" hasCustomPrompt="1"/>
          </p:nvPr>
        </p:nvSpPr>
        <p:spPr>
          <a:xfrm>
            <a:off x="4677177" y="1307931"/>
            <a:ext cx="4080874" cy="2527637"/>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it-IT" dirty="0" err="1"/>
              <a:t>Bullet</a:t>
            </a:r>
            <a:r>
              <a:rPr lang="it-IT" dirty="0"/>
              <a:t> </a:t>
            </a:r>
            <a:r>
              <a:rPr lang="it-IT" dirty="0" err="1"/>
              <a:t>number</a:t>
            </a:r>
            <a:r>
              <a:rPr lang="it-IT" dirty="0"/>
              <a:t> 1 </a:t>
            </a: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endParaRPr lang="it-IT" dirty="0"/>
          </a:p>
          <a:p>
            <a:pPr lvl="1"/>
            <a:r>
              <a:rPr lang="en-US" noProof="0" dirty="0"/>
              <a:t>Bullet</a:t>
            </a:r>
            <a:r>
              <a:rPr lang="it-IT" dirty="0"/>
              <a:t> 2</a:t>
            </a:r>
          </a:p>
          <a:p>
            <a:pPr lvl="2"/>
            <a:r>
              <a:rPr lang="it-IT" dirty="0" err="1"/>
              <a:t>Bullet</a:t>
            </a:r>
            <a:r>
              <a:rPr lang="it-IT" dirty="0"/>
              <a:t> 3</a:t>
            </a:r>
          </a:p>
          <a:p>
            <a:pPr lvl="3"/>
            <a:r>
              <a:rPr lang="it-IT" dirty="0" err="1"/>
              <a:t>Bullet</a:t>
            </a:r>
            <a:r>
              <a:rPr lang="it-IT" dirty="0"/>
              <a:t> 4</a:t>
            </a:r>
          </a:p>
        </p:txBody>
      </p:sp>
    </p:spTree>
    <p:extLst>
      <p:ext uri="{BB962C8B-B14F-4D97-AF65-F5344CB8AC3E}">
        <p14:creationId xmlns:p14="http://schemas.microsoft.com/office/powerpoint/2010/main" val="105370848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E_Title_2">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1FBDFF2-9A5C-4443-9104-5BC249D75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 y="6352"/>
            <a:ext cx="9131300" cy="5130800"/>
          </a:xfrm>
          <a:prstGeom prst="rect">
            <a:avLst/>
          </a:prstGeom>
        </p:spPr>
      </p:pic>
      <p:pic>
        <p:nvPicPr>
          <p:cNvPr id="11" name="Immagine 10">
            <a:extLst>
              <a:ext uri="{FF2B5EF4-FFF2-40B4-BE49-F238E27FC236}">
                <a16:creationId xmlns="" xmlns:a16="http://schemas.microsoft.com/office/drawing/2014/main" id="{0DA8E9C6-1B86-8243-B05F-670172270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 xmlns:a16="http://schemas.microsoft.com/office/drawing/2014/main" id="{1406887E-C08B-8844-8130-668C6335F942}"/>
              </a:ext>
            </a:extLst>
          </p:cNvPr>
          <p:cNvSpPr>
            <a:spLocks noGrp="1"/>
          </p:cNvSpPr>
          <p:nvPr>
            <p:ph type="ctrTitle" hasCustomPrompt="1"/>
          </p:nvPr>
        </p:nvSpPr>
        <p:spPr>
          <a:xfrm>
            <a:off x="478800" y="727201"/>
            <a:ext cx="4532400" cy="1464968"/>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dirty="0"/>
              <a:t>MASTER TITLE </a:t>
            </a:r>
            <a:br>
              <a:rPr lang="en-US" dirty="0"/>
            </a:br>
            <a:r>
              <a:rPr lang="en-US" dirty="0"/>
              <a:t>MAX 2 LINES</a:t>
            </a:r>
          </a:p>
        </p:txBody>
      </p:sp>
      <p:sp>
        <p:nvSpPr>
          <p:cNvPr id="10" name="Text Placeholder 2">
            <a:extLst>
              <a:ext uri="{FF2B5EF4-FFF2-40B4-BE49-F238E27FC236}">
                <a16:creationId xmlns=""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273812527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ext+Title - 2 Columns">
    <p:spTree>
      <p:nvGrpSpPr>
        <p:cNvPr id="1" name=""/>
        <p:cNvGrpSpPr/>
        <p:nvPr/>
      </p:nvGrpSpPr>
      <p:grpSpPr>
        <a:xfrm>
          <a:off x="0" y="0"/>
          <a:ext cx="0" cy="0"/>
          <a:chOff x="0" y="0"/>
          <a:chExt cx="0" cy="0"/>
        </a:xfrm>
      </p:grpSpPr>
      <p:sp>
        <p:nvSpPr>
          <p:cNvPr id="4" name="Picture Placeholder 13">
            <a:extLst>
              <a:ext uri="{FF2B5EF4-FFF2-40B4-BE49-F238E27FC236}">
                <a16:creationId xmlns="" xmlns:a16="http://schemas.microsoft.com/office/drawing/2014/main" id="{4E209A45-D415-AD44-9B2C-1A1F89780DEF}"/>
              </a:ext>
            </a:extLst>
          </p:cNvPr>
          <p:cNvSpPr>
            <a:spLocks noGrp="1"/>
          </p:cNvSpPr>
          <p:nvPr>
            <p:ph type="pic" sz="quarter" idx="60"/>
          </p:nvPr>
        </p:nvSpPr>
        <p:spPr>
          <a:xfrm>
            <a:off x="391128" y="2589759"/>
            <a:ext cx="8752872" cy="2553742"/>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5" name="Segnaposto testo 10">
            <a:extLst>
              <a:ext uri="{FF2B5EF4-FFF2-40B4-BE49-F238E27FC236}">
                <a16:creationId xmlns="" xmlns:a16="http://schemas.microsoft.com/office/drawing/2014/main" id="{120CD1AA-E666-EA47-878F-C093EDE3234A}"/>
              </a:ext>
            </a:extLst>
          </p:cNvPr>
          <p:cNvSpPr>
            <a:spLocks noGrp="1"/>
          </p:cNvSpPr>
          <p:nvPr>
            <p:ph type="body" sz="quarter" idx="11" hasCustomPrompt="1"/>
          </p:nvPr>
        </p:nvSpPr>
        <p:spPr>
          <a:xfrm>
            <a:off x="622860" y="234813"/>
            <a:ext cx="7378438" cy="7367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EXAMPLE OF A LONG TITLE LOREM IPSUM DOLOR SIT Max 2 lines</a:t>
            </a:r>
          </a:p>
        </p:txBody>
      </p:sp>
      <p:sp>
        <p:nvSpPr>
          <p:cNvPr id="7" name="Segnaposto testo 12">
            <a:extLst>
              <a:ext uri="{FF2B5EF4-FFF2-40B4-BE49-F238E27FC236}">
                <a16:creationId xmlns="" xmlns:a16="http://schemas.microsoft.com/office/drawing/2014/main" id="{F35E5754-217C-2846-8DED-28C0B1FC9E8E}"/>
              </a:ext>
            </a:extLst>
          </p:cNvPr>
          <p:cNvSpPr>
            <a:spLocks noGrp="1"/>
          </p:cNvSpPr>
          <p:nvPr>
            <p:ph type="body" sz="quarter" idx="61" hasCustomPrompt="1"/>
          </p:nvPr>
        </p:nvSpPr>
        <p:spPr>
          <a:xfrm>
            <a:off x="622858" y="1185854"/>
            <a:ext cx="7378437" cy="1170168"/>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113243230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510400"/>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E_Full_Screen">
    <p:spTree>
      <p:nvGrpSpPr>
        <p:cNvPr id="1" name=""/>
        <p:cNvGrpSpPr/>
        <p:nvPr/>
      </p:nvGrpSpPr>
      <p:grpSpPr>
        <a:xfrm>
          <a:off x="0" y="0"/>
          <a:ext cx="0" cy="0"/>
          <a:chOff x="0" y="0"/>
          <a:chExt cx="0" cy="0"/>
        </a:xfrm>
      </p:grpSpPr>
      <p:sp>
        <p:nvSpPr>
          <p:cNvPr id="6" name="Picture Placeholder 13">
            <a:extLst>
              <a:ext uri="{FF2B5EF4-FFF2-40B4-BE49-F238E27FC236}">
                <a16:creationId xmlns="" xmlns:a16="http://schemas.microsoft.com/office/drawing/2014/main" id="{BE1C9A0C-9D1B-DA4B-8FB0-EF4D69C315B7}"/>
              </a:ext>
            </a:extLst>
          </p:cNvPr>
          <p:cNvSpPr>
            <a:spLocks noGrp="1"/>
          </p:cNvSpPr>
          <p:nvPr>
            <p:ph type="pic" sz="quarter" idx="60"/>
          </p:nvPr>
        </p:nvSpPr>
        <p:spPr>
          <a:xfrm>
            <a:off x="395416" y="0"/>
            <a:ext cx="8748584" cy="5143500"/>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Tree>
    <p:extLst>
      <p:ext uri="{BB962C8B-B14F-4D97-AF65-F5344CB8AC3E}">
        <p14:creationId xmlns:p14="http://schemas.microsoft.com/office/powerpoint/2010/main" val="286155213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1">
    <p:spTree>
      <p:nvGrpSpPr>
        <p:cNvPr id="1" name=""/>
        <p:cNvGrpSpPr/>
        <p:nvPr/>
      </p:nvGrpSpPr>
      <p:grpSpPr>
        <a:xfrm>
          <a:off x="0" y="0"/>
          <a:ext cx="0" cy="0"/>
          <a:chOff x="0" y="0"/>
          <a:chExt cx="0" cy="0"/>
        </a:xfrm>
      </p:grpSpPr>
      <p:sp>
        <p:nvSpPr>
          <p:cNvPr id="11" name="Picture Placeholder 7"/>
          <p:cNvSpPr>
            <a:spLocks noGrp="1"/>
          </p:cNvSpPr>
          <p:nvPr>
            <p:ph type="pic" sz="quarter" idx="66"/>
          </p:nvPr>
        </p:nvSpPr>
        <p:spPr>
          <a:xfrm>
            <a:off x="3646093" y="1526325"/>
            <a:ext cx="1873892" cy="1873405"/>
          </a:xfrm>
          <a:prstGeom prst="ellipse">
            <a:avLst/>
          </a:prstGeom>
          <a:solidFill>
            <a:schemeClr val="bg1">
              <a:lumMod val="95000"/>
            </a:schemeClr>
          </a:solidFill>
          <a:effectLst/>
        </p:spPr>
        <p:txBody>
          <a:bodyPr wrap="square">
            <a:no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2" name="Picture Placeholder 7"/>
          <p:cNvSpPr>
            <a:spLocks noGrp="1"/>
          </p:cNvSpPr>
          <p:nvPr>
            <p:ph type="pic" sz="quarter" idx="67"/>
          </p:nvPr>
        </p:nvSpPr>
        <p:spPr>
          <a:xfrm>
            <a:off x="5995516" y="1526325"/>
            <a:ext cx="1873892" cy="1873405"/>
          </a:xfrm>
          <a:prstGeom prst="ellipse">
            <a:avLst/>
          </a:prstGeom>
          <a:solidFill>
            <a:schemeClr val="bg1">
              <a:lumMod val="95000"/>
            </a:schemeClr>
          </a:solidFill>
          <a:effectLst/>
        </p:spPr>
        <p:txBody>
          <a:bodyPr wrap="square">
            <a:no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3" name="Picture Placeholder 7"/>
          <p:cNvSpPr>
            <a:spLocks noGrp="1"/>
          </p:cNvSpPr>
          <p:nvPr>
            <p:ph type="pic" sz="quarter" idx="68"/>
          </p:nvPr>
        </p:nvSpPr>
        <p:spPr>
          <a:xfrm>
            <a:off x="1296669" y="1526325"/>
            <a:ext cx="1873892" cy="1873405"/>
          </a:xfrm>
          <a:prstGeom prst="ellipse">
            <a:avLst/>
          </a:prstGeom>
          <a:solidFill>
            <a:schemeClr val="bg1">
              <a:lumMod val="95000"/>
            </a:schemeClr>
          </a:solidFill>
          <a:effectLst/>
        </p:spPr>
        <p:txBody>
          <a:bodyPr wrap="square">
            <a:no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4" name="TextBox 3">
            <a:extLst>
              <a:ext uri="{FF2B5EF4-FFF2-40B4-BE49-F238E27FC236}">
                <a16:creationId xmlns="" xmlns:a16="http://schemas.microsoft.com/office/drawing/2014/main" id="{16671F55-7961-774C-B95B-A2A38DDD608A}"/>
              </a:ext>
            </a:extLst>
          </p:cNvPr>
          <p:cNvSpPr txBox="1"/>
          <p:nvPr/>
        </p:nvSpPr>
        <p:spPr>
          <a:xfrm>
            <a:off x="122666" y="200722"/>
            <a:ext cx="184731" cy="300082"/>
          </a:xfrm>
          <a:prstGeom prst="rect">
            <a:avLst/>
          </a:prstGeom>
          <a:noFill/>
        </p:spPr>
        <p:txBody>
          <a:bodyPr wrap="none" rtlCol="0">
            <a:spAutoFit/>
          </a:bodyPr>
          <a:lstStyle/>
          <a:p>
            <a:endParaRPr lang="it-IT" sz="1350" b="0" i="0" dirty="0">
              <a:latin typeface="Trebuchet MS" panose="020B0703020202090204" pitchFamily="34" charset="0"/>
            </a:endParaRPr>
          </a:p>
        </p:txBody>
      </p:sp>
      <p:sp>
        <p:nvSpPr>
          <p:cNvPr id="7" name="Segnaposto testo 10">
            <a:extLst>
              <a:ext uri="{FF2B5EF4-FFF2-40B4-BE49-F238E27FC236}">
                <a16:creationId xmlns="" xmlns:a16="http://schemas.microsoft.com/office/drawing/2014/main" id="{4572BF74-A071-6347-B6CF-D75D5B1E2A4E}"/>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1165982187"/>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2">
    <p:spTree>
      <p:nvGrpSpPr>
        <p:cNvPr id="1" name=""/>
        <p:cNvGrpSpPr/>
        <p:nvPr/>
      </p:nvGrpSpPr>
      <p:grpSpPr>
        <a:xfrm>
          <a:off x="0" y="0"/>
          <a:ext cx="0" cy="0"/>
          <a:chOff x="0" y="0"/>
          <a:chExt cx="0" cy="0"/>
        </a:xfrm>
      </p:grpSpPr>
      <p:sp>
        <p:nvSpPr>
          <p:cNvPr id="25" name="Picture Placeholder 13"/>
          <p:cNvSpPr>
            <a:spLocks noGrp="1"/>
          </p:cNvSpPr>
          <p:nvPr>
            <p:ph type="pic" sz="quarter" idx="65"/>
          </p:nvPr>
        </p:nvSpPr>
        <p:spPr>
          <a:xfrm>
            <a:off x="3198415"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26" name="Picture Placeholder 13"/>
          <p:cNvSpPr>
            <a:spLocks noGrp="1"/>
          </p:cNvSpPr>
          <p:nvPr>
            <p:ph type="pic" sz="quarter" idx="66"/>
          </p:nvPr>
        </p:nvSpPr>
        <p:spPr>
          <a:xfrm>
            <a:off x="4963222"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27" name="Picture Placeholder 13"/>
          <p:cNvSpPr>
            <a:spLocks noGrp="1"/>
          </p:cNvSpPr>
          <p:nvPr>
            <p:ph type="pic" sz="quarter" idx="67"/>
          </p:nvPr>
        </p:nvSpPr>
        <p:spPr>
          <a:xfrm>
            <a:off x="6729423"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28" name="Picture Placeholder 13"/>
          <p:cNvSpPr>
            <a:spLocks noGrp="1"/>
          </p:cNvSpPr>
          <p:nvPr>
            <p:ph type="pic" sz="quarter" idx="68"/>
          </p:nvPr>
        </p:nvSpPr>
        <p:spPr>
          <a:xfrm>
            <a:off x="1432213" y="1276352"/>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29" name="Picture Placeholder 13"/>
          <p:cNvSpPr>
            <a:spLocks noGrp="1"/>
          </p:cNvSpPr>
          <p:nvPr>
            <p:ph type="pic" sz="quarter" idx="61"/>
          </p:nvPr>
        </p:nvSpPr>
        <p:spPr>
          <a:xfrm>
            <a:off x="3198415"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0" name="Picture Placeholder 13"/>
          <p:cNvSpPr>
            <a:spLocks noGrp="1"/>
          </p:cNvSpPr>
          <p:nvPr>
            <p:ph type="pic" sz="quarter" idx="62"/>
          </p:nvPr>
        </p:nvSpPr>
        <p:spPr>
          <a:xfrm>
            <a:off x="4963222"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1" name="Picture Placeholder 13"/>
          <p:cNvSpPr>
            <a:spLocks noGrp="1"/>
          </p:cNvSpPr>
          <p:nvPr>
            <p:ph type="pic" sz="quarter" idx="63"/>
          </p:nvPr>
        </p:nvSpPr>
        <p:spPr>
          <a:xfrm>
            <a:off x="6729423"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2" name="Picture Placeholder 13"/>
          <p:cNvSpPr>
            <a:spLocks noGrp="1"/>
          </p:cNvSpPr>
          <p:nvPr>
            <p:ph type="pic" sz="quarter" idx="64"/>
          </p:nvPr>
        </p:nvSpPr>
        <p:spPr>
          <a:xfrm>
            <a:off x="1432213" y="3191573"/>
            <a:ext cx="1238108" cy="1333965"/>
          </a:xfrm>
          <a:prstGeom prst="rect">
            <a:avLst/>
          </a:prstGeom>
          <a:solidFill>
            <a:schemeClr val="bg1">
              <a:lumMod val="95000"/>
            </a:schemeClr>
          </a:solidFill>
          <a:effectLst/>
        </p:spPr>
        <p:txBody>
          <a:bodyPr>
            <a:normAutofit/>
          </a:bodyPr>
          <a:lstStyle>
            <a:lvl1pPr marL="0" indent="0">
              <a:buNone/>
              <a:defRPr sz="97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1" name="Segnaposto testo 10">
            <a:extLst>
              <a:ext uri="{FF2B5EF4-FFF2-40B4-BE49-F238E27FC236}">
                <a16:creationId xmlns="" xmlns:a16="http://schemas.microsoft.com/office/drawing/2014/main" id="{E9638EC8-1336-344D-A3AF-CE78CB66EE8E}"/>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1565757442"/>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etetive landscape">
    <p:spTree>
      <p:nvGrpSpPr>
        <p:cNvPr id="1" name=""/>
        <p:cNvGrpSpPr/>
        <p:nvPr/>
      </p:nvGrpSpPr>
      <p:grpSpPr>
        <a:xfrm>
          <a:off x="0" y="0"/>
          <a:ext cx="0" cy="0"/>
          <a:chOff x="0" y="0"/>
          <a:chExt cx="0" cy="0"/>
        </a:xfrm>
      </p:grpSpPr>
      <p:sp>
        <p:nvSpPr>
          <p:cNvPr id="28" name="Picture Placeholder 7"/>
          <p:cNvSpPr>
            <a:spLocks noGrp="1"/>
          </p:cNvSpPr>
          <p:nvPr>
            <p:ph type="pic" sz="quarter" idx="70"/>
          </p:nvPr>
        </p:nvSpPr>
        <p:spPr>
          <a:xfrm>
            <a:off x="4732828"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29" name="Picture Placeholder 7"/>
          <p:cNvSpPr>
            <a:spLocks noGrp="1"/>
          </p:cNvSpPr>
          <p:nvPr>
            <p:ph type="pic" sz="quarter" idx="71"/>
          </p:nvPr>
        </p:nvSpPr>
        <p:spPr>
          <a:xfrm>
            <a:off x="5728576" y="174930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1" name="Picture Placeholder 7"/>
          <p:cNvSpPr>
            <a:spLocks noGrp="1"/>
          </p:cNvSpPr>
          <p:nvPr>
            <p:ph type="pic" sz="quarter" idx="75"/>
          </p:nvPr>
        </p:nvSpPr>
        <p:spPr>
          <a:xfrm>
            <a:off x="1804102"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2" name="Picture Placeholder 7"/>
          <p:cNvSpPr>
            <a:spLocks noGrp="1"/>
          </p:cNvSpPr>
          <p:nvPr>
            <p:ph type="pic" sz="quarter" idx="76"/>
          </p:nvPr>
        </p:nvSpPr>
        <p:spPr>
          <a:xfrm>
            <a:off x="2798550"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3" name="Picture Placeholder 7"/>
          <p:cNvSpPr>
            <a:spLocks noGrp="1"/>
          </p:cNvSpPr>
          <p:nvPr>
            <p:ph type="pic" sz="quarter" idx="77"/>
          </p:nvPr>
        </p:nvSpPr>
        <p:spPr>
          <a:xfrm>
            <a:off x="3737082" y="174193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4" name="Picture Placeholder 7"/>
          <p:cNvSpPr>
            <a:spLocks noGrp="1"/>
          </p:cNvSpPr>
          <p:nvPr>
            <p:ph type="pic" sz="quarter" idx="72"/>
          </p:nvPr>
        </p:nvSpPr>
        <p:spPr>
          <a:xfrm>
            <a:off x="1804102"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5" name="Picture Placeholder 7"/>
          <p:cNvSpPr>
            <a:spLocks noGrp="1"/>
          </p:cNvSpPr>
          <p:nvPr>
            <p:ph type="pic" sz="quarter" idx="73"/>
          </p:nvPr>
        </p:nvSpPr>
        <p:spPr>
          <a:xfrm>
            <a:off x="2798550"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6" name="Picture Placeholder 7"/>
          <p:cNvSpPr>
            <a:spLocks noGrp="1"/>
          </p:cNvSpPr>
          <p:nvPr>
            <p:ph type="pic" sz="quarter" idx="74"/>
          </p:nvPr>
        </p:nvSpPr>
        <p:spPr>
          <a:xfrm>
            <a:off x="3737082"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7" name="Picture Placeholder 7"/>
          <p:cNvSpPr>
            <a:spLocks noGrp="1"/>
          </p:cNvSpPr>
          <p:nvPr>
            <p:ph type="pic" sz="quarter" idx="78"/>
          </p:nvPr>
        </p:nvSpPr>
        <p:spPr>
          <a:xfrm>
            <a:off x="6667108" y="1749303"/>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39" name="Picture Placeholder 7"/>
          <p:cNvSpPr>
            <a:spLocks noGrp="1"/>
          </p:cNvSpPr>
          <p:nvPr>
            <p:ph type="pic" sz="quarter" idx="79"/>
          </p:nvPr>
        </p:nvSpPr>
        <p:spPr>
          <a:xfrm>
            <a:off x="6667108"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5" name="Picture Placeholder 7">
            <a:extLst>
              <a:ext uri="{FF2B5EF4-FFF2-40B4-BE49-F238E27FC236}">
                <a16:creationId xmlns="" xmlns:a16="http://schemas.microsoft.com/office/drawing/2014/main" id="{6098F787-75F3-2D40-B2B6-B321379B476B}"/>
              </a:ext>
            </a:extLst>
          </p:cNvPr>
          <p:cNvSpPr>
            <a:spLocks noGrp="1"/>
          </p:cNvSpPr>
          <p:nvPr>
            <p:ph type="pic" sz="quarter" idx="80"/>
          </p:nvPr>
        </p:nvSpPr>
        <p:spPr>
          <a:xfrm>
            <a:off x="4732828"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6" name="Picture Placeholder 7">
            <a:extLst>
              <a:ext uri="{FF2B5EF4-FFF2-40B4-BE49-F238E27FC236}">
                <a16:creationId xmlns="" xmlns:a16="http://schemas.microsoft.com/office/drawing/2014/main" id="{31B70CC7-0BCE-EC47-9514-59E256DBFD7A}"/>
              </a:ext>
            </a:extLst>
          </p:cNvPr>
          <p:cNvSpPr>
            <a:spLocks noGrp="1"/>
          </p:cNvSpPr>
          <p:nvPr>
            <p:ph type="pic" sz="quarter" idx="81"/>
          </p:nvPr>
        </p:nvSpPr>
        <p:spPr>
          <a:xfrm>
            <a:off x="5728576" y="3289348"/>
            <a:ext cx="784904" cy="784700"/>
          </a:xfrm>
          <a:prstGeom prst="ellipse">
            <a:avLst/>
          </a:prstGeom>
          <a:solidFill>
            <a:schemeClr val="bg1">
              <a:lumMod val="95000"/>
            </a:schemeClr>
          </a:solidFill>
          <a:effectLst/>
        </p:spPr>
        <p:txBody>
          <a:bodyPr wrap="square">
            <a:noAutofit/>
          </a:bodyPr>
          <a:lstStyle>
            <a:lvl1pPr marL="0" indent="0">
              <a:buNone/>
              <a:defRPr sz="825"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noProof="0"/>
              <a:t>Fare clic sull'icona per inserire un'immagine</a:t>
            </a:r>
            <a:endParaRPr lang="en-US" noProof="0" dirty="0"/>
          </a:p>
        </p:txBody>
      </p:sp>
      <p:sp>
        <p:nvSpPr>
          <p:cNvPr id="17" name="Segnaposto testo 10">
            <a:extLst>
              <a:ext uri="{FF2B5EF4-FFF2-40B4-BE49-F238E27FC236}">
                <a16:creationId xmlns="" xmlns:a16="http://schemas.microsoft.com/office/drawing/2014/main" id="{F42EBB75-1332-E44D-8CE5-68E9ABFD7563}"/>
              </a:ext>
            </a:extLst>
          </p:cNvPr>
          <p:cNvSpPr>
            <a:spLocks noGrp="1"/>
          </p:cNvSpPr>
          <p:nvPr>
            <p:ph type="body" sz="quarter" idx="69" hasCustomPrompt="1"/>
          </p:nvPr>
        </p:nvSpPr>
        <p:spPr>
          <a:xfrm>
            <a:off x="622860" y="234813"/>
            <a:ext cx="7378438" cy="431938"/>
          </a:xfrm>
          <a:prstGeom prst="rect">
            <a:avLst/>
          </a:prstGeom>
        </p:spPr>
        <p:txBody>
          <a:bodyPr/>
          <a:lstStyle>
            <a:lvl1pPr marL="0" indent="0">
              <a:buNone/>
              <a:defRPr sz="24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2527830679"/>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0_DEFAULT-master">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AE664B5-6FEC-7B4F-8F99-7AE0F67DB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26"/>
            <a:ext cx="9144000" cy="5129252"/>
          </a:xfrm>
          <a:prstGeom prst="rect">
            <a:avLst/>
          </a:prstGeom>
        </p:spPr>
      </p:pic>
      <p:sp>
        <p:nvSpPr>
          <p:cNvPr id="4" name="CasellaDiTesto 3">
            <a:extLst>
              <a:ext uri="{FF2B5EF4-FFF2-40B4-BE49-F238E27FC236}">
                <a16:creationId xmlns="" xmlns:a16="http://schemas.microsoft.com/office/drawing/2014/main" id="{977EA06D-D37F-9949-8EAA-4D610EA9DE16}"/>
              </a:ext>
            </a:extLst>
          </p:cNvPr>
          <p:cNvSpPr txBox="1"/>
          <p:nvPr userDrawn="1"/>
        </p:nvSpPr>
        <p:spPr>
          <a:xfrm>
            <a:off x="50021" y="4898347"/>
            <a:ext cx="5055381" cy="215444"/>
          </a:xfrm>
          <a:prstGeom prst="rect">
            <a:avLst/>
          </a:prstGeom>
          <a:noFill/>
        </p:spPr>
        <p:txBody>
          <a:bodyPr wrap="square" rtlCol="0">
            <a:spAutoFit/>
          </a:bodyPr>
          <a:lstStyle/>
          <a:p>
            <a:r>
              <a:rPr lang="en-US" sz="800" b="1" i="0" kern="1200" dirty="0">
                <a:solidFill>
                  <a:schemeClr val="accent1">
                    <a:lumMod val="40000"/>
                    <a:lumOff val="60000"/>
                  </a:schemeClr>
                </a:solidFill>
                <a:effectLst/>
                <a:latin typeface="+mn-lt"/>
                <a:ea typeface="+mn-ea"/>
                <a:cs typeface="+mn-cs"/>
              </a:rPr>
              <a:t>The Alcatel-Lucent name and logo are trademarks of Nokia used under license by ALE.</a:t>
            </a:r>
            <a:endParaRPr lang="en-US" sz="800" dirty="0">
              <a:solidFill>
                <a:schemeClr val="accent1">
                  <a:lumMod val="40000"/>
                  <a:lumOff val="60000"/>
                </a:schemeClr>
              </a:solidFill>
              <a:latin typeface="+mn-lt"/>
            </a:endParaRPr>
          </a:p>
        </p:txBody>
      </p:sp>
      <p:pic>
        <p:nvPicPr>
          <p:cNvPr id="3" name="Immagine 2">
            <a:extLst>
              <a:ext uri="{FF2B5EF4-FFF2-40B4-BE49-F238E27FC236}">
                <a16:creationId xmlns="" xmlns:a16="http://schemas.microsoft.com/office/drawing/2014/main" id="{64EA5021-7E71-BC43-B958-D55603B9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
        <p:nvSpPr>
          <p:cNvPr id="6" name="Title 1">
            <a:extLst>
              <a:ext uri="{FF2B5EF4-FFF2-40B4-BE49-F238E27FC236}">
                <a16:creationId xmlns="" xmlns:a16="http://schemas.microsoft.com/office/drawing/2014/main" id="{97E6030F-C286-9641-A0A3-8C8DDC414F7C}"/>
              </a:ext>
            </a:extLst>
          </p:cNvPr>
          <p:cNvSpPr>
            <a:spLocks noGrp="1"/>
          </p:cNvSpPr>
          <p:nvPr>
            <p:ph type="ctrTitle" hasCustomPrompt="1"/>
          </p:nvPr>
        </p:nvSpPr>
        <p:spPr>
          <a:xfrm>
            <a:off x="478800" y="727202"/>
            <a:ext cx="4532400" cy="772471"/>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dirty="0"/>
              <a:t>Back cover</a:t>
            </a:r>
          </a:p>
        </p:txBody>
      </p:sp>
    </p:spTree>
    <p:extLst>
      <p:ext uri="{BB962C8B-B14F-4D97-AF65-F5344CB8AC3E}">
        <p14:creationId xmlns:p14="http://schemas.microsoft.com/office/powerpoint/2010/main" val="3526653810"/>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E_Title_3">
    <p:spTree>
      <p:nvGrpSpPr>
        <p:cNvPr id="1" name=""/>
        <p:cNvGrpSpPr/>
        <p:nvPr/>
      </p:nvGrpSpPr>
      <p:grpSpPr>
        <a:xfrm>
          <a:off x="0" y="0"/>
          <a:ext cx="0" cy="0"/>
          <a:chOff x="0" y="0"/>
          <a:chExt cx="0" cy="0"/>
        </a:xfrm>
      </p:grpSpPr>
      <p:pic>
        <p:nvPicPr>
          <p:cNvPr id="9" name="Immagine 6">
            <a:extLst>
              <a:ext uri="{FF2B5EF4-FFF2-40B4-BE49-F238E27FC236}">
                <a16:creationId xmlns="" xmlns:a16="http://schemas.microsoft.com/office/drawing/2014/main" id="{71E4C305-FE3D-C04F-8281-D47D58A4E0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93" y="0"/>
            <a:ext cx="9141619" cy="5143500"/>
          </a:xfrm>
          <a:prstGeom prst="rect">
            <a:avLst/>
          </a:prstGeom>
        </p:spPr>
      </p:pic>
      <p:pic>
        <p:nvPicPr>
          <p:cNvPr id="11" name="Immagine 10">
            <a:extLst>
              <a:ext uri="{FF2B5EF4-FFF2-40B4-BE49-F238E27FC236}">
                <a16:creationId xmlns="" xmlns:a16="http://schemas.microsoft.com/office/drawing/2014/main" id="{0DA8E9C6-1B86-8243-B05F-670172270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0475" y="125490"/>
            <a:ext cx="1628387" cy="483038"/>
          </a:xfrm>
          <a:prstGeom prst="rect">
            <a:avLst/>
          </a:prstGeom>
        </p:spPr>
      </p:pic>
      <p:sp>
        <p:nvSpPr>
          <p:cNvPr id="6" name="Title 1">
            <a:extLst>
              <a:ext uri="{FF2B5EF4-FFF2-40B4-BE49-F238E27FC236}">
                <a16:creationId xmlns="" xmlns:a16="http://schemas.microsoft.com/office/drawing/2014/main" id="{1406887E-C08B-8844-8130-668C6335F942}"/>
              </a:ext>
            </a:extLst>
          </p:cNvPr>
          <p:cNvSpPr>
            <a:spLocks noGrp="1"/>
          </p:cNvSpPr>
          <p:nvPr>
            <p:ph type="ctrTitle" hasCustomPrompt="1"/>
          </p:nvPr>
        </p:nvSpPr>
        <p:spPr>
          <a:xfrm>
            <a:off x="478800" y="727202"/>
            <a:ext cx="4532400" cy="772471"/>
          </a:xfrm>
          <a:prstGeom prst="rect">
            <a:avLst/>
          </a:prstGeom>
          <a:noFill/>
        </p:spPr>
        <p:txBody>
          <a:bodyPr lIns="82800" tIns="39600" rIns="82800" bIns="39600" anchor="t" anchorCtr="0">
            <a:spAutoFit/>
          </a:bodyPr>
          <a:lstStyle>
            <a:lvl1pPr algn="l">
              <a:defRPr sz="5000" b="0" i="0" cap="all" baseline="0">
                <a:solidFill>
                  <a:schemeClr val="bg1"/>
                </a:solidFill>
                <a:latin typeface="Trebuchet MS" panose="020B0703020202090204" pitchFamily="34" charset="0"/>
              </a:defRPr>
            </a:lvl1pPr>
          </a:lstStyle>
          <a:p>
            <a:r>
              <a:rPr lang="en-US" dirty="0"/>
              <a:t>Master title</a:t>
            </a:r>
          </a:p>
        </p:txBody>
      </p:sp>
      <p:sp>
        <p:nvSpPr>
          <p:cNvPr id="10" name="Text Placeholder 2">
            <a:extLst>
              <a:ext uri="{FF2B5EF4-FFF2-40B4-BE49-F238E27FC236}">
                <a16:creationId xmlns="" xmlns:a16="http://schemas.microsoft.com/office/drawing/2014/main" id="{78072FF4-35FC-9A4D-8BD0-28109FAD0BD4}"/>
              </a:ext>
            </a:extLst>
          </p:cNvPr>
          <p:cNvSpPr>
            <a:spLocks noGrp="1"/>
          </p:cNvSpPr>
          <p:nvPr>
            <p:ph type="body" idx="1" hasCustomPrompt="1"/>
          </p:nvPr>
        </p:nvSpPr>
        <p:spPr>
          <a:xfrm>
            <a:off x="478800" y="2293200"/>
            <a:ext cx="7617796" cy="1125140"/>
          </a:xfrm>
          <a:prstGeom prst="rect">
            <a:avLst/>
          </a:prstGeom>
        </p:spPr>
        <p:txBody>
          <a:bodyPr>
            <a:normAutofit/>
          </a:bodyPr>
          <a:lstStyle>
            <a:lvl1pPr marL="0" indent="0">
              <a:buNone/>
              <a:defRPr sz="1200" b="0" i="0" cap="all" spc="230" baseline="0">
                <a:solidFill>
                  <a:schemeClr val="bg1"/>
                </a:solidFill>
                <a:latin typeface="Trebuchet MS" panose="020B0703020202090204" pitchFamily="34" charset="0"/>
              </a:defRPr>
            </a:lvl1pPr>
            <a:lvl2pPr marL="342887" indent="0">
              <a:buNone/>
              <a:defRPr sz="1500">
                <a:solidFill>
                  <a:schemeClr val="tx1">
                    <a:tint val="75000"/>
                  </a:schemeClr>
                </a:solidFill>
              </a:defRPr>
            </a:lvl2pPr>
            <a:lvl3pPr marL="685776" indent="0">
              <a:buNone/>
              <a:defRPr sz="1350">
                <a:solidFill>
                  <a:schemeClr val="tx1">
                    <a:tint val="75000"/>
                  </a:schemeClr>
                </a:solidFill>
              </a:defRPr>
            </a:lvl3pPr>
            <a:lvl4pPr marL="1028664" indent="0">
              <a:buNone/>
              <a:defRPr sz="1200">
                <a:solidFill>
                  <a:schemeClr val="tx1">
                    <a:tint val="75000"/>
                  </a:schemeClr>
                </a:solidFill>
              </a:defRPr>
            </a:lvl4pPr>
            <a:lvl5pPr marL="1371553" indent="0">
              <a:buNone/>
              <a:defRPr sz="1200">
                <a:solidFill>
                  <a:schemeClr val="tx1">
                    <a:tint val="75000"/>
                  </a:schemeClr>
                </a:solidFill>
              </a:defRPr>
            </a:lvl5pPr>
            <a:lvl6pPr marL="1714440" indent="0">
              <a:buNone/>
              <a:defRPr sz="1200">
                <a:solidFill>
                  <a:schemeClr val="tx1">
                    <a:tint val="75000"/>
                  </a:schemeClr>
                </a:solidFill>
              </a:defRPr>
            </a:lvl6pPr>
            <a:lvl7pPr marL="2057327" indent="0">
              <a:buNone/>
              <a:defRPr sz="1200">
                <a:solidFill>
                  <a:schemeClr val="tx1">
                    <a:tint val="75000"/>
                  </a:schemeClr>
                </a:solidFill>
              </a:defRPr>
            </a:lvl7pPr>
            <a:lvl8pPr marL="2400216" indent="0">
              <a:buNone/>
              <a:defRPr sz="1200">
                <a:solidFill>
                  <a:schemeClr val="tx1">
                    <a:tint val="75000"/>
                  </a:schemeClr>
                </a:solidFill>
              </a:defRPr>
            </a:lvl8pPr>
            <a:lvl9pPr marL="2743105" indent="0">
              <a:buNone/>
              <a:defRPr sz="12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1268692062"/>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6F80ECF6-49D6-4148-B244-F41B573ACAD5}"/>
              </a:ext>
            </a:extLst>
          </p:cNvPr>
          <p:cNvSpPr/>
          <p:nvPr/>
        </p:nvSpPr>
        <p:spPr>
          <a:xfrm>
            <a:off x="381000" y="0"/>
            <a:ext cx="8763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10" name="Segnaposto testo 10">
            <a:extLst>
              <a:ext uri="{FF2B5EF4-FFF2-40B4-BE49-F238E27FC236}">
                <a16:creationId xmlns="" xmlns:a16="http://schemas.microsoft.com/office/drawing/2014/main" id="{D4C51964-29CD-1F49-BB18-0E8E2086B967}"/>
              </a:ext>
            </a:extLst>
          </p:cNvPr>
          <p:cNvSpPr>
            <a:spLocks noGrp="1"/>
          </p:cNvSpPr>
          <p:nvPr>
            <p:ph type="body" sz="quarter" idx="11" hasCustomPrompt="1"/>
          </p:nvPr>
        </p:nvSpPr>
        <p:spPr>
          <a:xfrm>
            <a:off x="1302032" y="1885951"/>
            <a:ext cx="6539941" cy="533400"/>
          </a:xfrm>
          <a:prstGeom prst="rect">
            <a:avLst/>
          </a:prstGeom>
        </p:spPr>
        <p:txBody>
          <a:bodyPr/>
          <a:lstStyle>
            <a:lvl1pPr marL="0" indent="0" algn="ctr">
              <a:buNone/>
              <a:defRPr sz="2400" b="0" i="0" cap="all" baseline="0">
                <a:solidFill>
                  <a:schemeClr val="bg1"/>
                </a:solidFill>
                <a:latin typeface="+mj-lt"/>
              </a:defRPr>
            </a:lvl1pPr>
          </a:lstStyle>
          <a:p>
            <a:pPr lvl="0"/>
            <a:r>
              <a:rPr lang="en-US" noProof="0" dirty="0"/>
              <a:t>SECTION</a:t>
            </a:r>
            <a:r>
              <a:rPr lang="it-IT" dirty="0"/>
              <a:t> TITLE</a:t>
            </a:r>
          </a:p>
        </p:txBody>
      </p:sp>
      <p:pic>
        <p:nvPicPr>
          <p:cNvPr id="6" name="Immagine 5">
            <a:extLst>
              <a:ext uri="{FF2B5EF4-FFF2-40B4-BE49-F238E27FC236}">
                <a16:creationId xmlns="" xmlns:a16="http://schemas.microsoft.com/office/drawing/2014/main" id="{2F8DEAE1-4040-254E-A667-C878DF47D8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705351"/>
            <a:ext cx="1260646" cy="373952"/>
          </a:xfrm>
          <a:prstGeom prst="rect">
            <a:avLst/>
          </a:prstGeom>
        </p:spPr>
      </p:pic>
      <p:cxnSp>
        <p:nvCxnSpPr>
          <p:cNvPr id="4" name="Connettore 1 3">
            <a:extLst>
              <a:ext uri="{FF2B5EF4-FFF2-40B4-BE49-F238E27FC236}">
                <a16:creationId xmlns="" xmlns:a16="http://schemas.microsoft.com/office/drawing/2014/main" id="{72FF0492-B612-9B43-AFEF-98AC9B1253D6}"/>
              </a:ext>
            </a:extLst>
          </p:cNvPr>
          <p:cNvCxnSpPr/>
          <p:nvPr/>
        </p:nvCxnSpPr>
        <p:spPr>
          <a:xfrm>
            <a:off x="4267200" y="2571750"/>
            <a:ext cx="838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egnaposto testo 10">
            <a:extLst>
              <a:ext uri="{FF2B5EF4-FFF2-40B4-BE49-F238E27FC236}">
                <a16:creationId xmlns="" xmlns:a16="http://schemas.microsoft.com/office/drawing/2014/main" id="{FCB01C11-23D0-504E-9C51-0E9558100EB2}"/>
              </a:ext>
            </a:extLst>
          </p:cNvPr>
          <p:cNvSpPr>
            <a:spLocks noGrp="1"/>
          </p:cNvSpPr>
          <p:nvPr>
            <p:ph type="body" sz="quarter" idx="12" hasCustomPrompt="1"/>
          </p:nvPr>
        </p:nvSpPr>
        <p:spPr>
          <a:xfrm>
            <a:off x="1302032" y="2688590"/>
            <a:ext cx="6539941" cy="533400"/>
          </a:xfrm>
          <a:prstGeom prst="rect">
            <a:avLst/>
          </a:prstGeom>
        </p:spPr>
        <p:txBody>
          <a:bodyPr/>
          <a:lstStyle>
            <a:lvl1pPr marL="0" indent="0" algn="ctr">
              <a:buNone/>
              <a:defRPr sz="1200" b="0" i="0" cap="all" baseline="0">
                <a:solidFill>
                  <a:schemeClr val="bg1"/>
                </a:solidFill>
                <a:latin typeface="Trebuchet MS" panose="020B0703020202090204" pitchFamily="34" charset="0"/>
              </a:defRPr>
            </a:lvl1pPr>
          </a:lstStyle>
          <a:p>
            <a:pPr lvl="0"/>
            <a:r>
              <a:rPr lang="it-IT" dirty="0"/>
              <a:t>SECTION SUBTITLE</a:t>
            </a:r>
          </a:p>
        </p:txBody>
      </p:sp>
    </p:spTree>
    <p:extLst>
      <p:ext uri="{BB962C8B-B14F-4D97-AF65-F5344CB8AC3E}">
        <p14:creationId xmlns:p14="http://schemas.microsoft.com/office/powerpoint/2010/main" val="107068107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Agenda_Bullet_Point">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6F80ECF6-49D6-4148-B244-F41B573ACAD5}"/>
              </a:ext>
            </a:extLst>
          </p:cNvPr>
          <p:cNvSpPr/>
          <p:nvPr/>
        </p:nvSpPr>
        <p:spPr>
          <a:xfrm>
            <a:off x="383421" y="0"/>
            <a:ext cx="345305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6" name="Segnaposto testo 10">
            <a:extLst>
              <a:ext uri="{FF2B5EF4-FFF2-40B4-BE49-F238E27FC236}">
                <a16:creationId xmlns="" xmlns:a16="http://schemas.microsoft.com/office/drawing/2014/main" id="{08DDE2E6-567C-C44E-9C27-ED21D917438F}"/>
              </a:ext>
            </a:extLst>
          </p:cNvPr>
          <p:cNvSpPr>
            <a:spLocks noGrp="1"/>
          </p:cNvSpPr>
          <p:nvPr>
            <p:ph type="body" sz="quarter" idx="11" hasCustomPrompt="1"/>
          </p:nvPr>
        </p:nvSpPr>
        <p:spPr>
          <a:xfrm>
            <a:off x="622859" y="228522"/>
            <a:ext cx="2646258" cy="743028"/>
          </a:xfrm>
          <a:prstGeom prst="rect">
            <a:avLst/>
          </a:prstGeom>
        </p:spPr>
        <p:txBody>
          <a:bodyPr/>
          <a:lstStyle>
            <a:lvl1pPr marL="0" indent="0">
              <a:buNone/>
              <a:defRPr sz="2400" b="0" i="0" cap="all" baseline="0">
                <a:solidFill>
                  <a:schemeClr val="bg1"/>
                </a:solidFill>
                <a:latin typeface="+mj-lt"/>
              </a:defRPr>
            </a:lvl1pPr>
          </a:lstStyle>
          <a:p>
            <a:pPr lvl="0"/>
            <a:r>
              <a:rPr lang="en-US" noProof="0" dirty="0"/>
              <a:t>EXAMPLE TITLE</a:t>
            </a:r>
            <a:r>
              <a:rPr lang="it-IT" dirty="0"/>
              <a:t/>
            </a:r>
            <a:br>
              <a:rPr lang="it-IT" dirty="0"/>
            </a:br>
            <a:r>
              <a:rPr lang="it-IT" dirty="0"/>
              <a:t>MAX 2 Lines</a:t>
            </a:r>
          </a:p>
        </p:txBody>
      </p:sp>
      <p:sp>
        <p:nvSpPr>
          <p:cNvPr id="8" name="Segnaposto testo 4">
            <a:extLst>
              <a:ext uri="{FF2B5EF4-FFF2-40B4-BE49-F238E27FC236}">
                <a16:creationId xmlns="" xmlns:a16="http://schemas.microsoft.com/office/drawing/2014/main" id="{C8A60FFB-46B3-E349-B840-50BA3514D2E6}"/>
              </a:ext>
            </a:extLst>
          </p:cNvPr>
          <p:cNvSpPr>
            <a:spLocks noGrp="1"/>
          </p:cNvSpPr>
          <p:nvPr>
            <p:ph type="body" sz="quarter" idx="13" hasCustomPrompt="1"/>
          </p:nvPr>
        </p:nvSpPr>
        <p:spPr>
          <a:xfrm>
            <a:off x="622862" y="1940539"/>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lvl="0"/>
            <a:endParaRPr lang="en-US" dirty="0"/>
          </a:p>
        </p:txBody>
      </p:sp>
      <p:sp>
        <p:nvSpPr>
          <p:cNvPr id="7" name="Segnaposto testo 12">
            <a:extLst>
              <a:ext uri="{FF2B5EF4-FFF2-40B4-BE49-F238E27FC236}">
                <a16:creationId xmlns="" xmlns:a16="http://schemas.microsoft.com/office/drawing/2014/main" id="{26E851CC-B57E-874E-B33D-600FB6B4A1CE}"/>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4332" indent="-171444">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sz="900"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a:t>
            </a:r>
          </a:p>
          <a:p>
            <a:pPr lvl="1"/>
            <a:r>
              <a:rPr lang="en-US" noProof="0"/>
              <a:t>Bullet 2</a:t>
            </a:r>
          </a:p>
          <a:p>
            <a:pPr lvl="2"/>
            <a:r>
              <a:rPr lang="en-US" noProof="0"/>
              <a:t>Bullet 3</a:t>
            </a:r>
          </a:p>
          <a:p>
            <a:pPr lvl="3"/>
            <a:r>
              <a:rPr lang="en-US" noProof="0"/>
              <a:t>Bullet 4</a:t>
            </a:r>
          </a:p>
          <a:p>
            <a:r>
              <a:rPr lang="en-US" noProof="0"/>
              <a:t>Bullet number 2</a:t>
            </a:r>
          </a:p>
          <a:p>
            <a:r>
              <a:rPr lang="en-US" noProof="0"/>
              <a:t>Bullet number 3</a:t>
            </a:r>
          </a:p>
          <a:p>
            <a:r>
              <a:rPr lang="en-US" noProof="0"/>
              <a:t>Bullet number 4</a:t>
            </a:r>
          </a:p>
          <a:p>
            <a:r>
              <a:rPr lang="en-US" noProof="0"/>
              <a:t>Bullet number 5</a:t>
            </a:r>
          </a:p>
        </p:txBody>
      </p:sp>
    </p:spTree>
    <p:extLst>
      <p:ext uri="{BB962C8B-B14F-4D97-AF65-F5344CB8AC3E}">
        <p14:creationId xmlns:p14="http://schemas.microsoft.com/office/powerpoint/2010/main" val="254125735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ullet_Point 3 lines title">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6F80ECF6-49D6-4148-B244-F41B573ACAD5}"/>
              </a:ext>
            </a:extLst>
          </p:cNvPr>
          <p:cNvSpPr/>
          <p:nvPr/>
        </p:nvSpPr>
        <p:spPr>
          <a:xfrm>
            <a:off x="377721" y="0"/>
            <a:ext cx="345305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13" name="Segnaposto testo 12">
            <a:extLst>
              <a:ext uri="{FF2B5EF4-FFF2-40B4-BE49-F238E27FC236}">
                <a16:creationId xmlns="" xmlns:a16="http://schemas.microsoft.com/office/drawing/2014/main" id="{FD80E0B3-E28F-4644-B1AA-3329A54DCC5A}"/>
              </a:ext>
            </a:extLst>
          </p:cNvPr>
          <p:cNvSpPr>
            <a:spLocks noGrp="1"/>
          </p:cNvSpPr>
          <p:nvPr>
            <p:ph type="body" sz="quarter" idx="12" hasCustomPrompt="1"/>
          </p:nvPr>
        </p:nvSpPr>
        <p:spPr>
          <a:xfrm>
            <a:off x="4301007" y="989709"/>
            <a:ext cx="3772883"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a:t>
            </a:r>
          </a:p>
          <a:p>
            <a:pPr lvl="1"/>
            <a:r>
              <a:rPr lang="en-US" noProof="0" dirty="0"/>
              <a:t>Bullet 2</a:t>
            </a:r>
          </a:p>
          <a:p>
            <a:pPr lvl="2"/>
            <a:r>
              <a:rPr lang="en-US" noProof="0" dirty="0"/>
              <a:t>Bullet 3</a:t>
            </a:r>
          </a:p>
          <a:p>
            <a:pPr lvl="3"/>
            <a:r>
              <a:rPr lang="en-US" noProof="0" dirty="0"/>
              <a:t>Bullet 4</a:t>
            </a:r>
          </a:p>
          <a:p>
            <a:r>
              <a:rPr lang="en-US" noProof="0" dirty="0"/>
              <a:t>Bullet number 2</a:t>
            </a:r>
          </a:p>
          <a:p>
            <a:r>
              <a:rPr lang="en-US" noProof="0" dirty="0"/>
              <a:t>Bullet number 3</a:t>
            </a:r>
          </a:p>
          <a:p>
            <a:r>
              <a:rPr lang="en-US" noProof="0" dirty="0"/>
              <a:t>Bullet number 4</a:t>
            </a:r>
          </a:p>
          <a:p>
            <a:r>
              <a:rPr lang="en-US" noProof="0" dirty="0"/>
              <a:t>Bullet number 5</a:t>
            </a:r>
          </a:p>
        </p:txBody>
      </p:sp>
      <p:sp>
        <p:nvSpPr>
          <p:cNvPr id="5" name="Segnaposto testo 4">
            <a:extLst>
              <a:ext uri="{FF2B5EF4-FFF2-40B4-BE49-F238E27FC236}">
                <a16:creationId xmlns="" xmlns:a16="http://schemas.microsoft.com/office/drawing/2014/main" id="{8ECB8A2D-CEF9-1E45-8799-3166D71A2A74}"/>
              </a:ext>
            </a:extLst>
          </p:cNvPr>
          <p:cNvSpPr>
            <a:spLocks noGrp="1"/>
          </p:cNvSpPr>
          <p:nvPr>
            <p:ph type="body" sz="quarter" idx="13" hasCustomPrompt="1"/>
          </p:nvPr>
        </p:nvSpPr>
        <p:spPr>
          <a:xfrm>
            <a:off x="622862" y="1940539"/>
            <a:ext cx="2683773" cy="2910483"/>
          </a:xfrm>
          <a:prstGeom prst="rect">
            <a:avLst/>
          </a:prstGeom>
        </p:spPr>
        <p:txBody>
          <a:bodyPr/>
          <a:lstStyle>
            <a:lvl1pPr marL="0" marR="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sz="1400" b="0" i="0">
                <a:solidFill>
                  <a:schemeClr val="bg2"/>
                </a:solidFill>
                <a:latin typeface="+mn-lt"/>
              </a:defRPr>
            </a:lvl1pPr>
            <a:lvl2pPr>
              <a:defRPr sz="1500">
                <a:latin typeface="+mn-lt"/>
              </a:defRPr>
            </a:lvl2pPr>
            <a:lvl3pPr>
              <a:defRPr sz="1500">
                <a:latin typeface="+mn-lt"/>
              </a:defRPr>
            </a:lvl3pPr>
            <a:lvl4pPr>
              <a:defRPr sz="1500">
                <a:latin typeface="+mn-lt"/>
              </a:defRPr>
            </a:lvl4pPr>
            <a:lvl5pPr>
              <a:defRPr sz="1500">
                <a:latin typeface="+mn-lt"/>
              </a:defRPr>
            </a:lvl5pPr>
          </a:lstStyle>
          <a:p>
            <a:pPr marL="0" marR="0" lvl="0" indent="0" algn="l" defTabSz="685181" rtl="0" eaLnBrk="0" fontAlgn="base" latinLnBrk="0" hangingPunct="0">
              <a:lnSpc>
                <a:spcPct val="120000"/>
              </a:lnSpc>
              <a:spcBef>
                <a:spcPts val="75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lvl="0"/>
            <a:endParaRPr lang="en-US" dirty="0"/>
          </a:p>
        </p:txBody>
      </p:sp>
      <p:sp>
        <p:nvSpPr>
          <p:cNvPr id="10" name="Segnaposto testo 10">
            <a:extLst>
              <a:ext uri="{FF2B5EF4-FFF2-40B4-BE49-F238E27FC236}">
                <a16:creationId xmlns="" xmlns:a16="http://schemas.microsoft.com/office/drawing/2014/main" id="{D4C51964-29CD-1F49-BB18-0E8E2086B967}"/>
              </a:ext>
            </a:extLst>
          </p:cNvPr>
          <p:cNvSpPr>
            <a:spLocks noGrp="1"/>
          </p:cNvSpPr>
          <p:nvPr>
            <p:ph type="body" sz="quarter" idx="11" hasCustomPrompt="1"/>
          </p:nvPr>
        </p:nvSpPr>
        <p:spPr>
          <a:xfrm>
            <a:off x="622859" y="228523"/>
            <a:ext cx="2646258" cy="1162646"/>
          </a:xfrm>
          <a:prstGeom prst="rect">
            <a:avLst/>
          </a:prstGeom>
        </p:spPr>
        <p:txBody>
          <a:bodyPr/>
          <a:lstStyle>
            <a:lvl1pPr marL="0" indent="0">
              <a:lnSpc>
                <a:spcPct val="100000"/>
              </a:lnSpc>
              <a:buNone/>
              <a:defRPr sz="2400" b="0" i="0" cap="all" baseline="0">
                <a:solidFill>
                  <a:schemeClr val="bg1"/>
                </a:solidFill>
                <a:latin typeface="+mj-lt"/>
              </a:defRPr>
            </a:lvl1pPr>
          </a:lstStyle>
          <a:p>
            <a:pPr lvl="0"/>
            <a:r>
              <a:rPr lang="en-US" noProof="0" dirty="0"/>
              <a:t>EXAMPLE TITLE</a:t>
            </a:r>
            <a:br>
              <a:rPr lang="en-US" noProof="0" dirty="0"/>
            </a:br>
            <a:r>
              <a:rPr lang="en-US" noProof="0" dirty="0"/>
              <a:t>MAX 3           Lines</a:t>
            </a:r>
          </a:p>
        </p:txBody>
      </p:sp>
    </p:spTree>
    <p:extLst>
      <p:ext uri="{BB962C8B-B14F-4D97-AF65-F5344CB8AC3E}">
        <p14:creationId xmlns:p14="http://schemas.microsoft.com/office/powerpoint/2010/main" val="371709521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3 line title + bullets">
    <p:spTree>
      <p:nvGrpSpPr>
        <p:cNvPr id="1" name=""/>
        <p:cNvGrpSpPr/>
        <p:nvPr/>
      </p:nvGrpSpPr>
      <p:grpSpPr>
        <a:xfrm>
          <a:off x="0" y="0"/>
          <a:ext cx="0" cy="0"/>
          <a:chOff x="0" y="0"/>
          <a:chExt cx="0" cy="0"/>
        </a:xfrm>
      </p:grpSpPr>
      <p:sp>
        <p:nvSpPr>
          <p:cNvPr id="4" name="Segnaposto testo 10">
            <a:extLst>
              <a:ext uri="{FF2B5EF4-FFF2-40B4-BE49-F238E27FC236}">
                <a16:creationId xmlns="" xmlns:a16="http://schemas.microsoft.com/office/drawing/2014/main" id="{D83AAF22-7F68-DC42-9185-DC5C36D7998E}"/>
              </a:ext>
            </a:extLst>
          </p:cNvPr>
          <p:cNvSpPr>
            <a:spLocks noGrp="1"/>
          </p:cNvSpPr>
          <p:nvPr>
            <p:ph type="body" sz="quarter" idx="11" hasCustomPrompt="1"/>
          </p:nvPr>
        </p:nvSpPr>
        <p:spPr>
          <a:xfrm>
            <a:off x="622860" y="234813"/>
            <a:ext cx="7378438" cy="1162646"/>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EXAMPLE OF A LONG TITLE LOREM IPSUM DOLOR SIT.</a:t>
            </a:r>
            <a:br>
              <a:rPr lang="en-US" noProof="0" dirty="0">
                <a:solidFill>
                  <a:schemeClr val="accent1"/>
                </a:solidFill>
              </a:rPr>
            </a:br>
            <a:r>
              <a:rPr lang="en-US" noProof="0" dirty="0">
                <a:solidFill>
                  <a:schemeClr val="accent1"/>
                </a:solidFill>
              </a:rPr>
              <a:t>Max 3 </a:t>
            </a:r>
            <a:r>
              <a:rPr lang="en-US" noProof="0" dirty="0" err="1">
                <a:solidFill>
                  <a:schemeClr val="accent1"/>
                </a:solidFill>
              </a:rPr>
              <a:t>lineS</a:t>
            </a:r>
            <a:endParaRPr lang="en-US" noProof="0" dirty="0">
              <a:solidFill>
                <a:schemeClr val="accent1"/>
              </a:solidFill>
            </a:endParaRPr>
          </a:p>
        </p:txBody>
      </p:sp>
      <p:sp>
        <p:nvSpPr>
          <p:cNvPr id="5" name="Segnaposto testo 12">
            <a:extLst>
              <a:ext uri="{FF2B5EF4-FFF2-40B4-BE49-F238E27FC236}">
                <a16:creationId xmlns="" xmlns:a16="http://schemas.microsoft.com/office/drawing/2014/main" id="{774C9491-8FFD-DD4B-866F-5502F6691625}"/>
              </a:ext>
            </a:extLst>
          </p:cNvPr>
          <p:cNvSpPr>
            <a:spLocks noGrp="1"/>
          </p:cNvSpPr>
          <p:nvPr>
            <p:ph type="body" sz="quarter" idx="12" hasCustomPrompt="1"/>
          </p:nvPr>
        </p:nvSpPr>
        <p:spPr>
          <a:xfrm>
            <a:off x="622860" y="1581150"/>
            <a:ext cx="7378438"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a:p>
            <a:r>
              <a:rPr lang="en-US" noProof="0"/>
              <a:t>Bullet number 2 Lorem ipsum dolor sit amet dolor consectetur adipis elit quam. Lorem ipsum dolor sit amet dolor consectetur </a:t>
            </a:r>
          </a:p>
          <a:p>
            <a:r>
              <a:rPr lang="en-US" noProof="0"/>
              <a:t>Bullet number 3 Lorem ipsum dolor sit amet dolor consectetur adipis elit quam. Lorem ipsum dolor sit amet dolor consectetur </a:t>
            </a:r>
          </a:p>
        </p:txBody>
      </p:sp>
    </p:spTree>
    <p:extLst>
      <p:ext uri="{BB962C8B-B14F-4D97-AF65-F5344CB8AC3E}">
        <p14:creationId xmlns:p14="http://schemas.microsoft.com/office/powerpoint/2010/main" val="218928113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aragraph+Title+Subtitle">
    <p:spTree>
      <p:nvGrpSpPr>
        <p:cNvPr id="1" name=""/>
        <p:cNvGrpSpPr/>
        <p:nvPr/>
      </p:nvGrpSpPr>
      <p:grpSpPr>
        <a:xfrm>
          <a:off x="0" y="0"/>
          <a:ext cx="0" cy="0"/>
          <a:chOff x="0" y="0"/>
          <a:chExt cx="0" cy="0"/>
        </a:xfrm>
      </p:grpSpPr>
      <p:sp>
        <p:nvSpPr>
          <p:cNvPr id="4" name="Segnaposto testo 10">
            <a:extLst>
              <a:ext uri="{FF2B5EF4-FFF2-40B4-BE49-F238E27FC236}">
                <a16:creationId xmlns="" xmlns:a16="http://schemas.microsoft.com/office/drawing/2014/main" id="{29E69EC6-82E8-154A-A9F5-058ABBEA4473}"/>
              </a:ext>
            </a:extLst>
          </p:cNvPr>
          <p:cNvSpPr>
            <a:spLocks noGrp="1"/>
          </p:cNvSpPr>
          <p:nvPr>
            <p:ph type="body" sz="quarter" idx="12" hasCustomPrompt="1"/>
          </p:nvPr>
        </p:nvSpPr>
        <p:spPr>
          <a:xfrm>
            <a:off x="622860" y="702475"/>
            <a:ext cx="7711242" cy="300083"/>
          </a:xfrm>
          <a:prstGeom prst="rect">
            <a:avLst/>
          </a:prstGeom>
        </p:spPr>
        <p:txBody>
          <a:bodyPr/>
          <a:lstStyle>
            <a:lvl1pPr marL="0" indent="0">
              <a:buNone/>
              <a:defRPr sz="1800" b="0" i="0">
                <a:solidFill>
                  <a:schemeClr val="accent1"/>
                </a:solidFill>
                <a:latin typeface="+mj-lt"/>
              </a:defRPr>
            </a:lvl1pPr>
          </a:lstStyle>
          <a:p>
            <a:r>
              <a:rPr lang="en-US" noProof="0" dirty="0">
                <a:solidFill>
                  <a:schemeClr val="accent1"/>
                </a:solidFill>
              </a:rPr>
              <a:t>THIS IS A SUBTITLE YOU CAN USE</a:t>
            </a:r>
            <a:r>
              <a:rPr lang="it-IT" dirty="0">
                <a:solidFill>
                  <a:schemeClr val="accent1"/>
                </a:solidFill>
              </a:rPr>
              <a:t>.</a:t>
            </a:r>
          </a:p>
        </p:txBody>
      </p:sp>
      <p:sp>
        <p:nvSpPr>
          <p:cNvPr id="7" name="Segnaposto testo 10">
            <a:extLst>
              <a:ext uri="{FF2B5EF4-FFF2-40B4-BE49-F238E27FC236}">
                <a16:creationId xmlns="" xmlns:a16="http://schemas.microsoft.com/office/drawing/2014/main" id="{F93B3F42-FB07-4A4E-BC48-B440C85EC207}"/>
              </a:ext>
            </a:extLst>
          </p:cNvPr>
          <p:cNvSpPr>
            <a:spLocks noGrp="1"/>
          </p:cNvSpPr>
          <p:nvPr>
            <p:ph type="body" sz="quarter" idx="11" hasCustomPrompt="1"/>
          </p:nvPr>
        </p:nvSpPr>
        <p:spPr>
          <a:xfrm>
            <a:off x="622862" y="234812"/>
            <a:ext cx="7711243" cy="454366"/>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EXAMPLE OF A LONG TITLE LOREM IPSUM DOLOR SIT.</a:t>
            </a:r>
          </a:p>
        </p:txBody>
      </p:sp>
      <p:sp>
        <p:nvSpPr>
          <p:cNvPr id="5" name="Segnaposto testo 12">
            <a:extLst>
              <a:ext uri="{FF2B5EF4-FFF2-40B4-BE49-F238E27FC236}">
                <a16:creationId xmlns="" xmlns:a16="http://schemas.microsoft.com/office/drawing/2014/main" id="{4F0A8992-BDB6-5243-B94F-EF38E649407D}"/>
              </a:ext>
            </a:extLst>
          </p:cNvPr>
          <p:cNvSpPr>
            <a:spLocks noGrp="1"/>
          </p:cNvSpPr>
          <p:nvPr>
            <p:ph type="body" sz="quarter" idx="13" hasCustomPrompt="1"/>
          </p:nvPr>
        </p:nvSpPr>
        <p:spPr>
          <a:xfrm>
            <a:off x="622859" y="1276939"/>
            <a:ext cx="7711241" cy="3164086"/>
          </a:xfrm>
          <a:prstGeom prst="rect">
            <a:avLst/>
          </a:prstGeom>
        </p:spPr>
        <p:txBody>
          <a:bodyPr/>
          <a:lstStyle>
            <a:lvl1pPr marL="170849" marR="0" indent="-170849" algn="l" defTabSz="685181" rtl="0" eaLnBrk="0" fontAlgn="base" latinLnBrk="0" hangingPunct="0">
              <a:lnSpc>
                <a:spcPct val="100000"/>
              </a:lnSpc>
              <a:spcBef>
                <a:spcPts val="750"/>
              </a:spcBef>
              <a:spcAft>
                <a:spcPct val="0"/>
              </a:spcAft>
              <a:buClr>
                <a:srgbClr val="604187"/>
              </a:buClr>
              <a:buSzTx/>
              <a:buFontTx/>
              <a:buBlip>
                <a:blip r:embed="rId2"/>
              </a:buBlip>
              <a:tabLst/>
              <a:defRPr sz="1400" b="0" i="0">
                <a:solidFill>
                  <a:schemeClr val="tx2">
                    <a:lumMod val="50000"/>
                  </a:schemeClr>
                </a:solidFill>
                <a:latin typeface="+mn-lt"/>
              </a:defRPr>
            </a:lvl1pPr>
            <a:lvl2pPr marL="513737" indent="-170849">
              <a:lnSpc>
                <a:spcPct val="100000"/>
              </a:lnSpc>
              <a:buFontTx/>
              <a:buBlip>
                <a:blip r:embed="rId2"/>
              </a:buBlip>
              <a:defRPr sz="1100" b="0" i="0">
                <a:latin typeface="Trebuchet MS" panose="020B0703020202090204" pitchFamily="34" charset="0"/>
              </a:defRPr>
            </a:lvl2pPr>
            <a:lvl3pPr marL="857219" indent="-171444">
              <a:lnSpc>
                <a:spcPct val="100000"/>
              </a:lnSpc>
              <a:buFontTx/>
              <a:buBlip>
                <a:blip r:embed="rId2"/>
              </a:buBlip>
              <a:defRPr b="0" i="0">
                <a:latin typeface="Trebuchet MS" panose="020B0703020202090204" pitchFamily="34" charset="0"/>
              </a:defRPr>
            </a:lvl3pPr>
            <a:lvl4pPr marL="1200108" indent="-171444">
              <a:lnSpc>
                <a:spcPct val="100000"/>
              </a:lnSpc>
              <a:buFontTx/>
              <a:buBlip>
                <a:blip r:embed="rId2"/>
              </a:buBlip>
              <a:defRPr sz="700"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a:p>
            <a:r>
              <a:rPr lang="en-US" noProof="0" dirty="0"/>
              <a:t>Bullet number 2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r>
              <a:rPr lang="en-US" noProof="0" dirty="0"/>
              <a:t>Bullet number 3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p:txBody>
      </p:sp>
    </p:spTree>
    <p:extLst>
      <p:ext uri="{BB962C8B-B14F-4D97-AF65-F5344CB8AC3E}">
        <p14:creationId xmlns:p14="http://schemas.microsoft.com/office/powerpoint/2010/main" val="3709019707"/>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aragraph+Title_PurpleBackground">
    <p:spTree>
      <p:nvGrpSpPr>
        <p:cNvPr id="1" name=""/>
        <p:cNvGrpSpPr/>
        <p:nvPr/>
      </p:nvGrpSpPr>
      <p:grpSpPr>
        <a:xfrm>
          <a:off x="0" y="0"/>
          <a:ext cx="0" cy="0"/>
          <a:chOff x="0" y="0"/>
          <a:chExt cx="0" cy="0"/>
        </a:xfrm>
      </p:grpSpPr>
      <p:sp>
        <p:nvSpPr>
          <p:cNvPr id="2" name="Rettangolo 1">
            <a:extLst>
              <a:ext uri="{FF2B5EF4-FFF2-40B4-BE49-F238E27FC236}">
                <a16:creationId xmlns="" xmlns:a16="http://schemas.microsoft.com/office/drawing/2014/main" id="{6F80ECF6-49D6-4148-B244-F41B573ACAD5}"/>
              </a:ext>
            </a:extLst>
          </p:cNvPr>
          <p:cNvSpPr/>
          <p:nvPr/>
        </p:nvSpPr>
        <p:spPr>
          <a:xfrm>
            <a:off x="387383" y="1200150"/>
            <a:ext cx="8756619" cy="3943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506" dirty="0"/>
          </a:p>
        </p:txBody>
      </p:sp>
      <p:sp>
        <p:nvSpPr>
          <p:cNvPr id="5" name="Segnaposto testo 10">
            <a:extLst>
              <a:ext uri="{FF2B5EF4-FFF2-40B4-BE49-F238E27FC236}">
                <a16:creationId xmlns="" xmlns:a16="http://schemas.microsoft.com/office/drawing/2014/main" id="{FF0909CB-4175-DD4F-A2B3-EDE43ACB4034}"/>
              </a:ext>
            </a:extLst>
          </p:cNvPr>
          <p:cNvSpPr>
            <a:spLocks noGrp="1"/>
          </p:cNvSpPr>
          <p:nvPr>
            <p:ph type="body" sz="quarter" idx="11" hasCustomPrompt="1"/>
          </p:nvPr>
        </p:nvSpPr>
        <p:spPr>
          <a:xfrm>
            <a:off x="622860" y="234814"/>
            <a:ext cx="7378438" cy="729015"/>
          </a:xfrm>
          <a:prstGeom prst="rect">
            <a:avLst/>
          </a:prstGeom>
        </p:spPr>
        <p:txBody>
          <a:bodyPr/>
          <a:lstStyle>
            <a:lvl1pPr marL="0" indent="0">
              <a:buNone/>
              <a:defRPr sz="2400" b="0" i="0" cap="all" baseline="0">
                <a:solidFill>
                  <a:schemeClr val="accent1"/>
                </a:solidFill>
                <a:latin typeface="+mj-lt"/>
              </a:defRPr>
            </a:lvl1pPr>
          </a:lstStyle>
          <a:p>
            <a:r>
              <a:rPr lang="en-US" noProof="0" dirty="0">
                <a:solidFill>
                  <a:schemeClr val="accent1"/>
                </a:solidFill>
              </a:rPr>
              <a:t>EXAMPLE OF A LONG TITLE LOREM IPSUM DOLOR SIT.</a:t>
            </a:r>
          </a:p>
        </p:txBody>
      </p:sp>
      <p:sp>
        <p:nvSpPr>
          <p:cNvPr id="6" name="Segnaposto testo 4">
            <a:extLst>
              <a:ext uri="{FF2B5EF4-FFF2-40B4-BE49-F238E27FC236}">
                <a16:creationId xmlns="" xmlns:a16="http://schemas.microsoft.com/office/drawing/2014/main" id="{94287171-2CFE-B445-A9A5-DFD46F6767D0}"/>
              </a:ext>
            </a:extLst>
          </p:cNvPr>
          <p:cNvSpPr>
            <a:spLocks noGrp="1"/>
          </p:cNvSpPr>
          <p:nvPr>
            <p:ph type="body" sz="quarter" idx="13" hasCustomPrompt="1"/>
          </p:nvPr>
        </p:nvSpPr>
        <p:spPr>
          <a:xfrm>
            <a:off x="622860" y="1704337"/>
            <a:ext cx="7378438" cy="2910483"/>
          </a:xfrm>
          <a:prstGeom prst="rect">
            <a:avLst/>
          </a:prstGeom>
        </p:spPr>
        <p:txBody>
          <a:bodyPr/>
          <a:lstStyle>
            <a:lvl1pPr marL="285750" marR="0" indent="-285750" algn="l" defTabSz="685181" rtl="0" eaLnBrk="0" fontAlgn="base" latinLnBrk="0" hangingPunct="0">
              <a:lnSpc>
                <a:spcPct val="100000"/>
              </a:lnSpc>
              <a:spcBef>
                <a:spcPts val="750"/>
              </a:spcBef>
              <a:spcAft>
                <a:spcPct val="0"/>
              </a:spcAft>
              <a:buClrTx/>
              <a:buSzPct val="150000"/>
              <a:buFontTx/>
              <a:buBlip>
                <a:blip r:embed="rId2"/>
              </a:buBlip>
              <a:tabLst/>
              <a:defRPr sz="1400" b="0" i="0">
                <a:solidFill>
                  <a:schemeClr val="bg1"/>
                </a:solidFill>
                <a:latin typeface="+mn-lt"/>
              </a:defRPr>
            </a:lvl1pPr>
            <a:lvl2pPr marL="513737" indent="-285750">
              <a:lnSpc>
                <a:spcPct val="100000"/>
              </a:lnSpc>
              <a:buClr>
                <a:schemeClr val="bg1"/>
              </a:buClr>
              <a:buSzPct val="150000"/>
              <a:buFontTx/>
              <a:buBlip>
                <a:blip r:embed="rId2"/>
              </a:buBlip>
              <a:defRPr sz="1400">
                <a:solidFill>
                  <a:schemeClr val="bg1"/>
                </a:solidFill>
                <a:latin typeface="+mn-lt"/>
              </a:defRPr>
            </a:lvl2pPr>
            <a:lvl3pPr marL="856625" indent="-285750">
              <a:lnSpc>
                <a:spcPct val="100000"/>
              </a:lnSpc>
              <a:buSzPct val="150000"/>
              <a:buFontTx/>
              <a:buBlip>
                <a:blip r:embed="rId2"/>
              </a:buBlip>
              <a:defRPr sz="1400">
                <a:solidFill>
                  <a:schemeClr val="bg1"/>
                </a:solidFill>
                <a:latin typeface="+mn-lt"/>
              </a:defRPr>
            </a:lvl3pPr>
            <a:lvl4pPr>
              <a:defRPr sz="1500">
                <a:solidFill>
                  <a:schemeClr val="bg1"/>
                </a:solidFill>
                <a:latin typeface="+mn-lt"/>
              </a:defRPr>
            </a:lvl4pPr>
            <a:lvl5pPr>
              <a:defRPr sz="1500">
                <a:solidFill>
                  <a:schemeClr val="bg1"/>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marL="2628225" indent="0">
              <a:buNone/>
              <a:defRPr/>
            </a:lvl9pPr>
          </a:lstStyle>
          <a:p>
            <a:pPr marL="285740" marR="0" lvl="0" indent="-285740" algn="l" defTabSz="685181" rtl="0" eaLnBrk="0" fontAlgn="base" latinLnBrk="0" hangingPunct="0">
              <a:lnSpc>
                <a:spcPct val="120000"/>
              </a:lnSpc>
              <a:spcBef>
                <a:spcPts val="750"/>
              </a:spcBef>
              <a:spcAft>
                <a:spcPct val="0"/>
              </a:spcAft>
              <a:buClrTx/>
              <a:buSzTx/>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a:t>
            </a:r>
            <a:r>
              <a:rPr lang="en-US" dirty="0" err="1"/>
              <a:t>si</a:t>
            </a:r>
            <a:r>
              <a:rPr lang="en-US" dirty="0"/>
              <a: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coadnsectetur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marL="513727" marR="0" lvl="1" indent="-285740" algn="l" defTabSz="685181" rtl="0" eaLnBrk="0" fontAlgn="base" latinLnBrk="0" hangingPunct="0">
              <a:lnSpc>
                <a:spcPct val="120000"/>
              </a:lnSpc>
              <a:spcBef>
                <a:spcPts val="750"/>
              </a:spcBef>
              <a:spcAft>
                <a:spcPct val="0"/>
              </a:spcAft>
              <a:buClrTx/>
              <a:buSzTx/>
              <a:tabLst/>
              <a:defRPr/>
            </a:pPr>
            <a:r>
              <a:rPr lang="en-US" dirty="0"/>
              <a:t>Bullet</a:t>
            </a:r>
          </a:p>
          <a:p>
            <a:pPr marL="856615" marR="0" lvl="2" indent="-285740" algn="l" defTabSz="685181" rtl="0" eaLnBrk="0" fontAlgn="base" latinLnBrk="0" hangingPunct="0">
              <a:lnSpc>
                <a:spcPct val="120000"/>
              </a:lnSpc>
              <a:spcBef>
                <a:spcPts val="750"/>
              </a:spcBef>
              <a:spcAft>
                <a:spcPct val="0"/>
              </a:spcAft>
              <a:buClrTx/>
              <a:buSzTx/>
              <a:tabLst/>
              <a:defRPr/>
            </a:pPr>
            <a:r>
              <a:rPr lang="en-US" dirty="0"/>
              <a:t>Bullet</a:t>
            </a:r>
          </a:p>
          <a:p>
            <a:pPr lvl="0"/>
            <a:endParaRPr lang="en-US" dirty="0"/>
          </a:p>
        </p:txBody>
      </p:sp>
      <p:pic>
        <p:nvPicPr>
          <p:cNvPr id="7" name="Immagine 2">
            <a:extLst>
              <a:ext uri="{FF2B5EF4-FFF2-40B4-BE49-F238E27FC236}">
                <a16:creationId xmlns="" xmlns:a16="http://schemas.microsoft.com/office/drawing/2014/main" id="{C5F68592-3183-3947-AA4C-BA2F86BE9D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3660" y="4700161"/>
            <a:ext cx="1310234" cy="388562"/>
          </a:xfrm>
          <a:prstGeom prst="rect">
            <a:avLst/>
          </a:prstGeom>
        </p:spPr>
      </p:pic>
    </p:spTree>
    <p:extLst>
      <p:ext uri="{BB962C8B-B14F-4D97-AF65-F5344CB8AC3E}">
        <p14:creationId xmlns:p14="http://schemas.microsoft.com/office/powerpoint/2010/main" val="267179143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28" Type="http://schemas.openxmlformats.org/officeDocument/2006/relationships/image" Target="../media/image1.png"/><Relationship Id="rId29"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 xmlns:a16="http://schemas.microsoft.com/office/drawing/2014/main" id="{CE1AA43B-D98B-CD40-9147-B613B4B6FC7B}"/>
              </a:ext>
            </a:extLst>
          </p:cNvPr>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1" y="0"/>
            <a:ext cx="390627" cy="5143500"/>
          </a:xfrm>
          <a:prstGeom prst="rect">
            <a:avLst/>
          </a:prstGeom>
        </p:spPr>
      </p:pic>
      <p:sp>
        <p:nvSpPr>
          <p:cNvPr id="12" name="Rectangle 11">
            <a:extLst>
              <a:ext uri="{FF2B5EF4-FFF2-40B4-BE49-F238E27FC236}">
                <a16:creationId xmlns="" xmlns:a16="http://schemas.microsoft.com/office/drawing/2014/main" id="{80C4818E-CAB1-B64D-918B-E854B7A10CD9}"/>
              </a:ext>
            </a:extLst>
          </p:cNvPr>
          <p:cNvSpPr>
            <a:spLocks noChangeArrowheads="1"/>
          </p:cNvSpPr>
          <p:nvPr/>
        </p:nvSpPr>
        <p:spPr bwMode="auto">
          <a:xfrm rot="16200000">
            <a:off x="-366762" y="4416316"/>
            <a:ext cx="1095296" cy="18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p>
            <a:pPr eaLnBrk="1" hangingPunct="1">
              <a:lnSpc>
                <a:spcPts val="1022"/>
              </a:lnSpc>
            </a:pPr>
            <a:fld id="{F692BF02-090E-7843-8599-7E12879DD6E4}" type="datetime6">
              <a:rPr lang="en-GB" altLang="it-IT" sz="800" b="0" i="0" noProof="0" smtClean="0">
                <a:solidFill>
                  <a:schemeClr val="bg1"/>
                </a:solidFill>
                <a:latin typeface="+mn-lt"/>
                <a:ea typeface="Open Sans"/>
                <a:cs typeface="Open Sans"/>
              </a:rPr>
              <a:pPr eaLnBrk="1" hangingPunct="1">
                <a:lnSpc>
                  <a:spcPts val="1022"/>
                </a:lnSpc>
              </a:pPr>
              <a:t>April 20</a:t>
            </a:fld>
            <a:endParaRPr lang="en-GB" altLang="it-IT" sz="800" b="0" i="0" noProof="0" dirty="0">
              <a:solidFill>
                <a:schemeClr val="bg1"/>
              </a:solidFill>
              <a:latin typeface="+mn-lt"/>
              <a:ea typeface="Open Sans"/>
              <a:cs typeface="Open Sans"/>
            </a:endParaRPr>
          </a:p>
        </p:txBody>
      </p:sp>
      <p:sp>
        <p:nvSpPr>
          <p:cNvPr id="14" name="TextBox 7">
            <a:extLst>
              <a:ext uri="{FF2B5EF4-FFF2-40B4-BE49-F238E27FC236}">
                <a16:creationId xmlns="" xmlns:a16="http://schemas.microsoft.com/office/drawing/2014/main" id="{E250BCD7-11EF-F94B-BA95-C117E0695993}"/>
              </a:ext>
            </a:extLst>
          </p:cNvPr>
          <p:cNvSpPr txBox="1">
            <a:spLocks noChangeArrowheads="1"/>
          </p:cNvSpPr>
          <p:nvPr/>
        </p:nvSpPr>
        <p:spPr bwMode="auto">
          <a:xfrm>
            <a:off x="49848" y="2375893"/>
            <a:ext cx="351671" cy="37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6" tIns="34283" rIns="68566" bIns="34283">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eaLnBrk="1" hangingPunct="1">
              <a:defRPr/>
            </a:pPr>
            <a:fld id="{37FCE6F6-7639-1C4C-B8BB-AFCC00C085BA}" type="slidenum">
              <a:rPr lang="id-ID" altLang="en-US" sz="1000" b="0" i="0" smtClean="0">
                <a:solidFill>
                  <a:schemeClr val="bg1"/>
                </a:solidFill>
                <a:latin typeface="Trebuchet MS" panose="020B0703020202090204" pitchFamily="34" charset="0"/>
                <a:ea typeface="Open Sans Semibold" charset="0"/>
                <a:cs typeface="Open Sans Semibold" charset="0"/>
              </a:rPr>
              <a:pPr algn="ctr" eaLnBrk="1" hangingPunct="1">
                <a:defRPr/>
              </a:pPr>
              <a:t>‹#›</a:t>
            </a:fld>
            <a:r>
              <a:rPr lang="id-ID" altLang="en-US" sz="1000" b="0" i="0" dirty="0">
                <a:solidFill>
                  <a:schemeClr val="bg1"/>
                </a:solidFill>
                <a:latin typeface="Trebuchet MS" panose="020B0703020202090204" pitchFamily="34" charset="0"/>
                <a:ea typeface="Open Sans Semibold" charset="0"/>
                <a:cs typeface="Open Sans Semibold" charset="0"/>
              </a:rPr>
              <a:t> </a:t>
            </a:r>
          </a:p>
          <a:p>
            <a:pPr algn="ctr" eaLnBrk="1" hangingPunct="1">
              <a:defRPr/>
            </a:pPr>
            <a:r>
              <a:rPr lang="id-ID" altLang="en-US" sz="1000" b="0" i="0" dirty="0">
                <a:solidFill>
                  <a:schemeClr val="bg1"/>
                </a:solidFill>
                <a:latin typeface="Trebuchet MS" panose="020B0703020202090204" pitchFamily="34" charset="0"/>
                <a:ea typeface="Open Sans Semibold" charset="0"/>
                <a:cs typeface="Open Sans Semibold" charset="0"/>
              </a:rPr>
              <a:t> </a:t>
            </a:r>
          </a:p>
        </p:txBody>
      </p:sp>
      <p:pic>
        <p:nvPicPr>
          <p:cNvPr id="4" name="Immagine 3">
            <a:extLst>
              <a:ext uri="{FF2B5EF4-FFF2-40B4-BE49-F238E27FC236}">
                <a16:creationId xmlns="" xmlns:a16="http://schemas.microsoft.com/office/drawing/2014/main" id="{51F4E8C7-A3A0-494A-8445-33C2654B31F0}"/>
              </a:ext>
            </a:extLst>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7762243" y="4704590"/>
            <a:ext cx="1270241" cy="376701"/>
          </a:xfrm>
          <a:prstGeom prst="rect">
            <a:avLst/>
          </a:prstGeom>
        </p:spPr>
      </p:pic>
    </p:spTree>
    <p:extLst>
      <p:ext uri="{BB962C8B-B14F-4D97-AF65-F5344CB8AC3E}">
        <p14:creationId xmlns:p14="http://schemas.microsoft.com/office/powerpoint/2010/main" val="108922325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3" r:id="rId16"/>
    <p:sldLayoutId id="2147483904" r:id="rId17"/>
    <p:sldLayoutId id="2147483905" r:id="rId18"/>
    <p:sldLayoutId id="2147483906" r:id="rId19"/>
    <p:sldLayoutId id="2147483908" r:id="rId20"/>
    <p:sldLayoutId id="2147483909" r:id="rId21"/>
    <p:sldLayoutId id="2147483911" r:id="rId22"/>
    <p:sldLayoutId id="2147483912" r:id="rId23"/>
    <p:sldLayoutId id="2147483913" r:id="rId24"/>
    <p:sldLayoutId id="2147483914" r:id="rId25"/>
    <p:sldLayoutId id="2147483915" r:id="rId26"/>
  </p:sldLayoutIdLst>
  <p:transition xmlns:p14="http://schemas.microsoft.com/office/powerpoint/2010/main"/>
  <p:hf sldNum="0" hdr="0" ftr="0"/>
  <p:txStyles>
    <p:titleStyle>
      <a:lvl1pPr algn="l" defTabSz="685181" rtl="0" eaLnBrk="1" fontAlgn="base" hangingPunct="1">
        <a:lnSpc>
          <a:spcPct val="90000"/>
        </a:lnSpc>
        <a:spcBef>
          <a:spcPct val="0"/>
        </a:spcBef>
        <a:spcAft>
          <a:spcPct val="0"/>
        </a:spcAft>
        <a:defRPr lang="en-US" sz="1650" kern="1200">
          <a:solidFill>
            <a:schemeClr val="tx1"/>
          </a:solidFill>
          <a:latin typeface="Montserrat Hairline" charset="0"/>
          <a:ea typeface="Montserrat Hairline" charset="0"/>
          <a:cs typeface="Montserrat Hairline" charset="0"/>
        </a:defRPr>
      </a:lvl1pPr>
      <a:lvl2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2pPr>
      <a:lvl3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3pPr>
      <a:lvl4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4pPr>
      <a:lvl5pPr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5pPr>
      <a:lvl6pPr marL="171444"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6pPr>
      <a:lvl7pPr marL="342887"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7pPr>
      <a:lvl8pPr marL="514332"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8pPr>
      <a:lvl9pPr marL="685776" algn="l" defTabSz="685181" rtl="0" eaLnBrk="1" fontAlgn="base" hangingPunct="1">
        <a:lnSpc>
          <a:spcPct val="90000"/>
        </a:lnSpc>
        <a:spcBef>
          <a:spcPct val="0"/>
        </a:spcBef>
        <a:spcAft>
          <a:spcPct val="0"/>
        </a:spcAft>
        <a:defRPr sz="1650">
          <a:solidFill>
            <a:schemeClr val="tx1"/>
          </a:solidFill>
          <a:latin typeface="Montserrat Hairline" charset="0"/>
          <a:ea typeface="Montserrat Hairline" charset="0"/>
          <a:cs typeface="Montserrat Hairline" charset="0"/>
        </a:defRPr>
      </a:lvl9pPr>
    </p:titleStyle>
    <p:body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39" rtl="0" eaLnBrk="1" latinLnBrk="0" hangingPunct="1">
        <a:defRPr sz="1350" kern="1200">
          <a:solidFill>
            <a:schemeClr val="tx1"/>
          </a:solidFill>
          <a:latin typeface="+mn-lt"/>
          <a:ea typeface="+mn-ea"/>
          <a:cs typeface="+mn-cs"/>
        </a:defRPr>
      </a:lvl1pPr>
      <a:lvl2pPr marL="342820" algn="l" defTabSz="685639" rtl="0" eaLnBrk="1" latinLnBrk="0" hangingPunct="1">
        <a:defRPr sz="1350" kern="1200">
          <a:solidFill>
            <a:schemeClr val="tx1"/>
          </a:solidFill>
          <a:latin typeface="+mn-lt"/>
          <a:ea typeface="+mn-ea"/>
          <a:cs typeface="+mn-cs"/>
        </a:defRPr>
      </a:lvl2pPr>
      <a:lvl3pPr marL="685639" algn="l" defTabSz="685639" rtl="0" eaLnBrk="1" latinLnBrk="0" hangingPunct="1">
        <a:defRPr sz="1350" kern="1200">
          <a:solidFill>
            <a:schemeClr val="tx1"/>
          </a:solidFill>
          <a:latin typeface="+mn-lt"/>
          <a:ea typeface="+mn-ea"/>
          <a:cs typeface="+mn-cs"/>
        </a:defRPr>
      </a:lvl3pPr>
      <a:lvl4pPr marL="1028459" algn="l" defTabSz="685639" rtl="0" eaLnBrk="1" latinLnBrk="0" hangingPunct="1">
        <a:defRPr sz="1350" kern="1200">
          <a:solidFill>
            <a:schemeClr val="tx1"/>
          </a:solidFill>
          <a:latin typeface="+mn-lt"/>
          <a:ea typeface="+mn-ea"/>
          <a:cs typeface="+mn-cs"/>
        </a:defRPr>
      </a:lvl4pPr>
      <a:lvl5pPr marL="1371278" algn="l" defTabSz="685639" rtl="0" eaLnBrk="1" latinLnBrk="0" hangingPunct="1">
        <a:defRPr sz="1350" kern="1200">
          <a:solidFill>
            <a:schemeClr val="tx1"/>
          </a:solidFill>
          <a:latin typeface="+mn-lt"/>
          <a:ea typeface="+mn-ea"/>
          <a:cs typeface="+mn-cs"/>
        </a:defRPr>
      </a:lvl5pPr>
      <a:lvl6pPr marL="1714097" algn="l" defTabSz="685639" rtl="0" eaLnBrk="1" latinLnBrk="0" hangingPunct="1">
        <a:defRPr sz="1350" kern="1200">
          <a:solidFill>
            <a:schemeClr val="tx1"/>
          </a:solidFill>
          <a:latin typeface="+mn-lt"/>
          <a:ea typeface="+mn-ea"/>
          <a:cs typeface="+mn-cs"/>
        </a:defRPr>
      </a:lvl6pPr>
      <a:lvl7pPr marL="2056916" algn="l" defTabSz="685639" rtl="0" eaLnBrk="1" latinLnBrk="0" hangingPunct="1">
        <a:defRPr sz="1350" kern="1200">
          <a:solidFill>
            <a:schemeClr val="tx1"/>
          </a:solidFill>
          <a:latin typeface="+mn-lt"/>
          <a:ea typeface="+mn-ea"/>
          <a:cs typeface="+mn-cs"/>
        </a:defRPr>
      </a:lvl7pPr>
      <a:lvl8pPr marL="2399736" algn="l" defTabSz="685639" rtl="0" eaLnBrk="1" latinLnBrk="0" hangingPunct="1">
        <a:defRPr sz="1350" kern="1200">
          <a:solidFill>
            <a:schemeClr val="tx1"/>
          </a:solidFill>
          <a:latin typeface="+mn-lt"/>
          <a:ea typeface="+mn-ea"/>
          <a:cs typeface="+mn-cs"/>
        </a:defRPr>
      </a:lvl8pPr>
      <a:lvl9pPr marL="2742556" algn="l" defTabSz="68563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microsoft.com/office/2007/relationships/hdphoto" Target="../media/hdphoto4.wdp"/><Relationship Id="rId5" Type="http://schemas.openxmlformats.org/officeDocument/2006/relationships/image" Target="../media/image39.png"/><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0" Type="http://schemas.openxmlformats.org/officeDocument/2006/relationships/image" Target="../media/image67.png"/><Relationship Id="rId21" Type="http://schemas.openxmlformats.org/officeDocument/2006/relationships/image" Target="../media/image68.png"/><Relationship Id="rId22" Type="http://schemas.openxmlformats.org/officeDocument/2006/relationships/image" Target="../media/image69.png"/><Relationship Id="rId23" Type="http://schemas.openxmlformats.org/officeDocument/2006/relationships/image" Target="../media/image70.png"/><Relationship Id="rId24" Type="http://schemas.openxmlformats.org/officeDocument/2006/relationships/image" Target="../media/image71.png"/><Relationship Id="rId25" Type="http://schemas.openxmlformats.org/officeDocument/2006/relationships/image" Target="../media/image72.png"/><Relationship Id="rId26" Type="http://schemas.openxmlformats.org/officeDocument/2006/relationships/image" Target="../media/image73.png"/><Relationship Id="rId27" Type="http://schemas.openxmlformats.org/officeDocument/2006/relationships/image" Target="../media/image74.png"/><Relationship Id="rId28" Type="http://schemas.openxmlformats.org/officeDocument/2006/relationships/image" Target="../media/image75.png"/><Relationship Id="rId29" Type="http://schemas.openxmlformats.org/officeDocument/2006/relationships/image" Target="../media/image27.png"/><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30" Type="http://schemas.openxmlformats.org/officeDocument/2006/relationships/image" Target="../media/image76.png"/><Relationship Id="rId31" Type="http://schemas.openxmlformats.org/officeDocument/2006/relationships/image" Target="../media/image77.png"/><Relationship Id="rId32" Type="http://schemas.openxmlformats.org/officeDocument/2006/relationships/image" Target="../media/image78.png"/><Relationship Id="rId9" Type="http://schemas.openxmlformats.org/officeDocument/2006/relationships/image" Target="../media/image56.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33" Type="http://schemas.openxmlformats.org/officeDocument/2006/relationships/image" Target="../media/image79.png"/><Relationship Id="rId34" Type="http://schemas.openxmlformats.org/officeDocument/2006/relationships/image" Target="../media/image80.png"/><Relationship Id="rId35" Type="http://schemas.openxmlformats.org/officeDocument/2006/relationships/image" Target="../media/image81.png"/><Relationship Id="rId10" Type="http://schemas.openxmlformats.org/officeDocument/2006/relationships/image" Target="../media/image57.png"/><Relationship Id="rId11" Type="http://schemas.openxmlformats.org/officeDocument/2006/relationships/image" Target="../media/image58.png"/><Relationship Id="rId12" Type="http://schemas.openxmlformats.org/officeDocument/2006/relationships/image" Target="../media/image59.png"/><Relationship Id="rId13" Type="http://schemas.openxmlformats.org/officeDocument/2006/relationships/image" Target="../media/image60.png"/><Relationship Id="rId14" Type="http://schemas.openxmlformats.org/officeDocument/2006/relationships/image" Target="../media/image61.png"/><Relationship Id="rId15" Type="http://schemas.openxmlformats.org/officeDocument/2006/relationships/image" Target="../media/image62.png"/><Relationship Id="rId16" Type="http://schemas.openxmlformats.org/officeDocument/2006/relationships/image" Target="../media/image63.png"/><Relationship Id="rId17" Type="http://schemas.openxmlformats.org/officeDocument/2006/relationships/image" Target="../media/image64.png"/><Relationship Id="rId18" Type="http://schemas.openxmlformats.org/officeDocument/2006/relationships/image" Target="../media/image65.png"/><Relationship Id="rId19"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88.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9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9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9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9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9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9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microsoft.com/office/2007/relationships/hdphoto" Target="../media/hdphoto1.wdp"/><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9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100.png"/></Relationships>
</file>

<file path=ppt/slides/_rels/slide33.xml.rels><?xml version="1.0" encoding="UTF-8" standalone="yes"?>
<Relationships xmlns="http://schemas.openxmlformats.org/package/2006/relationships"><Relationship Id="rId3" Type="http://schemas.openxmlformats.org/officeDocument/2006/relationships/image" Target="../media/image101.jpeg"/><Relationship Id="rId4" Type="http://schemas.openxmlformats.org/officeDocument/2006/relationships/image" Target="../media/image36.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04.png"/><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105.jpeg"/><Relationship Id="rId4" Type="http://schemas.openxmlformats.org/officeDocument/2006/relationships/image" Target="../media/image106.png"/><Relationship Id="rId1" Type="http://schemas.openxmlformats.org/officeDocument/2006/relationships/slideLayout" Target="../slideLayouts/slideLayout1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07.jpeg"/><Relationship Id="rId4" Type="http://schemas.openxmlformats.org/officeDocument/2006/relationships/image" Target="../media/image108.jpeg"/><Relationship Id="rId5" Type="http://schemas.openxmlformats.org/officeDocument/2006/relationships/image" Target="../media/image109.jpeg"/><Relationship Id="rId6" Type="http://schemas.openxmlformats.org/officeDocument/2006/relationships/image" Target="../media/image110.jpeg"/><Relationship Id="rId7" Type="http://schemas.openxmlformats.org/officeDocument/2006/relationships/image" Target="../media/image111.png"/><Relationship Id="rId8" Type="http://schemas.openxmlformats.org/officeDocument/2006/relationships/image" Target="../media/image112.png"/><Relationship Id="rId9" Type="http://schemas.openxmlformats.org/officeDocument/2006/relationships/image" Target="../media/image113.png"/><Relationship Id="rId10" Type="http://schemas.openxmlformats.org/officeDocument/2006/relationships/image" Target="../media/image114.png"/><Relationship Id="rId1" Type="http://schemas.openxmlformats.org/officeDocument/2006/relationships/slideLayout" Target="../slideLayouts/slideLayout21.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115.png"/><Relationship Id="rId4" Type="http://schemas.openxmlformats.org/officeDocument/2006/relationships/image" Target="../media/image116.png"/><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116.png"/><Relationship Id="rId4" Type="http://schemas.openxmlformats.org/officeDocument/2006/relationships/image" Target="../media/image117.png"/><Relationship Id="rId5"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116.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19.png"/><Relationship Id="rId1" Type="http://schemas.openxmlformats.org/officeDocument/2006/relationships/slideLayout" Target="../slideLayouts/slideLayout16.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1" Type="http://schemas.openxmlformats.org/officeDocument/2006/relationships/hyperlink" Target="https://businessportal2.alcatel-lucent.com/ap1201" TargetMode="External"/><Relationship Id="rId12" Type="http://schemas.openxmlformats.org/officeDocument/2006/relationships/hyperlink" Target="https://businessportal2.alcatel-lucent.com/alcatel-lucent-omniaccess-stellar-ap1230-series" TargetMode="External"/><Relationship Id="rId13" Type="http://schemas.openxmlformats.org/officeDocument/2006/relationships/hyperlink" Target="https://businessportal2.alcatel-lucent.com/omniaccess-stellar-ble-beacons" TargetMode="External"/><Relationship Id="rId14" Type="http://schemas.openxmlformats.org/officeDocument/2006/relationships/hyperlink" Target="https://businessportal2.alcatel-lucent.com/kontaktio-asset-tag-s18-3-datasheet" TargetMode="External"/><Relationship Id="rId15" Type="http://schemas.openxmlformats.org/officeDocument/2006/relationships/hyperlink" Target="https://businessportal2.alcatel-lucent.com/kontaktio-card-tag-ct18-3-datasheet" TargetMode="External"/><Relationship Id="rId16" Type="http://schemas.openxmlformats.org/officeDocument/2006/relationships/image" Target="../media/image120.png"/><Relationship Id="rId17" Type="http://schemas.openxmlformats.org/officeDocument/2006/relationships/image" Target="../media/image121.png"/><Relationship Id="rId1" Type="http://schemas.openxmlformats.org/officeDocument/2006/relationships/tags" Target="../tags/tag1.xml"/><Relationship Id="rId2" Type="http://schemas.openxmlformats.org/officeDocument/2006/relationships/slideLayout" Target="../slideLayouts/slideLayout13.xml"/><Relationship Id="rId3" Type="http://schemas.openxmlformats.org/officeDocument/2006/relationships/notesSlide" Target="../notesSlides/notesSlide42.xml"/><Relationship Id="rId4" Type="http://schemas.openxmlformats.org/officeDocument/2006/relationships/hyperlink" Target="https://www.al-enterprise.com/en/products/asset-tracking" TargetMode="External"/><Relationship Id="rId5" Type="http://schemas.openxmlformats.org/officeDocument/2006/relationships/hyperlink" Target="https://www.al-enterprise.com/en/blog" TargetMode="External"/><Relationship Id="rId6" Type="http://schemas.openxmlformats.org/officeDocument/2006/relationships/hyperlink" Target="https://businessportal2.alcatel-lucent.com/products/omniaccess-stellar-asset-tracking" TargetMode="External"/><Relationship Id="rId7" Type="http://schemas.openxmlformats.org/officeDocument/2006/relationships/hyperlink" Target="https://businessportal2.alcatel-lucent.com/solutions/industry/healthcare" TargetMode="External"/><Relationship Id="rId8" Type="http://schemas.openxmlformats.org/officeDocument/2006/relationships/hyperlink" Target="https://businessportal2.alcatel-lucent.com/node/522891" TargetMode="External"/><Relationship Id="rId9" Type="http://schemas.openxmlformats.org/officeDocument/2006/relationships/hyperlink" Target="https://businessportal2.alcatel-lucent.com/node/522856" TargetMode="External"/><Relationship Id="rId10" Type="http://schemas.openxmlformats.org/officeDocument/2006/relationships/hyperlink" Target="https://businessportal2.alcatel-lucent.com/omniaccess-stellar-iot-gateway-ap1201bg" TargetMode="External"/></Relationships>
</file>

<file path=ppt/slides/_rels/slide46.xml.rels><?xml version="1.0" encoding="UTF-8" standalone="yes"?>
<Relationships xmlns="http://schemas.openxmlformats.org/package/2006/relationships"><Relationship Id="rId9" Type="http://schemas.openxmlformats.org/officeDocument/2006/relationships/image" Target="../media/image128.gif"/><Relationship Id="rId20" Type="http://schemas.openxmlformats.org/officeDocument/2006/relationships/image" Target="../media/image138.jpeg"/><Relationship Id="rId21" Type="http://schemas.openxmlformats.org/officeDocument/2006/relationships/image" Target="../media/image139.png"/><Relationship Id="rId22" Type="http://schemas.openxmlformats.org/officeDocument/2006/relationships/image" Target="../media/image140.jpeg"/><Relationship Id="rId23" Type="http://schemas.openxmlformats.org/officeDocument/2006/relationships/image" Target="../media/image141.jpeg"/><Relationship Id="rId24" Type="http://schemas.openxmlformats.org/officeDocument/2006/relationships/image" Target="../media/image142.png"/><Relationship Id="rId25" Type="http://schemas.openxmlformats.org/officeDocument/2006/relationships/image" Target="../media/image143.png"/><Relationship Id="rId26" Type="http://schemas.openxmlformats.org/officeDocument/2006/relationships/image" Target="../media/image144.png"/><Relationship Id="rId27" Type="http://schemas.openxmlformats.org/officeDocument/2006/relationships/image" Target="../media/image145.jpeg"/><Relationship Id="rId28" Type="http://schemas.openxmlformats.org/officeDocument/2006/relationships/image" Target="../media/image146.png"/><Relationship Id="rId29" Type="http://schemas.openxmlformats.org/officeDocument/2006/relationships/image" Target="../media/image147.png"/><Relationship Id="rId30" Type="http://schemas.openxmlformats.org/officeDocument/2006/relationships/image" Target="../media/image148.png"/><Relationship Id="rId10" Type="http://schemas.openxmlformats.org/officeDocument/2006/relationships/image" Target="../media/image129.png"/><Relationship Id="rId11" Type="http://schemas.openxmlformats.org/officeDocument/2006/relationships/hyperlink" Target="NULL" TargetMode="External"/><Relationship Id="rId12" Type="http://schemas.openxmlformats.org/officeDocument/2006/relationships/image" Target="../media/image130.jpeg"/><Relationship Id="rId13" Type="http://schemas.openxmlformats.org/officeDocument/2006/relationships/image" Target="../media/image131.png"/><Relationship Id="rId14" Type="http://schemas.openxmlformats.org/officeDocument/2006/relationships/image" Target="../media/image132.png"/><Relationship Id="rId15" Type="http://schemas.openxmlformats.org/officeDocument/2006/relationships/image" Target="../media/image133.jpeg"/><Relationship Id="rId16" Type="http://schemas.openxmlformats.org/officeDocument/2006/relationships/image" Target="../media/image134.png"/><Relationship Id="rId17" Type="http://schemas.openxmlformats.org/officeDocument/2006/relationships/image" Target="../media/image135.jpeg"/><Relationship Id="rId18" Type="http://schemas.openxmlformats.org/officeDocument/2006/relationships/image" Target="../media/image136.gif"/><Relationship Id="rId19" Type="http://schemas.openxmlformats.org/officeDocument/2006/relationships/image" Target="../media/image137.jpeg"/><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122.png"/><Relationship Id="rId4" Type="http://schemas.openxmlformats.org/officeDocument/2006/relationships/image" Target="../media/image123.jpeg"/><Relationship Id="rId5" Type="http://schemas.openxmlformats.org/officeDocument/2006/relationships/image" Target="../media/image124.png"/><Relationship Id="rId6" Type="http://schemas.openxmlformats.org/officeDocument/2006/relationships/image" Target="../media/image125.png"/><Relationship Id="rId7" Type="http://schemas.openxmlformats.org/officeDocument/2006/relationships/image" Target="../media/image126.gif"/><Relationship Id="rId8" Type="http://schemas.openxmlformats.org/officeDocument/2006/relationships/image" Target="../media/image127.jpeg"/></Relationships>
</file>

<file path=ppt/slides/_rels/slide47.xml.rels><?xml version="1.0" encoding="UTF-8" standalone="yes"?>
<Relationships xmlns="http://schemas.openxmlformats.org/package/2006/relationships"><Relationship Id="rId3" Type="http://schemas.openxmlformats.org/officeDocument/2006/relationships/hyperlink" Target="https://www.al-enterprise.com/" TargetMode="External"/><Relationship Id="rId4" Type="http://schemas.openxmlformats.org/officeDocument/2006/relationships/hyperlink" Target="http://twitter.com/ALUEnterprise" TargetMode="External"/><Relationship Id="rId5" Type="http://schemas.openxmlformats.org/officeDocument/2006/relationships/image" Target="../media/image149.png"/><Relationship Id="rId6" Type="http://schemas.openxmlformats.org/officeDocument/2006/relationships/hyperlink" Target="http://facebook.com/ALUEnterprise" TargetMode="External"/><Relationship Id="rId7" Type="http://schemas.openxmlformats.org/officeDocument/2006/relationships/image" Target="../media/image150.png"/><Relationship Id="rId8" Type="http://schemas.openxmlformats.org/officeDocument/2006/relationships/hyperlink" Target="http://linkedin.com/company/alcatellucententerprise" TargetMode="External"/><Relationship Id="rId9" Type="http://schemas.openxmlformats.org/officeDocument/2006/relationships/image" Target="../media/image151.png"/><Relationship Id="rId10" Type="http://schemas.openxmlformats.org/officeDocument/2006/relationships/hyperlink" Target="http://youtube.com/user/enterpriseALU" TargetMode="External"/><Relationship Id="rId11" Type="http://schemas.openxmlformats.org/officeDocument/2006/relationships/image" Target="../media/image152.png"/><Relationship Id="rId1" Type="http://schemas.openxmlformats.org/officeDocument/2006/relationships/slideLayout" Target="../slideLayouts/slideLayout21.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microsoft.com/office/2007/relationships/hdphoto" Target="../media/hdphoto2.wdp"/><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1.png"/><Relationship Id="rId5" Type="http://schemas.microsoft.com/office/2007/relationships/hdphoto" Target="../media/hdphoto3.wdp"/><Relationship Id="rId6" Type="http://schemas.openxmlformats.org/officeDocument/2006/relationships/image" Target="../media/image22.png"/><Relationship Id="rId7" Type="http://schemas.microsoft.com/office/2007/relationships/hdphoto" Target="../media/hdphoto4.wdp"/><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s>
</file>

<file path=ppt/slides/_rels/slide9.xml.rels><?xml version="1.0" encoding="UTF-8" standalone="yes"?>
<Relationships xmlns="http://schemas.openxmlformats.org/package/2006/relationships"><Relationship Id="rId11" Type="http://schemas.openxmlformats.org/officeDocument/2006/relationships/image" Target="../media/image34.png"/><Relationship Id="rId12" Type="http://schemas.openxmlformats.org/officeDocument/2006/relationships/image" Target="../media/image35.png"/><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0.jpeg"/><Relationship Id="rId4" Type="http://schemas.openxmlformats.org/officeDocument/2006/relationships/image" Target="../media/image22.png"/><Relationship Id="rId5" Type="http://schemas.microsoft.com/office/2007/relationships/hdphoto" Target="../media/hdphoto4.wdp"/><Relationship Id="rId6" Type="http://schemas.openxmlformats.org/officeDocument/2006/relationships/image" Target="../media/image21.png"/><Relationship Id="rId7" Type="http://schemas.microsoft.com/office/2007/relationships/hdphoto" Target="../media/hdphoto3.wdp"/><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04F98FF-364F-164D-8B33-2ABF6C8C1E19}"/>
              </a:ext>
            </a:extLst>
          </p:cNvPr>
          <p:cNvSpPr>
            <a:spLocks noGrp="1"/>
          </p:cNvSpPr>
          <p:nvPr>
            <p:ph type="ctrTitle"/>
          </p:nvPr>
        </p:nvSpPr>
        <p:spPr>
          <a:xfrm>
            <a:off x="400050" y="727202"/>
            <a:ext cx="8743949" cy="1477792"/>
          </a:xfrm>
        </p:spPr>
        <p:txBody>
          <a:bodyPr/>
          <a:lstStyle/>
          <a:p>
            <a:r>
              <a:rPr lang="en-GB" dirty="0"/>
              <a:t>Healthcare asset tracking </a:t>
            </a:r>
            <a:r>
              <a:rPr lang="en-GB" dirty="0" smtClean="0"/>
              <a:t> </a:t>
            </a:r>
            <a:r>
              <a:rPr lang="en-GB" dirty="0"/>
              <a:t>presentation</a:t>
            </a:r>
          </a:p>
        </p:txBody>
      </p:sp>
      <p:sp>
        <p:nvSpPr>
          <p:cNvPr id="6" name="Rectangle 11">
            <a:extLst>
              <a:ext uri="{FF2B5EF4-FFF2-40B4-BE49-F238E27FC236}">
                <a16:creationId xmlns="" xmlns:a16="http://schemas.microsoft.com/office/drawing/2014/main" id="{33E6FDCE-4BD5-4731-81AD-D9CED5592DCA}"/>
              </a:ext>
            </a:extLst>
          </p:cNvPr>
          <p:cNvSpPr>
            <a:spLocks noChangeArrowheads="1"/>
          </p:cNvSpPr>
          <p:nvPr/>
        </p:nvSpPr>
        <p:spPr bwMode="auto">
          <a:xfrm>
            <a:off x="478800" y="4527315"/>
            <a:ext cx="3302794" cy="37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3" tIns="34277" rIns="68553" bIns="34277">
            <a:spAutoFit/>
          </a:bodyPr>
          <a:lstStyle/>
          <a:p>
            <a:pPr marL="0" marR="0" lvl="0" indent="0" algn="l" defTabSz="685783" rtl="0" eaLnBrk="1" fontAlgn="auto" latinLnBrk="0" hangingPunct="1">
              <a:lnSpc>
                <a:spcPct val="100000"/>
              </a:lnSpc>
              <a:spcBef>
                <a:spcPts val="150"/>
              </a:spcBef>
              <a:spcAft>
                <a:spcPts val="0"/>
              </a:spcAft>
              <a:buClrTx/>
              <a:buSzTx/>
              <a:buFontTx/>
              <a:buNone/>
              <a:tabLst/>
              <a:defRPr/>
            </a:pPr>
            <a:r>
              <a:rPr kumimoji="0" lang="en-US" altLang="it-IT" sz="900" b="0" i="0" u="none" strike="noStrike" kern="1200" cap="all" spc="0" normalizeH="0" baseline="0" noProof="0" dirty="0">
                <a:ln>
                  <a:noFill/>
                </a:ln>
                <a:solidFill>
                  <a:srgbClr val="FFFFFF"/>
                </a:solidFill>
                <a:effectLst/>
                <a:uLnTx/>
                <a:uFillTx/>
                <a:latin typeface="Trebuchet MS" panose="020B0603020202020204"/>
                <a:ea typeface="Open Sans Light"/>
                <a:cs typeface="Open Sans Light"/>
              </a:rPr>
              <a:t>Presented by: Daniel Faurlin and Henrique amaro</a:t>
            </a:r>
          </a:p>
          <a:p>
            <a:pPr marL="0" marR="0" lvl="0" indent="0" algn="l" defTabSz="685783" rtl="0" eaLnBrk="1" fontAlgn="auto" latinLnBrk="0" hangingPunct="1">
              <a:lnSpc>
                <a:spcPct val="100000"/>
              </a:lnSpc>
              <a:spcBef>
                <a:spcPts val="150"/>
              </a:spcBef>
              <a:spcAft>
                <a:spcPts val="0"/>
              </a:spcAft>
              <a:buClrTx/>
              <a:buSzTx/>
              <a:buFontTx/>
              <a:buNone/>
              <a:tabLst/>
              <a:defRPr/>
            </a:pPr>
            <a:r>
              <a:rPr kumimoji="0" lang="en-US" altLang="it-IT" sz="900" b="0" i="0" u="none" strike="noStrike" kern="1200" cap="all" spc="0" normalizeH="0" baseline="0" noProof="0" dirty="0" err="1">
                <a:ln>
                  <a:noFill/>
                </a:ln>
                <a:solidFill>
                  <a:srgbClr val="FFFFFF"/>
                </a:solidFill>
                <a:effectLst/>
                <a:uLnTx/>
                <a:uFillTx/>
                <a:latin typeface="Trebuchet MS" panose="020B0603020202020204"/>
                <a:ea typeface="Open Sans Light"/>
                <a:cs typeface="Open Sans Light"/>
              </a:rPr>
              <a:t>april</a:t>
            </a:r>
            <a:r>
              <a:rPr kumimoji="0" lang="en-US" altLang="it-IT" sz="900" b="0" i="0" u="none" strike="noStrike" kern="1200" cap="all" spc="0" normalizeH="0" baseline="0" noProof="0" dirty="0">
                <a:ln>
                  <a:noFill/>
                </a:ln>
                <a:solidFill>
                  <a:srgbClr val="FFFFFF"/>
                </a:solidFill>
                <a:effectLst/>
                <a:uLnTx/>
                <a:uFillTx/>
                <a:latin typeface="Trebuchet MS" panose="020B0603020202020204"/>
                <a:ea typeface="Open Sans Light"/>
                <a:cs typeface="Open Sans Light"/>
              </a:rPr>
              <a:t> 2020</a:t>
            </a:r>
            <a:endParaRPr kumimoji="0" lang="en-US" altLang="it-IT" sz="900" b="0" i="0" u="none" strike="noStrike" kern="1200" cap="all" spc="0" normalizeH="0" baseline="0" noProof="0" dirty="0">
              <a:ln>
                <a:noFill/>
              </a:ln>
              <a:solidFill>
                <a:srgbClr val="FFFFFF"/>
              </a:solidFill>
              <a:effectLst/>
              <a:uLnTx/>
              <a:uFillTx/>
              <a:latin typeface="Trebuchet MS" panose="020B0603020202020204"/>
              <a:ea typeface="Open Sans"/>
              <a:cs typeface="Open Sans"/>
            </a:endParaRPr>
          </a:p>
        </p:txBody>
      </p:sp>
    </p:spTree>
    <p:extLst>
      <p:ext uri="{BB962C8B-B14F-4D97-AF65-F5344CB8AC3E}">
        <p14:creationId xmlns:p14="http://schemas.microsoft.com/office/powerpoint/2010/main" val="2684577541"/>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loud Callout 34"/>
          <p:cNvSpPr/>
          <p:nvPr/>
        </p:nvSpPr>
        <p:spPr>
          <a:xfrm>
            <a:off x="1476997" y="1494693"/>
            <a:ext cx="3759322" cy="2518416"/>
          </a:xfrm>
          <a:prstGeom prst="cloudCallout">
            <a:avLst>
              <a:gd name="adj1" fmla="val -7262"/>
              <a:gd name="adj2" fmla="val 25735"/>
            </a:avLst>
          </a:prstGeom>
          <a:solidFill>
            <a:schemeClr val="accent1">
              <a:lumMod val="60000"/>
              <a:lumOff val="40000"/>
              <a:alpha val="50000"/>
            </a:schemeClr>
          </a:solidFill>
          <a:ln>
            <a:no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0"/>
              </a:spcBef>
            </a:pPr>
            <a:r>
              <a:rPr lang="fr-FR" sz="1050" b="1" dirty="0" err="1">
                <a:solidFill>
                  <a:schemeClr val="bg1"/>
                </a:solidFill>
                <a:latin typeface="Trebuchet MS"/>
                <a:cs typeface="Trebuchet MS"/>
              </a:rPr>
              <a:t>OmniVista</a:t>
            </a:r>
            <a:r>
              <a:rPr lang="fr-FR" sz="1050" b="1" dirty="0">
                <a:solidFill>
                  <a:schemeClr val="bg1"/>
                </a:solidFill>
                <a:latin typeface="Trebuchet MS"/>
                <a:cs typeface="Trebuchet MS"/>
              </a:rPr>
              <a:t> Cirrus Asset Manager </a:t>
            </a:r>
            <a:r>
              <a:rPr lang="en-US" sz="1050" b="1" dirty="0">
                <a:solidFill>
                  <a:schemeClr val="bg1"/>
                </a:solidFill>
                <a:latin typeface="Trebuchet MS"/>
                <a:cs typeface="Trebuchet MS"/>
              </a:rPr>
              <a:t>(asset tag manager &amp; location engine)</a:t>
            </a:r>
          </a:p>
        </p:txBody>
      </p:sp>
      <p:sp>
        <p:nvSpPr>
          <p:cNvPr id="6" name="Text Placeholder 5"/>
          <p:cNvSpPr>
            <a:spLocks noGrp="1"/>
          </p:cNvSpPr>
          <p:nvPr>
            <p:ph type="body" sz="quarter" idx="12"/>
          </p:nvPr>
        </p:nvSpPr>
        <p:spPr/>
        <p:txBody>
          <a:bodyPr/>
          <a:lstStyle/>
          <a:p>
            <a:r>
              <a:rPr lang="en-US" dirty="0"/>
              <a:t>2. Management tools.</a:t>
            </a:r>
          </a:p>
        </p:txBody>
      </p:sp>
      <p:sp>
        <p:nvSpPr>
          <p:cNvPr id="3" name="Espace réservé du texte 2">
            <a:extLst>
              <a:ext uri="{FF2B5EF4-FFF2-40B4-BE49-F238E27FC236}">
                <a16:creationId xmlns="" xmlns:a16="http://schemas.microsoft.com/office/drawing/2014/main" id="{26CBEC8A-78EE-4632-A512-0E8FBF88ED25}"/>
              </a:ext>
            </a:extLst>
          </p:cNvPr>
          <p:cNvSpPr>
            <a:spLocks noGrp="1"/>
          </p:cNvSpPr>
          <p:nvPr>
            <p:ph type="body" sz="quarter" idx="11"/>
          </p:nvPr>
        </p:nvSpPr>
        <p:spPr/>
        <p:txBody>
          <a:bodyPr/>
          <a:lstStyle/>
          <a:p>
            <a:r>
              <a:rPr lang="en-US" dirty="0"/>
              <a:t>Asset tracking components (all in one offer)</a:t>
            </a:r>
          </a:p>
        </p:txBody>
      </p:sp>
      <p:cxnSp>
        <p:nvCxnSpPr>
          <p:cNvPr id="25" name="Connecteur droit avec flèche 24">
            <a:extLst>
              <a:ext uri="{FF2B5EF4-FFF2-40B4-BE49-F238E27FC236}">
                <a16:creationId xmlns="" xmlns:a16="http://schemas.microsoft.com/office/drawing/2014/main" id="{B9A9E763-D177-4657-8734-04E0314BC5F9}"/>
              </a:ext>
            </a:extLst>
          </p:cNvPr>
          <p:cNvCxnSpPr>
            <a:cxnSpLocks/>
          </p:cNvCxnSpPr>
          <p:nvPr/>
        </p:nvCxnSpPr>
        <p:spPr bwMode="auto">
          <a:xfrm flipV="1">
            <a:off x="3652719" y="1637877"/>
            <a:ext cx="510595" cy="236113"/>
          </a:xfrm>
          <a:prstGeom prst="straightConnector1">
            <a:avLst/>
          </a:prstGeom>
          <a:noFill/>
          <a:ln w="12700" cap="flat" cmpd="sng" algn="ctr">
            <a:solidFill>
              <a:schemeClr val="tx2"/>
            </a:solidFill>
            <a:prstDash val="solid"/>
            <a:round/>
            <a:headEnd type="none" w="med" len="med"/>
            <a:tailEnd type="triangle"/>
          </a:ln>
          <a:effectLst/>
        </p:spPr>
      </p:cxnSp>
      <p:sp>
        <p:nvSpPr>
          <p:cNvPr id="26" name="ZoneTexte 25">
            <a:extLst>
              <a:ext uri="{FF2B5EF4-FFF2-40B4-BE49-F238E27FC236}">
                <a16:creationId xmlns="" xmlns:a16="http://schemas.microsoft.com/office/drawing/2014/main" id="{CBC3E81E-0945-4E8C-8CB5-DAAB1603D4A9}"/>
              </a:ext>
            </a:extLst>
          </p:cNvPr>
          <p:cNvSpPr txBox="1"/>
          <p:nvPr/>
        </p:nvSpPr>
        <p:spPr>
          <a:xfrm>
            <a:off x="4097448" y="1440195"/>
            <a:ext cx="3314005" cy="261610"/>
          </a:xfrm>
          <a:prstGeom prst="rect">
            <a:avLst/>
          </a:prstGeom>
          <a:noFill/>
        </p:spPr>
        <p:txBody>
          <a:bodyPr wrap="square" rtlCol="0">
            <a:spAutoFit/>
          </a:bodyPr>
          <a:lstStyle/>
          <a:p>
            <a:pPr algn="ctr"/>
            <a:r>
              <a:rPr lang="en-US" sz="1100" b="1" dirty="0">
                <a:solidFill>
                  <a:schemeClr val="accent1"/>
                </a:solidFill>
                <a:latin typeface="Trebuchet MS"/>
                <a:cs typeface="Trebuchet MS" panose="020B0502040204020203" pitchFamily="34" charset="0"/>
              </a:rPr>
              <a:t>Asset Provisioning (via web &amp; mobile app)</a:t>
            </a:r>
          </a:p>
        </p:txBody>
      </p:sp>
      <p:sp>
        <p:nvSpPr>
          <p:cNvPr id="27" name="ZoneTexte 26">
            <a:extLst>
              <a:ext uri="{FF2B5EF4-FFF2-40B4-BE49-F238E27FC236}">
                <a16:creationId xmlns="" xmlns:a16="http://schemas.microsoft.com/office/drawing/2014/main" id="{616B39CE-569F-4369-97B4-55505D810070}"/>
              </a:ext>
            </a:extLst>
          </p:cNvPr>
          <p:cNvSpPr txBox="1"/>
          <p:nvPr/>
        </p:nvSpPr>
        <p:spPr>
          <a:xfrm>
            <a:off x="4163314" y="1683583"/>
            <a:ext cx="2708995" cy="1785104"/>
          </a:xfrm>
          <a:prstGeom prst="rect">
            <a:avLst/>
          </a:prstGeom>
          <a:noFill/>
        </p:spPr>
        <p:txBody>
          <a:bodyPr wrap="square" rtlCol="0">
            <a:spAutoFit/>
          </a:bodyPr>
          <a:lstStyle/>
          <a:p>
            <a:pPr marL="128588" indent="-128588">
              <a:buFont typeface="Arial" panose="020B0604020202020204" pitchFamily="34" charset="0"/>
              <a:buChar char="•"/>
            </a:pPr>
            <a:r>
              <a:rPr lang="en-US" sz="1000" dirty="0">
                <a:solidFill>
                  <a:schemeClr val="accent1"/>
                </a:solidFill>
                <a:latin typeface="Trebuchet MS"/>
                <a:cs typeface="Trebuchet MS" panose="020B0502040204020203" pitchFamily="34" charset="0"/>
              </a:rPr>
              <a:t>Site Configuration, Subscription</a:t>
            </a:r>
          </a:p>
          <a:p>
            <a:pPr marL="128588" indent="-128588">
              <a:buFont typeface="Arial" panose="020B0604020202020204" pitchFamily="34" charset="0"/>
              <a:buChar char="•"/>
              <a:defRPr/>
            </a:pPr>
            <a:r>
              <a:rPr lang="en-US" sz="1000" dirty="0">
                <a:solidFill>
                  <a:schemeClr val="accent1"/>
                </a:solidFill>
                <a:latin typeface="Trebuchet MS"/>
                <a:cs typeface="Trebuchet MS" panose="020B0502040204020203" pitchFamily="34" charset="0"/>
              </a:rPr>
              <a:t>This allows to associate a device, a person to a tag</a:t>
            </a:r>
          </a:p>
          <a:p>
            <a:pPr marL="128588" indent="-128588">
              <a:buFont typeface="Arial" panose="020B0604020202020204" pitchFamily="34" charset="0"/>
              <a:buChar char="•"/>
              <a:defRPr/>
            </a:pPr>
            <a:r>
              <a:rPr lang="en-US" sz="1000" dirty="0">
                <a:solidFill>
                  <a:schemeClr val="accent1"/>
                </a:solidFill>
                <a:latin typeface="Trebuchet MS"/>
                <a:cs typeface="Trebuchet MS" panose="020B0502040204020203" pitchFamily="34" charset="0"/>
              </a:rPr>
              <a:t>Each device can be associated with an image, a category, personalized parameters (relevance)</a:t>
            </a:r>
          </a:p>
          <a:p>
            <a:pPr marL="128588" indent="-128588">
              <a:buFont typeface="Arial" panose="020B0604020202020204" pitchFamily="34" charset="0"/>
              <a:buChar char="•"/>
              <a:defRPr/>
            </a:pPr>
            <a:r>
              <a:rPr lang="en-US" sz="1000" dirty="0">
                <a:solidFill>
                  <a:schemeClr val="accent1"/>
                </a:solidFill>
                <a:latin typeface="Trebuchet MS"/>
                <a:cs typeface="Trebuchet MS" panose="020B0502040204020203" pitchFamily="34" charset="0"/>
              </a:rPr>
              <a:t>Reassigning tags to new equipment / people</a:t>
            </a:r>
          </a:p>
          <a:p>
            <a:pPr marL="128588" indent="-128588">
              <a:buFont typeface="Arial" panose="020B0604020202020204" pitchFamily="34" charset="0"/>
              <a:buChar char="•"/>
            </a:pPr>
            <a:r>
              <a:rPr lang="en-US" sz="1000" dirty="0" err="1">
                <a:solidFill>
                  <a:schemeClr val="accent1"/>
                </a:solidFill>
                <a:latin typeface="Trebuchet MS"/>
                <a:cs typeface="Trebuchet MS" panose="020B0502040204020203" pitchFamily="34" charset="0"/>
              </a:rPr>
              <a:t>Geonotifications</a:t>
            </a:r>
            <a:endParaRPr lang="en-US" sz="1000" dirty="0">
              <a:solidFill>
                <a:schemeClr val="accent1"/>
              </a:solidFill>
              <a:latin typeface="Trebuchet MS"/>
              <a:cs typeface="Trebuchet MS" panose="020B0502040204020203" pitchFamily="34" charset="0"/>
            </a:endParaRPr>
          </a:p>
        </p:txBody>
      </p:sp>
      <p:cxnSp>
        <p:nvCxnSpPr>
          <p:cNvPr id="35" name="Connecteur droit avec flèche 34">
            <a:extLst>
              <a:ext uri="{FF2B5EF4-FFF2-40B4-BE49-F238E27FC236}">
                <a16:creationId xmlns="" xmlns:a16="http://schemas.microsoft.com/office/drawing/2014/main" id="{C4CA212A-2C79-45FF-A56E-B1E49798B741}"/>
              </a:ext>
            </a:extLst>
          </p:cNvPr>
          <p:cNvCxnSpPr>
            <a:cxnSpLocks/>
          </p:cNvCxnSpPr>
          <p:nvPr/>
        </p:nvCxnSpPr>
        <p:spPr bwMode="auto">
          <a:xfrm>
            <a:off x="3356658" y="2292578"/>
            <a:ext cx="874698" cy="1364999"/>
          </a:xfrm>
          <a:prstGeom prst="straightConnector1">
            <a:avLst/>
          </a:prstGeom>
          <a:noFill/>
          <a:ln w="12700" cap="flat" cmpd="sng" algn="ctr">
            <a:solidFill>
              <a:schemeClr val="tx2"/>
            </a:solidFill>
            <a:prstDash val="solid"/>
            <a:round/>
            <a:headEnd type="none" w="med" len="med"/>
            <a:tailEnd type="triangle"/>
          </a:ln>
          <a:effectLst/>
        </p:spPr>
      </p:cxnSp>
      <p:sp>
        <p:nvSpPr>
          <p:cNvPr id="36" name="ZoneTexte 35">
            <a:extLst>
              <a:ext uri="{FF2B5EF4-FFF2-40B4-BE49-F238E27FC236}">
                <a16:creationId xmlns="" xmlns:a16="http://schemas.microsoft.com/office/drawing/2014/main" id="{1190E097-960D-4349-8B03-93821D7DCA0C}"/>
              </a:ext>
            </a:extLst>
          </p:cNvPr>
          <p:cNvSpPr txBox="1"/>
          <p:nvPr/>
        </p:nvSpPr>
        <p:spPr>
          <a:xfrm>
            <a:off x="4068521" y="3480410"/>
            <a:ext cx="3138330" cy="261610"/>
          </a:xfrm>
          <a:prstGeom prst="rect">
            <a:avLst/>
          </a:prstGeom>
          <a:noFill/>
        </p:spPr>
        <p:txBody>
          <a:bodyPr wrap="square" rtlCol="0">
            <a:spAutoFit/>
          </a:bodyPr>
          <a:lstStyle/>
          <a:p>
            <a:pPr algn="ctr"/>
            <a:r>
              <a:rPr lang="en-US" sz="1100" b="1" dirty="0">
                <a:solidFill>
                  <a:schemeClr val="accent1"/>
                </a:solidFill>
                <a:latin typeface="Trebuchet MS"/>
                <a:cs typeface="Trebuchet MS" panose="020B0502040204020203" pitchFamily="34" charset="0"/>
              </a:rPr>
              <a:t>Asset Search (via web &amp; mobile app)</a:t>
            </a:r>
          </a:p>
        </p:txBody>
      </p:sp>
      <p:sp>
        <p:nvSpPr>
          <p:cNvPr id="37" name="ZoneTexte 36">
            <a:extLst>
              <a:ext uri="{FF2B5EF4-FFF2-40B4-BE49-F238E27FC236}">
                <a16:creationId xmlns="" xmlns:a16="http://schemas.microsoft.com/office/drawing/2014/main" id="{F0736295-9235-4DDA-A00B-AF0D6EF7081C}"/>
              </a:ext>
            </a:extLst>
          </p:cNvPr>
          <p:cNvSpPr txBox="1"/>
          <p:nvPr/>
        </p:nvSpPr>
        <p:spPr>
          <a:xfrm>
            <a:off x="4242925" y="3734617"/>
            <a:ext cx="2649729" cy="1015663"/>
          </a:xfrm>
          <a:prstGeom prst="rect">
            <a:avLst/>
          </a:prstGeom>
          <a:noFill/>
        </p:spPr>
        <p:txBody>
          <a:bodyPr wrap="square" rtlCol="0">
            <a:spAutoFit/>
          </a:bodyPr>
          <a:lstStyle/>
          <a:p>
            <a:pPr marL="128588" indent="-128588">
              <a:buFont typeface="Arial" panose="020B0604020202020204" pitchFamily="34" charset="0"/>
              <a:buChar char="•"/>
              <a:defRPr/>
            </a:pPr>
            <a:r>
              <a:rPr lang="en-US" sz="1000" dirty="0">
                <a:solidFill>
                  <a:schemeClr val="accent1"/>
                </a:solidFill>
                <a:cs typeface="Trebuchet MS" panose="020B0502040204020203" pitchFamily="34" charset="0"/>
              </a:rPr>
              <a:t>Quickly search for equipment, a person or a category of equipment / person</a:t>
            </a:r>
          </a:p>
          <a:p>
            <a:pPr marL="128588" indent="-128588">
              <a:buFont typeface="Arial" panose="020B0604020202020204" pitchFamily="34" charset="0"/>
              <a:buChar char="•"/>
              <a:defRPr/>
            </a:pPr>
            <a:r>
              <a:rPr lang="en-US" sz="1000" dirty="0">
                <a:solidFill>
                  <a:schemeClr val="accent1"/>
                </a:solidFill>
                <a:cs typeface="Trebuchet MS" panose="020B0502040204020203" pitchFamily="34" charset="0"/>
              </a:rPr>
              <a:t>Simplified search for non-technical staff and advanced search with filters</a:t>
            </a:r>
          </a:p>
          <a:p>
            <a:pPr marL="128588" indent="-128588">
              <a:buFont typeface="Arial" panose="020B0604020202020204" pitchFamily="34" charset="0"/>
              <a:buChar char="•"/>
              <a:defRPr/>
            </a:pPr>
            <a:r>
              <a:rPr lang="en-US" sz="1000" dirty="0">
                <a:solidFill>
                  <a:schemeClr val="accent1"/>
                </a:solidFill>
                <a:cs typeface="Trebuchet MS" panose="020B0502040204020203" pitchFamily="34" charset="0"/>
              </a:rPr>
              <a:t>Get inventory lists with service dates</a:t>
            </a:r>
          </a:p>
        </p:txBody>
      </p:sp>
      <p:cxnSp>
        <p:nvCxnSpPr>
          <p:cNvPr id="38" name="Connecteur droit avec flèche 37">
            <a:extLst>
              <a:ext uri="{FF2B5EF4-FFF2-40B4-BE49-F238E27FC236}">
                <a16:creationId xmlns="" xmlns:a16="http://schemas.microsoft.com/office/drawing/2014/main" id="{BF5C5EF2-4445-42A6-ACAE-AC3F935020CF}"/>
              </a:ext>
            </a:extLst>
          </p:cNvPr>
          <p:cNvCxnSpPr>
            <a:cxnSpLocks/>
          </p:cNvCxnSpPr>
          <p:nvPr/>
        </p:nvCxnSpPr>
        <p:spPr bwMode="auto">
          <a:xfrm flipH="1">
            <a:off x="1931496" y="2292578"/>
            <a:ext cx="605314" cy="330637"/>
          </a:xfrm>
          <a:prstGeom prst="straightConnector1">
            <a:avLst/>
          </a:prstGeom>
          <a:noFill/>
          <a:ln w="12700" cap="flat" cmpd="sng" algn="ctr">
            <a:solidFill>
              <a:schemeClr val="tx2"/>
            </a:solidFill>
            <a:prstDash val="solid"/>
            <a:round/>
            <a:headEnd type="none" w="med" len="med"/>
            <a:tailEnd type="triangle"/>
          </a:ln>
          <a:effectLst/>
        </p:spPr>
      </p:cxnSp>
      <p:sp>
        <p:nvSpPr>
          <p:cNvPr id="39" name="ZoneTexte 38">
            <a:extLst>
              <a:ext uri="{FF2B5EF4-FFF2-40B4-BE49-F238E27FC236}">
                <a16:creationId xmlns="" xmlns:a16="http://schemas.microsoft.com/office/drawing/2014/main" id="{2C769B87-9427-4FBD-9AC2-40C4F583AE9C}"/>
              </a:ext>
            </a:extLst>
          </p:cNvPr>
          <p:cNvSpPr txBox="1"/>
          <p:nvPr/>
        </p:nvSpPr>
        <p:spPr>
          <a:xfrm>
            <a:off x="597020" y="2665788"/>
            <a:ext cx="1744817" cy="261610"/>
          </a:xfrm>
          <a:prstGeom prst="rect">
            <a:avLst/>
          </a:prstGeom>
          <a:noFill/>
        </p:spPr>
        <p:txBody>
          <a:bodyPr wrap="square" rtlCol="0">
            <a:spAutoFit/>
          </a:bodyPr>
          <a:lstStyle/>
          <a:p>
            <a:pPr algn="ctr"/>
            <a:r>
              <a:rPr lang="en-US" sz="1100" b="1" dirty="0">
                <a:solidFill>
                  <a:schemeClr val="accent1"/>
                </a:solidFill>
                <a:latin typeface="Trebuchet MS"/>
                <a:cs typeface="Trebuchet MS" panose="020B0502040204020203" pitchFamily="34" charset="0"/>
              </a:rPr>
              <a:t>Statistics &amp; Analytics</a:t>
            </a:r>
          </a:p>
        </p:txBody>
      </p:sp>
      <p:sp>
        <p:nvSpPr>
          <p:cNvPr id="42" name="Rectangle 41">
            <a:extLst>
              <a:ext uri="{FF2B5EF4-FFF2-40B4-BE49-F238E27FC236}">
                <a16:creationId xmlns="" xmlns:a16="http://schemas.microsoft.com/office/drawing/2014/main" id="{2DC9F8B5-3975-4766-AD3E-46AB21A5FAF1}"/>
              </a:ext>
            </a:extLst>
          </p:cNvPr>
          <p:cNvSpPr/>
          <p:nvPr/>
        </p:nvSpPr>
        <p:spPr>
          <a:xfrm>
            <a:off x="482221" y="4121696"/>
            <a:ext cx="2173389" cy="784830"/>
          </a:xfrm>
          <a:prstGeom prst="rect">
            <a:avLst/>
          </a:prstGeom>
        </p:spPr>
        <p:txBody>
          <a:bodyPr wrap="square">
            <a:spAutoFit/>
          </a:bodyPr>
          <a:lstStyle/>
          <a:p>
            <a:pPr marL="128588" indent="-128588">
              <a:buFont typeface="Arial" panose="020B0604020202020204" pitchFamily="34" charset="0"/>
              <a:buChar char="•"/>
            </a:pPr>
            <a:r>
              <a:rPr lang="en-US" sz="1000" dirty="0">
                <a:solidFill>
                  <a:schemeClr val="accent1"/>
                </a:solidFill>
                <a:cs typeface="Trebuchet MS" panose="020B0502040204020203" pitchFamily="34" charset="0"/>
              </a:rPr>
              <a:t>Real-time or historical location data on equipment / people</a:t>
            </a:r>
          </a:p>
          <a:p>
            <a:pPr marL="128588" indent="-128588">
              <a:buFont typeface="Arial" panose="020B0604020202020204" pitchFamily="34" charset="0"/>
              <a:buChar char="•"/>
            </a:pPr>
            <a:r>
              <a:rPr lang="en-US" sz="1000" dirty="0">
                <a:solidFill>
                  <a:schemeClr val="accent1"/>
                </a:solidFill>
                <a:cs typeface="Trebuchet MS" panose="020B0502040204020203" pitchFamily="34" charset="0"/>
              </a:rPr>
              <a:t>Data related to the use of Geo Notification in a given area</a:t>
            </a:r>
          </a:p>
        </p:txBody>
      </p:sp>
      <p:grpSp>
        <p:nvGrpSpPr>
          <p:cNvPr id="5" name="Group 4"/>
          <p:cNvGrpSpPr/>
          <p:nvPr/>
        </p:nvGrpSpPr>
        <p:grpSpPr>
          <a:xfrm>
            <a:off x="2412186" y="1450956"/>
            <a:ext cx="1192623" cy="915729"/>
            <a:chOff x="2412186" y="1450956"/>
            <a:chExt cx="1192623" cy="915729"/>
          </a:xfrm>
        </p:grpSpPr>
        <p:pic>
          <p:nvPicPr>
            <p:cNvPr id="19" name="Image 18">
              <a:extLst>
                <a:ext uri="{FF2B5EF4-FFF2-40B4-BE49-F238E27FC236}">
                  <a16:creationId xmlns="" xmlns:a16="http://schemas.microsoft.com/office/drawing/2014/main" id="{6E353D0E-993E-4A4C-B17D-F3C18BC28B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2186" y="1450956"/>
              <a:ext cx="1192623" cy="915729"/>
            </a:xfrm>
            <a:custGeom>
              <a:avLst/>
              <a:gdLst>
                <a:gd name="connsiteX0" fmla="*/ 3333734 w 3796894"/>
                <a:gd name="connsiteY0" fmla="*/ 158827 h 2914704"/>
                <a:gd name="connsiteX1" fmla="*/ 3333734 w 3796894"/>
                <a:gd name="connsiteY1" fmla="*/ 159782 h 2914704"/>
                <a:gd name="connsiteX2" fmla="*/ 154601 w 3796894"/>
                <a:gd name="connsiteY2" fmla="*/ 159782 h 2914704"/>
                <a:gd name="connsiteX3" fmla="*/ 154601 w 3796894"/>
                <a:gd name="connsiteY3" fmla="*/ 2128067 h 2914704"/>
                <a:gd name="connsiteX4" fmla="*/ 3626221 w 3796894"/>
                <a:gd name="connsiteY4" fmla="*/ 2128067 h 2914704"/>
                <a:gd name="connsiteX5" fmla="*/ 3626221 w 3796894"/>
                <a:gd name="connsiteY5" fmla="*/ 2118575 h 2914704"/>
                <a:gd name="connsiteX6" fmla="*/ 3640861 w 3796894"/>
                <a:gd name="connsiteY6" fmla="*/ 2118575 h 2914704"/>
                <a:gd name="connsiteX7" fmla="*/ 3640861 w 3796894"/>
                <a:gd name="connsiteY7" fmla="*/ 158827 h 2914704"/>
                <a:gd name="connsiteX8" fmla="*/ 0 w 3796894"/>
                <a:gd name="connsiteY8" fmla="*/ 0 h 2914704"/>
                <a:gd name="connsiteX9" fmla="*/ 3796894 w 3796894"/>
                <a:gd name="connsiteY9" fmla="*/ 0 h 2914704"/>
                <a:gd name="connsiteX10" fmla="*/ 3796894 w 3796894"/>
                <a:gd name="connsiteY10" fmla="*/ 2914704 h 2914704"/>
                <a:gd name="connsiteX11" fmla="*/ 0 w 3796894"/>
                <a:gd name="connsiteY11" fmla="*/ 2914704 h 291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6894" h="2914704">
                  <a:moveTo>
                    <a:pt x="3333734" y="158827"/>
                  </a:moveTo>
                  <a:lnTo>
                    <a:pt x="3333734" y="159782"/>
                  </a:lnTo>
                  <a:lnTo>
                    <a:pt x="154601" y="159782"/>
                  </a:lnTo>
                  <a:lnTo>
                    <a:pt x="154601" y="2128067"/>
                  </a:lnTo>
                  <a:lnTo>
                    <a:pt x="3626221" y="2128067"/>
                  </a:lnTo>
                  <a:lnTo>
                    <a:pt x="3626221" y="2118575"/>
                  </a:lnTo>
                  <a:lnTo>
                    <a:pt x="3640861" y="2118575"/>
                  </a:lnTo>
                  <a:lnTo>
                    <a:pt x="3640861" y="158827"/>
                  </a:lnTo>
                  <a:close/>
                  <a:moveTo>
                    <a:pt x="0" y="0"/>
                  </a:moveTo>
                  <a:lnTo>
                    <a:pt x="3796894" y="0"/>
                  </a:lnTo>
                  <a:lnTo>
                    <a:pt x="3796894" y="2914704"/>
                  </a:lnTo>
                  <a:lnTo>
                    <a:pt x="0" y="2914704"/>
                  </a:lnTo>
                  <a:close/>
                </a:path>
              </a:pathLst>
            </a:custGeom>
          </p:spPr>
        </p:pic>
        <p:pic>
          <p:nvPicPr>
            <p:cNvPr id="2050" name="7D9F445F-2A58-4C86-BA47-881F8AC953A5" descr="5E8457B9-DA40-491B-BAEC-3DA128332459">
              <a:extLst>
                <a:ext uri="{FF2B5EF4-FFF2-40B4-BE49-F238E27FC236}">
                  <a16:creationId xmlns="" xmlns:a16="http://schemas.microsoft.com/office/drawing/2014/main" id="{A4160B97-4818-499E-910E-96252BA0BD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6526" b="2011"/>
            <a:stretch/>
          </p:blipFill>
          <p:spPr bwMode="auto">
            <a:xfrm>
              <a:off x="2452213" y="1494692"/>
              <a:ext cx="1110077" cy="62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 name="Picture 54"/>
          <p:cNvPicPr>
            <a:picLocks noChangeAspect="1"/>
          </p:cNvPicPr>
          <p:nvPr/>
        </p:nvPicPr>
        <p:blipFill>
          <a:blip r:embed="rId5"/>
          <a:stretch>
            <a:fillRect/>
          </a:stretch>
        </p:blipFill>
        <p:spPr>
          <a:xfrm>
            <a:off x="7215822" y="3233911"/>
            <a:ext cx="643757" cy="1245575"/>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6863" y="1567153"/>
            <a:ext cx="1479781" cy="1577569"/>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750" y="2943442"/>
            <a:ext cx="1775436" cy="1178254"/>
          </a:xfrm>
          <a:prstGeom prst="rect">
            <a:avLst/>
          </a:prstGeom>
        </p:spPr>
      </p:pic>
      <p:sp>
        <p:nvSpPr>
          <p:cNvPr id="2" name="Rectangle 1"/>
          <p:cNvSpPr/>
          <p:nvPr/>
        </p:nvSpPr>
        <p:spPr>
          <a:xfrm>
            <a:off x="7842369" y="3412945"/>
            <a:ext cx="1271035" cy="600164"/>
          </a:xfrm>
          <a:prstGeom prst="rect">
            <a:avLst/>
          </a:prstGeom>
        </p:spPr>
        <p:txBody>
          <a:bodyPr wrap="square">
            <a:spAutoFit/>
          </a:bodyPr>
          <a:lstStyle/>
          <a:p>
            <a:pPr algn="ctr"/>
            <a:r>
              <a:rPr lang="en-US" sz="1100" dirty="0" err="1">
                <a:latin typeface="Calibri" panose="020F0502020204030204" pitchFamily="34" charset="0"/>
                <a:ea typeface="Times New Roman" panose="02020603050405020304" pitchFamily="18" charset="0"/>
                <a:cs typeface="Calibri" panose="020F0502020204030204" pitchFamily="34" charset="0"/>
              </a:rPr>
              <a:t>OmniAccess</a:t>
            </a:r>
            <a:r>
              <a:rPr lang="en-US" sz="1100" dirty="0">
                <a:latin typeface="Calibri" panose="020F0502020204030204" pitchFamily="34" charset="0"/>
                <a:ea typeface="Times New Roman" panose="02020603050405020304" pitchFamily="18" charset="0"/>
                <a:cs typeface="Calibri" panose="020F0502020204030204" pitchFamily="34" charset="0"/>
              </a:rPr>
              <a:t> Stellar Asset Tracking mobile app</a:t>
            </a:r>
            <a:endParaRPr lang="en-US" dirty="0"/>
          </a:p>
        </p:txBody>
      </p:sp>
      <p:sp>
        <p:nvSpPr>
          <p:cNvPr id="22" name="Rectangle 21"/>
          <p:cNvSpPr/>
          <p:nvPr/>
        </p:nvSpPr>
        <p:spPr>
          <a:xfrm>
            <a:off x="7111771" y="1082501"/>
            <a:ext cx="1749963" cy="430887"/>
          </a:xfrm>
          <a:prstGeom prst="rect">
            <a:avLst/>
          </a:prstGeom>
        </p:spPr>
        <p:txBody>
          <a:bodyPr wrap="square">
            <a:spAutoFit/>
          </a:bodyPr>
          <a:lstStyle/>
          <a:p>
            <a:pPr algn="ctr"/>
            <a:r>
              <a:rPr lang="en-US" sz="1100" dirty="0" err="1">
                <a:latin typeface="Calibri" panose="020F0502020204030204" pitchFamily="34" charset="0"/>
                <a:ea typeface="Times New Roman" panose="02020603050405020304" pitchFamily="18" charset="0"/>
                <a:cs typeface="Calibri" panose="020F0502020204030204" pitchFamily="34" charset="0"/>
              </a:rPr>
              <a:t>OmniVista</a:t>
            </a:r>
            <a:r>
              <a:rPr lang="en-US" sz="1100" dirty="0">
                <a:latin typeface="Calibri" panose="020F0502020204030204" pitchFamily="34" charset="0"/>
                <a:ea typeface="Times New Roman" panose="02020603050405020304" pitchFamily="18" charset="0"/>
                <a:cs typeface="Calibri" panose="020F0502020204030204" pitchFamily="34" charset="0"/>
              </a:rPr>
              <a:t> Cirrus Asset Manager web manager</a:t>
            </a:r>
          </a:p>
        </p:txBody>
      </p:sp>
      <p:sp>
        <p:nvSpPr>
          <p:cNvPr id="21" name="Rectangle 20"/>
          <p:cNvSpPr/>
          <p:nvPr/>
        </p:nvSpPr>
        <p:spPr>
          <a:xfrm>
            <a:off x="353082" y="1302929"/>
            <a:ext cx="2000480" cy="800219"/>
          </a:xfrm>
          <a:prstGeom prst="rect">
            <a:avLst/>
          </a:prstGeom>
        </p:spPr>
        <p:txBody>
          <a:bodyPr wrap="square">
            <a:spAutoFit/>
          </a:bodyPr>
          <a:lstStyle/>
          <a:p>
            <a:r>
              <a:rPr lang="en-US" sz="1000" b="1" dirty="0">
                <a:solidFill>
                  <a:schemeClr val="accent1"/>
                </a:solidFill>
                <a:latin typeface="Trebuchet MS"/>
                <a:cs typeface="Trebuchet MS" panose="020B0502040204020203" pitchFamily="34" charset="0"/>
              </a:rPr>
              <a:t>APIs to 3</a:t>
            </a:r>
            <a:r>
              <a:rPr lang="en-US" sz="1000" b="1" baseline="30000" dirty="0">
                <a:solidFill>
                  <a:schemeClr val="accent1"/>
                </a:solidFill>
                <a:latin typeface="Trebuchet MS"/>
                <a:cs typeface="Trebuchet MS" panose="020B0502040204020203" pitchFamily="34" charset="0"/>
              </a:rPr>
              <a:t>rd</a:t>
            </a:r>
            <a:r>
              <a:rPr lang="en-US" sz="1000" b="1" dirty="0">
                <a:solidFill>
                  <a:schemeClr val="accent1"/>
                </a:solidFill>
                <a:latin typeface="Trebuchet MS"/>
                <a:cs typeface="Trebuchet MS" panose="020B0502040204020203" pitchFamily="34" charset="0"/>
              </a:rPr>
              <a:t> party applications</a:t>
            </a:r>
          </a:p>
          <a:p>
            <a:pPr marL="128588" indent="-128588">
              <a:buFont typeface="Arial" panose="020B0604020202020204" pitchFamily="34" charset="0"/>
              <a:buChar char="•"/>
            </a:pPr>
            <a:r>
              <a:rPr lang="en-US" sz="900" dirty="0">
                <a:solidFill>
                  <a:schemeClr val="accent1"/>
                </a:solidFill>
                <a:latin typeface="Trebuchet MS"/>
                <a:cs typeface="Trebuchet MS" panose="020B0502040204020203" pitchFamily="34" charset="0"/>
              </a:rPr>
              <a:t>Available R1.0.1 March 2020</a:t>
            </a:r>
          </a:p>
          <a:p>
            <a:pPr marL="128588" indent="-128588">
              <a:buFont typeface="Arial" panose="020B0604020202020204" pitchFamily="34" charset="0"/>
              <a:buChar char="•"/>
            </a:pPr>
            <a:r>
              <a:rPr lang="en-US" sz="900" dirty="0">
                <a:solidFill>
                  <a:schemeClr val="accent1"/>
                </a:solidFill>
                <a:latin typeface="Trebuchet MS"/>
                <a:cs typeface="Trebuchet MS" panose="020B0502040204020203" pitchFamily="34" charset="0"/>
              </a:rPr>
              <a:t>GUI also uses these APIs so any feature will be supported</a:t>
            </a:r>
            <a:endParaRPr lang="en-US" sz="900" b="1" dirty="0">
              <a:solidFill>
                <a:schemeClr val="accent1"/>
              </a:solidFill>
              <a:latin typeface="Trebuchet MS"/>
              <a:cs typeface="Trebuchet MS" panose="020B0502040204020203" pitchFamily="34" charset="0"/>
            </a:endParaRPr>
          </a:p>
        </p:txBody>
      </p:sp>
      <p:cxnSp>
        <p:nvCxnSpPr>
          <p:cNvPr id="23" name="Connecteur droit avec flèche 11"/>
          <p:cNvCxnSpPr/>
          <p:nvPr/>
        </p:nvCxnSpPr>
        <p:spPr bwMode="auto">
          <a:xfrm flipH="1" flipV="1">
            <a:off x="2069432" y="1701805"/>
            <a:ext cx="306904" cy="179154"/>
          </a:xfrm>
          <a:prstGeom prst="straightConnector1">
            <a:avLst/>
          </a:prstGeom>
          <a:noFill/>
          <a:ln w="12700" cap="flat" cmpd="sng" algn="ctr">
            <a:solidFill>
              <a:schemeClr val="tx1"/>
            </a:solidFill>
            <a:prstDash val="solid"/>
            <a:round/>
            <a:headEnd type="none" w="med" len="med"/>
            <a:tailEnd type="triangle"/>
          </a:ln>
          <a:effectLst/>
        </p:spPr>
      </p:cxnSp>
      <p:sp>
        <p:nvSpPr>
          <p:cNvPr id="4" name="TextBox 3"/>
          <p:cNvSpPr txBox="1"/>
          <p:nvPr/>
        </p:nvSpPr>
        <p:spPr>
          <a:xfrm>
            <a:off x="2485652" y="4806741"/>
            <a:ext cx="5051383" cy="246221"/>
          </a:xfrm>
          <a:prstGeom prst="rect">
            <a:avLst/>
          </a:prstGeom>
          <a:solidFill>
            <a:schemeClr val="accent1"/>
          </a:solidFill>
        </p:spPr>
        <p:txBody>
          <a:bodyPr wrap="none" rtlCol="0">
            <a:spAutoFit/>
          </a:bodyPr>
          <a:lstStyle/>
          <a:p>
            <a:r>
              <a:rPr lang="en-US" sz="1000" b="1" dirty="0">
                <a:solidFill>
                  <a:schemeClr val="bg1"/>
                </a:solidFill>
              </a:rPr>
              <a:t>Note: OV2500 or OV Cirrus are not required if using Stellar Wi-Fi in express mode</a:t>
            </a:r>
          </a:p>
        </p:txBody>
      </p:sp>
    </p:spTree>
    <p:extLst>
      <p:ext uri="{BB962C8B-B14F-4D97-AF65-F5344CB8AC3E}">
        <p14:creationId xmlns:p14="http://schemas.microsoft.com/office/powerpoint/2010/main" val="13151626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6" grpId="0"/>
      <p:bldP spid="37" grpId="0"/>
      <p:bldP spid="39" grpId="0"/>
      <p:bldP spid="42" grpId="0"/>
      <p:bldP spid="2" grpId="0"/>
      <p:bldP spid="22" grpId="0"/>
      <p:bldP spid="21"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 xmlns:a16="http://schemas.microsoft.com/office/drawing/2014/main" id="{1A2FAA26-4A6C-4308-AB04-B2C74110331F}"/>
              </a:ext>
            </a:extLst>
          </p:cNvPr>
          <p:cNvSpPr>
            <a:spLocks noGrp="1"/>
          </p:cNvSpPr>
          <p:nvPr>
            <p:ph type="body" sz="quarter" idx="12"/>
          </p:nvPr>
        </p:nvSpPr>
        <p:spPr/>
        <p:txBody>
          <a:bodyPr/>
          <a:lstStyle/>
          <a:p>
            <a:r>
              <a:rPr lang="en-US" dirty="0"/>
              <a:t>Powerful with integrated BLE</a:t>
            </a:r>
          </a:p>
        </p:txBody>
      </p:sp>
      <p:sp>
        <p:nvSpPr>
          <p:cNvPr id="6" name="Espace réservé du texte 5">
            <a:extLst>
              <a:ext uri="{FF2B5EF4-FFF2-40B4-BE49-F238E27FC236}">
                <a16:creationId xmlns="" xmlns:a16="http://schemas.microsoft.com/office/drawing/2014/main" id="{2C814A31-487E-49F0-AB1A-FEEDF72283B4}"/>
              </a:ext>
            </a:extLst>
          </p:cNvPr>
          <p:cNvSpPr>
            <a:spLocks noGrp="1"/>
          </p:cNvSpPr>
          <p:nvPr>
            <p:ph type="body" sz="quarter" idx="13"/>
          </p:nvPr>
        </p:nvSpPr>
        <p:spPr>
          <a:xfrm>
            <a:off x="622860" y="1276939"/>
            <a:ext cx="4655472" cy="3164086"/>
          </a:xfrm>
        </p:spPr>
        <p:txBody>
          <a:bodyPr/>
          <a:lstStyle/>
          <a:p>
            <a:r>
              <a:rPr lang="en-US" dirty="0"/>
              <a:t>AP1201BG BLE Gateway is based on AP1201 hardware (ships with default configuration)</a:t>
            </a:r>
          </a:p>
          <a:p>
            <a:r>
              <a:rPr lang="en-US" dirty="0"/>
              <a:t>No configuration required if connected to LAN</a:t>
            </a:r>
          </a:p>
          <a:p>
            <a:r>
              <a:rPr lang="en-US" dirty="0"/>
              <a:t>Integrated BLE can serve as both a BLE Gateway and Beacon simultaneously</a:t>
            </a:r>
          </a:p>
          <a:p>
            <a:r>
              <a:rPr lang="en-US" dirty="0"/>
              <a:t>Only Wi-Fi Client functionality (no AP capability without upgrade)</a:t>
            </a:r>
          </a:p>
          <a:p>
            <a:r>
              <a:rPr lang="en-US" dirty="0"/>
              <a:t>Cloud connectivity over Wi-Fi or Ethernet</a:t>
            </a:r>
          </a:p>
          <a:p>
            <a:r>
              <a:rPr lang="en-US" dirty="0"/>
              <a:t>Power over Ethernet or AC power</a:t>
            </a:r>
          </a:p>
          <a:p>
            <a:r>
              <a:rPr lang="en-US" dirty="0"/>
              <a:t>Eliminates the need for a separate BLE infrastructure for LBS and asset tracking</a:t>
            </a:r>
          </a:p>
          <a:p>
            <a:r>
              <a:rPr lang="en-US" dirty="0"/>
              <a:t>Lower list price than AP1201 and </a:t>
            </a:r>
            <a:r>
              <a:rPr lang="en-US" u="sng" dirty="0"/>
              <a:t>no</a:t>
            </a:r>
            <a:r>
              <a:rPr lang="en-US" dirty="0"/>
              <a:t> </a:t>
            </a:r>
            <a:r>
              <a:rPr lang="en-US" dirty="0" err="1"/>
              <a:t>OmniVista</a:t>
            </a:r>
            <a:r>
              <a:rPr lang="en-US" dirty="0"/>
              <a:t> NMS licenses required</a:t>
            </a:r>
            <a:endParaRPr lang="en-US" b="1"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797012" y="916361"/>
            <a:ext cx="2179406" cy="2170522"/>
          </a:xfrm>
          <a:prstGeom prst="rect">
            <a:avLst/>
          </a:prstGeom>
        </p:spPr>
      </p:pic>
      <p:sp>
        <p:nvSpPr>
          <p:cNvPr id="8" name="Espace réservé du texte 7">
            <a:extLst>
              <a:ext uri="{FF2B5EF4-FFF2-40B4-BE49-F238E27FC236}">
                <a16:creationId xmlns="" xmlns:a16="http://schemas.microsoft.com/office/drawing/2014/main" id="{B6E64196-2ED7-4E64-9AA2-166C040A15B4}"/>
              </a:ext>
            </a:extLst>
          </p:cNvPr>
          <p:cNvSpPr>
            <a:spLocks noGrp="1"/>
          </p:cNvSpPr>
          <p:nvPr>
            <p:ph type="body" sz="quarter" idx="11"/>
          </p:nvPr>
        </p:nvSpPr>
        <p:spPr/>
        <p:txBody>
          <a:bodyPr/>
          <a:lstStyle/>
          <a:p>
            <a:r>
              <a:rPr lang="fr-FR" dirty="0"/>
              <a:t>NEW BLE GATEWAY – </a:t>
            </a:r>
            <a:r>
              <a:rPr lang="fr-FR" dirty="0" err="1"/>
              <a:t>Omniaccess</a:t>
            </a:r>
            <a:r>
              <a:rPr lang="fr-FR" dirty="0"/>
              <a:t> </a:t>
            </a:r>
            <a:r>
              <a:rPr lang="fr-FR" dirty="0" err="1"/>
              <a:t>stellar</a:t>
            </a:r>
            <a:r>
              <a:rPr lang="fr-FR" dirty="0"/>
              <a:t> AP1201BG</a:t>
            </a:r>
            <a:endParaRPr lang="en-US" dirty="0"/>
          </a:p>
        </p:txBody>
      </p:sp>
      <p:sp>
        <p:nvSpPr>
          <p:cNvPr id="7" name="Rectangle 6"/>
          <p:cNvSpPr/>
          <p:nvPr/>
        </p:nvSpPr>
        <p:spPr>
          <a:xfrm>
            <a:off x="5623752" y="1654130"/>
            <a:ext cx="1315797" cy="553998"/>
          </a:xfrm>
          <a:prstGeom prst="rect">
            <a:avLst/>
          </a:prstGeom>
        </p:spPr>
        <p:txBody>
          <a:bodyPr wrap="square">
            <a:spAutoFit/>
          </a:bodyPr>
          <a:lstStyle/>
          <a:p>
            <a:pPr algn="ctr"/>
            <a:r>
              <a:rPr lang="en-US" sz="1000" b="1" dirty="0" err="1">
                <a:solidFill>
                  <a:schemeClr val="accent1"/>
                </a:solidFill>
              </a:rPr>
              <a:t>OmniAccess</a:t>
            </a:r>
            <a:r>
              <a:rPr lang="en-US" sz="1000" b="1" dirty="0">
                <a:solidFill>
                  <a:schemeClr val="accent1"/>
                </a:solidFill>
              </a:rPr>
              <a:t> Stellar AP1201BG       $295 list price</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9490" y="3154350"/>
            <a:ext cx="3676961" cy="1286675"/>
          </a:xfrm>
          <a:prstGeom prst="rect">
            <a:avLst/>
          </a:prstGeom>
          <a:ln>
            <a:solidFill>
              <a:schemeClr val="bg2">
                <a:lumMod val="75000"/>
              </a:schemeClr>
            </a:solidFill>
          </a:ln>
        </p:spPr>
      </p:pic>
    </p:spTree>
    <p:extLst>
      <p:ext uri="{BB962C8B-B14F-4D97-AF65-F5344CB8AC3E}">
        <p14:creationId xmlns:p14="http://schemas.microsoft.com/office/powerpoint/2010/main" val="9172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 xmlns:a16="http://schemas.microsoft.com/office/drawing/2014/main" id="{22878240-7C8F-4E35-B95D-81D6DD186A77}"/>
              </a:ext>
            </a:extLst>
          </p:cNvPr>
          <p:cNvSpPr>
            <a:spLocks noGrp="1"/>
          </p:cNvSpPr>
          <p:nvPr>
            <p:ph type="body" sz="quarter" idx="13"/>
          </p:nvPr>
        </p:nvSpPr>
        <p:spPr/>
        <p:txBody>
          <a:bodyPr/>
          <a:lstStyle/>
          <a:p>
            <a:r>
              <a:rPr lang="en-US" dirty="0"/>
              <a:t>Different types of tags with different mounting options to take into account several deployment scenarios</a:t>
            </a:r>
          </a:p>
        </p:txBody>
      </p:sp>
      <p:sp>
        <p:nvSpPr>
          <p:cNvPr id="11" name="TextBox 10"/>
          <p:cNvSpPr txBox="1"/>
          <p:nvPr/>
        </p:nvSpPr>
        <p:spPr>
          <a:xfrm>
            <a:off x="5821591" y="3095282"/>
            <a:ext cx="2362527" cy="738660"/>
          </a:xfrm>
          <a:prstGeom prst="rect">
            <a:avLst/>
          </a:prstGeom>
          <a:noFill/>
        </p:spPr>
        <p:txBody>
          <a:bodyPr wrap="square" lIns="91436" tIns="45718" rIns="91436" bIns="45718" rtlCol="0">
            <a:spAutoFit/>
          </a:bodyPr>
          <a:lstStyle/>
          <a:p>
            <a:r>
              <a:rPr lang="en-US" sz="1200" dirty="0"/>
              <a:t>Nurse/patient tags with programmable alert button</a:t>
            </a:r>
          </a:p>
          <a:p>
            <a:r>
              <a:rPr lang="fr-FR" sz="1200" dirty="0"/>
              <a:t>Ability to integrate a bracelet</a:t>
            </a:r>
            <a:endParaRPr lang="en-US" sz="1200" dirty="0"/>
          </a:p>
        </p:txBody>
      </p:sp>
      <p:sp>
        <p:nvSpPr>
          <p:cNvPr id="12" name="TextBox 11"/>
          <p:cNvSpPr txBox="1"/>
          <p:nvPr/>
        </p:nvSpPr>
        <p:spPr>
          <a:xfrm>
            <a:off x="1234136" y="3075438"/>
            <a:ext cx="1924254" cy="923326"/>
          </a:xfrm>
          <a:prstGeom prst="rect">
            <a:avLst/>
          </a:prstGeom>
          <a:noFill/>
        </p:spPr>
        <p:txBody>
          <a:bodyPr wrap="square" lIns="91436" tIns="45718" rIns="91436" bIns="45718" rtlCol="0">
            <a:spAutoFit/>
          </a:bodyPr>
          <a:lstStyle/>
          <a:p>
            <a:r>
              <a:rPr lang="fr-FR" sz="1200" dirty="0" err="1">
                <a:latin typeface="Trebuchet MS" pitchFamily="34" charset="0"/>
              </a:rPr>
              <a:t>Clinician</a:t>
            </a:r>
            <a:r>
              <a:rPr lang="fr-FR" sz="1200" dirty="0">
                <a:latin typeface="Trebuchet MS" pitchFamily="34" charset="0"/>
              </a:rPr>
              <a:t>/staff tags with alert button – </a:t>
            </a:r>
          </a:p>
          <a:p>
            <a:r>
              <a:rPr lang="fr-FR" sz="1200" dirty="0">
                <a:latin typeface="Trebuchet MS" pitchFamily="34" charset="0"/>
              </a:rPr>
              <a:t>Cards that can be attached to a badge</a:t>
            </a:r>
            <a:endParaRPr lang="en-US" sz="1200" dirty="0">
              <a:latin typeface="Trebuchet MS" pitchFamily="34" charset="0"/>
            </a:endParaRPr>
          </a:p>
        </p:txBody>
      </p:sp>
      <p:sp>
        <p:nvSpPr>
          <p:cNvPr id="13" name="TextBox 12"/>
          <p:cNvSpPr txBox="1"/>
          <p:nvPr/>
        </p:nvSpPr>
        <p:spPr>
          <a:xfrm>
            <a:off x="3610304" y="3110932"/>
            <a:ext cx="1876096" cy="1107992"/>
          </a:xfrm>
          <a:prstGeom prst="rect">
            <a:avLst/>
          </a:prstGeom>
          <a:noFill/>
        </p:spPr>
        <p:txBody>
          <a:bodyPr wrap="square" lIns="91436" tIns="45718" rIns="91436" bIns="45718" rtlCol="0">
            <a:spAutoFit/>
          </a:bodyPr>
          <a:lstStyle/>
          <a:p>
            <a:r>
              <a:rPr lang="en-US" sz="1200" dirty="0">
                <a:latin typeface="Trebuchet MS" pitchFamily="34" charset="0"/>
              </a:rPr>
              <a:t>Asset tags with temperature sensor </a:t>
            </a:r>
          </a:p>
          <a:p>
            <a:r>
              <a:rPr lang="en-US" sz="1200" dirty="0">
                <a:latin typeface="Trebuchet MS" pitchFamily="34" charset="0"/>
              </a:rPr>
              <a:t>Attach to a variety of medical and non-medical equipment</a:t>
            </a:r>
          </a:p>
        </p:txBody>
      </p:sp>
      <p:sp>
        <p:nvSpPr>
          <p:cNvPr id="2050" name="AutoShape 2" descr="Image result for card shaped BLE tags"/>
          <p:cNvSpPr>
            <a:spLocks noChangeAspect="1" noChangeArrowheads="1"/>
          </p:cNvSpPr>
          <p:nvPr/>
        </p:nvSpPr>
        <p:spPr bwMode="auto">
          <a:xfrm>
            <a:off x="155575" y="-144463"/>
            <a:ext cx="304800" cy="304801"/>
          </a:xfrm>
          <a:prstGeom prst="rect">
            <a:avLst/>
          </a:prstGeom>
          <a:noFill/>
        </p:spPr>
        <p:txBody>
          <a:bodyPr vert="horz" wrap="square" lIns="91436" tIns="45718" rIns="91436" bIns="45718" numCol="1" anchor="t" anchorCtr="0" compatLnSpc="1">
            <a:prstTxWarp prst="textNoShape">
              <a:avLst/>
            </a:prstTxWarp>
          </a:bodyPr>
          <a:lstStyle/>
          <a:p>
            <a:endParaRPr lang="en-US"/>
          </a:p>
        </p:txBody>
      </p:sp>
      <p:pic>
        <p:nvPicPr>
          <p:cNvPr id="5" name="Picture 2" descr="Tag Beacon But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3040" y="2001995"/>
            <a:ext cx="894933" cy="8907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rd T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0008" y="2001996"/>
            <a:ext cx="941240" cy="9412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niversal Tag UT1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9765" y="2001996"/>
            <a:ext cx="1226180" cy="122618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a:extLst>
              <a:ext uri="{FF2B5EF4-FFF2-40B4-BE49-F238E27FC236}">
                <a16:creationId xmlns="" xmlns:a16="http://schemas.microsoft.com/office/drawing/2014/main" id="{05E42F78-8F74-4F9A-8FCB-BEF06492B818}"/>
              </a:ext>
            </a:extLst>
          </p:cNvPr>
          <p:cNvSpPr>
            <a:spLocks noGrp="1"/>
          </p:cNvSpPr>
          <p:nvPr>
            <p:ph type="body" sz="quarter" idx="11"/>
          </p:nvPr>
        </p:nvSpPr>
        <p:spPr/>
        <p:txBody>
          <a:bodyPr/>
          <a:lstStyle/>
          <a:p>
            <a:r>
              <a:rPr lang="fr-FR" dirty="0"/>
              <a:t>Asset TAG </a:t>
            </a:r>
            <a:r>
              <a:rPr lang="fr-FR" dirty="0" err="1"/>
              <a:t>models</a:t>
            </a:r>
            <a:r>
              <a:rPr lang="fr-FR" dirty="0"/>
              <a:t> </a:t>
            </a:r>
            <a:endParaRPr lang="en-US" dirty="0"/>
          </a:p>
        </p:txBody>
      </p:sp>
      <p:sp>
        <p:nvSpPr>
          <p:cNvPr id="15" name="ZoneTexte 14">
            <a:extLst>
              <a:ext uri="{FF2B5EF4-FFF2-40B4-BE49-F238E27FC236}">
                <a16:creationId xmlns="" xmlns:a16="http://schemas.microsoft.com/office/drawing/2014/main" id="{3B857AB9-0AB5-45AC-BBDF-C8237687C2C0}"/>
              </a:ext>
            </a:extLst>
          </p:cNvPr>
          <p:cNvSpPr txBox="1"/>
          <p:nvPr/>
        </p:nvSpPr>
        <p:spPr>
          <a:xfrm>
            <a:off x="6183092" y="3860264"/>
            <a:ext cx="1639524" cy="276999"/>
          </a:xfrm>
          <a:prstGeom prst="rect">
            <a:avLst/>
          </a:prstGeom>
          <a:noFill/>
        </p:spPr>
        <p:txBody>
          <a:bodyPr wrap="square" rtlCol="0">
            <a:spAutoFit/>
          </a:bodyPr>
          <a:lstStyle/>
          <a:p>
            <a:r>
              <a:rPr lang="en-US" sz="1200" b="1" i="1" dirty="0">
                <a:solidFill>
                  <a:schemeClr val="accent1"/>
                </a:solidFill>
              </a:rPr>
              <a:t>Available H2 2020</a:t>
            </a:r>
          </a:p>
        </p:txBody>
      </p:sp>
      <p:sp>
        <p:nvSpPr>
          <p:cNvPr id="3" name="Rectangle 2"/>
          <p:cNvSpPr/>
          <p:nvPr/>
        </p:nvSpPr>
        <p:spPr>
          <a:xfrm>
            <a:off x="3675323" y="4234628"/>
            <a:ext cx="1650366" cy="553998"/>
          </a:xfrm>
          <a:prstGeom prst="rect">
            <a:avLst/>
          </a:prstGeom>
        </p:spPr>
        <p:txBody>
          <a:bodyPr wrap="square">
            <a:spAutoFit/>
          </a:bodyPr>
          <a:lstStyle/>
          <a:p>
            <a:pPr algn="ctr"/>
            <a:r>
              <a:rPr lang="en-US" sz="1000" b="1" dirty="0">
                <a:solidFill>
                  <a:schemeClr val="accent1"/>
                </a:solidFill>
              </a:rPr>
              <a:t>S18-3-40 Square shaped asset tag 40 pack $2400 list price ($60 each)</a:t>
            </a:r>
          </a:p>
        </p:txBody>
      </p:sp>
      <p:sp>
        <p:nvSpPr>
          <p:cNvPr id="14" name="Rectangle 13"/>
          <p:cNvSpPr/>
          <p:nvPr/>
        </p:nvSpPr>
        <p:spPr>
          <a:xfrm>
            <a:off x="1315445" y="4234628"/>
            <a:ext cx="1650366" cy="553998"/>
          </a:xfrm>
          <a:prstGeom prst="rect">
            <a:avLst/>
          </a:prstGeom>
        </p:spPr>
        <p:txBody>
          <a:bodyPr wrap="square">
            <a:spAutoFit/>
          </a:bodyPr>
          <a:lstStyle/>
          <a:p>
            <a:pPr algn="ctr"/>
            <a:r>
              <a:rPr lang="en-US" sz="1000" b="1" dirty="0">
                <a:solidFill>
                  <a:schemeClr val="accent1"/>
                </a:solidFill>
              </a:rPr>
              <a:t>CT18-3-40 Card shaped asset tag 40 pack $2600 list price ($65 each)</a:t>
            </a:r>
          </a:p>
        </p:txBody>
      </p:sp>
    </p:spTree>
    <p:extLst>
      <p:ext uri="{BB962C8B-B14F-4D97-AF65-F5344CB8AC3E}">
        <p14:creationId xmlns:p14="http://schemas.microsoft.com/office/powerpoint/2010/main" val="3587737379"/>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60" y="1285875"/>
            <a:ext cx="2412335" cy="2571750"/>
          </a:xfrm>
          <a:prstGeom prst="rect">
            <a:avLst/>
          </a:prstGeom>
        </p:spPr>
      </p:pic>
      <p:sp>
        <p:nvSpPr>
          <p:cNvPr id="25" name="Text Placeholder 24"/>
          <p:cNvSpPr>
            <a:spLocks noGrp="1"/>
          </p:cNvSpPr>
          <p:nvPr>
            <p:ph type="body" sz="quarter" idx="12"/>
          </p:nvPr>
        </p:nvSpPr>
        <p:spPr/>
        <p:txBody>
          <a:bodyPr/>
          <a:lstStyle/>
          <a:p>
            <a:r>
              <a:rPr lang="en-US" dirty="0"/>
              <a:t>Locate medical/non-medical devices, equipment and people with filters.</a:t>
            </a:r>
          </a:p>
        </p:txBody>
      </p:sp>
      <p:sp>
        <p:nvSpPr>
          <p:cNvPr id="3" name="Text Placeholder 2"/>
          <p:cNvSpPr>
            <a:spLocks noGrp="1" noChangeAspect="1"/>
          </p:cNvSpPr>
          <p:nvPr>
            <p:ph type="body" sz="quarter" idx="11"/>
          </p:nvPr>
        </p:nvSpPr>
        <p:spPr/>
        <p:txBody>
          <a:bodyPr/>
          <a:lstStyle/>
          <a:p>
            <a:r>
              <a:rPr lang="en-US" dirty="0"/>
              <a:t>Asset tracking Web management tool</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7151" y="2074825"/>
            <a:ext cx="2412335" cy="257175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1879" y="1285875"/>
            <a:ext cx="2412335" cy="257175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4034" y="2074825"/>
            <a:ext cx="2421712" cy="2571750"/>
          </a:xfrm>
          <a:prstGeom prst="rect">
            <a:avLst/>
          </a:prstGeom>
        </p:spPr>
      </p:pic>
      <p:sp>
        <p:nvSpPr>
          <p:cNvPr id="28" name="TextBox 27"/>
          <p:cNvSpPr txBox="1"/>
          <p:nvPr/>
        </p:nvSpPr>
        <p:spPr>
          <a:xfrm>
            <a:off x="912106" y="4707497"/>
            <a:ext cx="1858201"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spTree>
    <p:extLst>
      <p:ext uri="{BB962C8B-B14F-4D97-AF65-F5344CB8AC3E}">
        <p14:creationId xmlns:p14="http://schemas.microsoft.com/office/powerpoint/2010/main" val="16271802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Asset tag analytics and notifications.</a:t>
            </a:r>
          </a:p>
        </p:txBody>
      </p:sp>
      <p:sp>
        <p:nvSpPr>
          <p:cNvPr id="3" name="Text Placeholder 2"/>
          <p:cNvSpPr>
            <a:spLocks noGrp="1"/>
          </p:cNvSpPr>
          <p:nvPr>
            <p:ph type="body" sz="quarter" idx="11"/>
          </p:nvPr>
        </p:nvSpPr>
        <p:spPr/>
        <p:txBody>
          <a:bodyPr/>
          <a:lstStyle/>
          <a:p>
            <a:r>
              <a:rPr lang="en-US" dirty="0"/>
              <a:t>Asset tracking analytics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24" y="1070411"/>
            <a:ext cx="3489844" cy="231600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0609" y="1070411"/>
            <a:ext cx="3489844" cy="2316008"/>
          </a:xfrm>
          <a:prstGeom prst="rect">
            <a:avLst/>
          </a:prstGeom>
        </p:spPr>
      </p:pic>
      <p:sp>
        <p:nvSpPr>
          <p:cNvPr id="8" name="TextBox 7"/>
          <p:cNvSpPr txBox="1"/>
          <p:nvPr/>
        </p:nvSpPr>
        <p:spPr>
          <a:xfrm>
            <a:off x="912106" y="4707497"/>
            <a:ext cx="1736373"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R.1.0.2 May 2020</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1054" y="2637711"/>
            <a:ext cx="3489844" cy="2316007"/>
          </a:xfrm>
          <a:prstGeom prst="rect">
            <a:avLst/>
          </a:prstGeom>
        </p:spPr>
      </p:pic>
    </p:spTree>
    <p:extLst>
      <p:ext uri="{BB962C8B-B14F-4D97-AF65-F5344CB8AC3E}">
        <p14:creationId xmlns:p14="http://schemas.microsoft.com/office/powerpoint/2010/main" val="37253730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22859" y="702475"/>
            <a:ext cx="7834841" cy="300083"/>
          </a:xfrm>
        </p:spPr>
        <p:txBody>
          <a:bodyPr/>
          <a:lstStyle/>
          <a:p>
            <a:r>
              <a:rPr lang="en-US" dirty="0"/>
              <a:t>Choose the equipment tor people asset icon you need from a large library.</a:t>
            </a:r>
          </a:p>
        </p:txBody>
      </p:sp>
      <p:sp>
        <p:nvSpPr>
          <p:cNvPr id="3" name="Text Placeholder 2"/>
          <p:cNvSpPr>
            <a:spLocks noGrp="1"/>
          </p:cNvSpPr>
          <p:nvPr>
            <p:ph type="body" sz="quarter" idx="11"/>
          </p:nvPr>
        </p:nvSpPr>
        <p:spPr/>
        <p:txBody>
          <a:bodyPr/>
          <a:lstStyle/>
          <a:p>
            <a:r>
              <a:rPr lang="en-US" dirty="0"/>
              <a:t>Healthcare based icons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465" y="3277772"/>
            <a:ext cx="419239" cy="41923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503" y="2234522"/>
            <a:ext cx="419239" cy="419239"/>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2924" y="2516128"/>
            <a:ext cx="436768" cy="436768"/>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0171" y="2938730"/>
            <a:ext cx="419239" cy="419239"/>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8555" y="2434537"/>
            <a:ext cx="419239" cy="41923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6887" y="1851436"/>
            <a:ext cx="436768" cy="436768"/>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00055" y="1874897"/>
            <a:ext cx="436768" cy="436768"/>
          </a:xfrm>
          <a:prstGeom prst="rect">
            <a:avLst/>
          </a:prstGeom>
        </p:spPr>
      </p:pic>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29666" y="1653410"/>
            <a:ext cx="419239" cy="419239"/>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2304" y="2884968"/>
            <a:ext cx="419239" cy="419239"/>
          </a:xfrm>
          <a:prstGeom prst="rect">
            <a:avLst/>
          </a:prstGeom>
        </p:spPr>
      </p:pic>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72807" y="1839717"/>
            <a:ext cx="436768" cy="436768"/>
          </a:xfrm>
          <a:prstGeom prst="rect">
            <a:avLst/>
          </a:prstGeom>
        </p:spPr>
      </p:pic>
      <p:pic>
        <p:nvPicPr>
          <p:cNvPr id="36" name="Pictur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3554" y="1748786"/>
            <a:ext cx="436768" cy="436768"/>
          </a:xfrm>
          <a:prstGeom prst="rect">
            <a:avLst/>
          </a:prstGeom>
        </p:spPr>
      </p:pic>
      <p:pic>
        <p:nvPicPr>
          <p:cNvPr id="38" name="Picture 3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76337" y="2889307"/>
            <a:ext cx="419239" cy="419239"/>
          </a:xfrm>
          <a:prstGeom prst="rect">
            <a:avLst/>
          </a:prstGeom>
        </p:spPr>
      </p:pic>
      <p:pic>
        <p:nvPicPr>
          <p:cNvPr id="40" name="Picture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6553" y="2338837"/>
            <a:ext cx="419239" cy="419239"/>
          </a:xfrm>
          <a:prstGeom prst="rect">
            <a:avLst/>
          </a:prstGeom>
        </p:spPr>
      </p:pic>
      <p:pic>
        <p:nvPicPr>
          <p:cNvPr id="42" name="Picture 4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3870" y="3718407"/>
            <a:ext cx="419239" cy="419239"/>
          </a:xfrm>
          <a:prstGeom prst="rect">
            <a:avLst/>
          </a:prstGeom>
        </p:spPr>
      </p:pic>
      <p:pic>
        <p:nvPicPr>
          <p:cNvPr id="44" name="Picture 4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54368" y="2414158"/>
            <a:ext cx="419239" cy="419239"/>
          </a:xfrm>
          <a:prstGeom prst="rect">
            <a:avLst/>
          </a:prstGeom>
        </p:spPr>
      </p:pic>
      <p:pic>
        <p:nvPicPr>
          <p:cNvPr id="46" name="Picture 4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907711" y="2753295"/>
            <a:ext cx="436768" cy="436768"/>
          </a:xfrm>
          <a:prstGeom prst="rect">
            <a:avLst/>
          </a:prstGeom>
        </p:spPr>
      </p:pic>
      <p:pic>
        <p:nvPicPr>
          <p:cNvPr id="48" name="Picture 4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690461" y="1737460"/>
            <a:ext cx="436768" cy="436768"/>
          </a:xfrm>
          <a:prstGeom prst="rect">
            <a:avLst/>
          </a:prstGeom>
        </p:spPr>
      </p:pic>
      <p:pic>
        <p:nvPicPr>
          <p:cNvPr id="50" name="Picture 4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533581" y="3708690"/>
            <a:ext cx="436768" cy="436768"/>
          </a:xfrm>
          <a:prstGeom prst="rect">
            <a:avLst/>
          </a:prstGeom>
        </p:spPr>
      </p:pic>
      <p:pic>
        <p:nvPicPr>
          <p:cNvPr id="52" name="Picture 5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070042" y="3190570"/>
            <a:ext cx="419239" cy="419239"/>
          </a:xfrm>
          <a:prstGeom prst="rect">
            <a:avLst/>
          </a:prstGeom>
        </p:spPr>
      </p:pic>
      <p:pic>
        <p:nvPicPr>
          <p:cNvPr id="54" name="Picture 5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20412" y="3718407"/>
            <a:ext cx="420997" cy="420997"/>
          </a:xfrm>
          <a:prstGeom prst="rect">
            <a:avLst/>
          </a:prstGeom>
        </p:spPr>
      </p:pic>
      <p:pic>
        <p:nvPicPr>
          <p:cNvPr id="56" name="Picture 5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158137" y="2412052"/>
            <a:ext cx="436768" cy="436768"/>
          </a:xfrm>
          <a:prstGeom prst="rect">
            <a:avLst/>
          </a:prstGeom>
        </p:spPr>
      </p:pic>
      <p:pic>
        <p:nvPicPr>
          <p:cNvPr id="58" name="Picture 5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187057" y="2948122"/>
            <a:ext cx="419239" cy="419239"/>
          </a:xfrm>
          <a:prstGeom prst="rect">
            <a:avLst/>
          </a:prstGeom>
        </p:spPr>
      </p:pic>
      <p:pic>
        <p:nvPicPr>
          <p:cNvPr id="60" name="Picture 59"/>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020933" y="1808450"/>
            <a:ext cx="436768" cy="436768"/>
          </a:xfrm>
          <a:prstGeom prst="rect">
            <a:avLst/>
          </a:prstGeom>
        </p:spPr>
      </p:pic>
      <p:pic>
        <p:nvPicPr>
          <p:cNvPr id="62" name="Picture 6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872086" y="2359160"/>
            <a:ext cx="419239" cy="419239"/>
          </a:xfrm>
          <a:prstGeom prst="rect">
            <a:avLst/>
          </a:prstGeom>
        </p:spPr>
      </p:pic>
      <p:pic>
        <p:nvPicPr>
          <p:cNvPr id="64" name="Picture 63"/>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444745" y="3147841"/>
            <a:ext cx="436768" cy="436768"/>
          </a:xfrm>
          <a:prstGeom prst="rect">
            <a:avLst/>
          </a:prstGeom>
        </p:spPr>
      </p:pic>
      <p:pic>
        <p:nvPicPr>
          <p:cNvPr id="66" name="Picture 6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89184" y="1511898"/>
            <a:ext cx="436768" cy="436768"/>
          </a:xfrm>
          <a:prstGeom prst="rect">
            <a:avLst/>
          </a:prstGeom>
        </p:spPr>
      </p:pic>
      <p:pic>
        <p:nvPicPr>
          <p:cNvPr id="68" name="Picture 67"/>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87825" y="2083528"/>
            <a:ext cx="495004" cy="582358"/>
          </a:xfrm>
          <a:prstGeom prst="rect">
            <a:avLst/>
          </a:prstGeom>
        </p:spPr>
      </p:pic>
      <p:pic>
        <p:nvPicPr>
          <p:cNvPr id="80" name="Picture 79"/>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489811" y="2102032"/>
            <a:ext cx="495004" cy="582358"/>
          </a:xfrm>
          <a:prstGeom prst="rect">
            <a:avLst/>
          </a:prstGeom>
        </p:spPr>
      </p:pic>
      <p:pic>
        <p:nvPicPr>
          <p:cNvPr id="82" name="Picture 81"/>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785798" y="2109647"/>
            <a:ext cx="495004" cy="582358"/>
          </a:xfrm>
          <a:prstGeom prst="rect">
            <a:avLst/>
          </a:prstGeom>
        </p:spPr>
      </p:pic>
      <p:pic>
        <p:nvPicPr>
          <p:cNvPr id="84" name="Picture 83"/>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162840" y="2091987"/>
            <a:ext cx="495004" cy="582358"/>
          </a:xfrm>
          <a:prstGeom prst="rect">
            <a:avLst/>
          </a:prstGeom>
        </p:spPr>
      </p:pic>
      <p:pic>
        <p:nvPicPr>
          <p:cNvPr id="86" name="Picture 85"/>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512513" y="1530402"/>
            <a:ext cx="436768" cy="436768"/>
          </a:xfrm>
          <a:prstGeom prst="rect">
            <a:avLst/>
          </a:prstGeom>
        </p:spPr>
      </p:pic>
      <p:pic>
        <p:nvPicPr>
          <p:cNvPr id="88" name="Picture 87"/>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2803915" y="1511898"/>
            <a:ext cx="436768" cy="436768"/>
          </a:xfrm>
          <a:prstGeom prst="rect">
            <a:avLst/>
          </a:prstGeom>
        </p:spPr>
      </p:pic>
      <p:pic>
        <p:nvPicPr>
          <p:cNvPr id="90" name="Picture 89"/>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177369" y="1530402"/>
            <a:ext cx="436768" cy="436768"/>
          </a:xfrm>
          <a:prstGeom prst="rect">
            <a:avLst/>
          </a:prstGeom>
        </p:spPr>
      </p:pic>
      <p:sp>
        <p:nvSpPr>
          <p:cNvPr id="91" name="TextBox 90"/>
          <p:cNvSpPr txBox="1"/>
          <p:nvPr/>
        </p:nvSpPr>
        <p:spPr>
          <a:xfrm>
            <a:off x="3729463" y="4755122"/>
            <a:ext cx="1858201"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sp>
        <p:nvSpPr>
          <p:cNvPr id="39" name="Rectangle 38"/>
          <p:cNvSpPr/>
          <p:nvPr/>
        </p:nvSpPr>
        <p:spPr>
          <a:xfrm>
            <a:off x="1205727" y="4263673"/>
            <a:ext cx="1650366" cy="400110"/>
          </a:xfrm>
          <a:prstGeom prst="rect">
            <a:avLst/>
          </a:prstGeom>
        </p:spPr>
        <p:txBody>
          <a:bodyPr wrap="square">
            <a:spAutoFit/>
          </a:bodyPr>
          <a:lstStyle/>
          <a:p>
            <a:pPr algn="ctr"/>
            <a:r>
              <a:rPr lang="en-US" sz="1000" b="1" dirty="0">
                <a:solidFill>
                  <a:schemeClr val="accent1"/>
                </a:solidFill>
              </a:rPr>
              <a:t>People icons include: patients, staff, security</a:t>
            </a:r>
          </a:p>
        </p:txBody>
      </p:sp>
      <p:sp>
        <p:nvSpPr>
          <p:cNvPr id="41" name="Rectangle 40"/>
          <p:cNvSpPr/>
          <p:nvPr/>
        </p:nvSpPr>
        <p:spPr>
          <a:xfrm>
            <a:off x="1121472" y="2829581"/>
            <a:ext cx="1887416" cy="400110"/>
          </a:xfrm>
          <a:prstGeom prst="rect">
            <a:avLst/>
          </a:prstGeom>
        </p:spPr>
        <p:txBody>
          <a:bodyPr wrap="square">
            <a:spAutoFit/>
          </a:bodyPr>
          <a:lstStyle/>
          <a:p>
            <a:pPr algn="ctr"/>
            <a:r>
              <a:rPr lang="en-US" sz="1000" b="1" dirty="0">
                <a:solidFill>
                  <a:schemeClr val="accent1"/>
                </a:solidFill>
              </a:rPr>
              <a:t>Icons show in-use or available status, waypoints</a:t>
            </a:r>
          </a:p>
        </p:txBody>
      </p:sp>
      <p:sp>
        <p:nvSpPr>
          <p:cNvPr id="43" name="Rectangle 42"/>
          <p:cNvSpPr/>
          <p:nvPr/>
        </p:nvSpPr>
        <p:spPr>
          <a:xfrm>
            <a:off x="3729463" y="3759527"/>
            <a:ext cx="5462078" cy="477054"/>
          </a:xfrm>
          <a:prstGeom prst="rect">
            <a:avLst/>
          </a:prstGeom>
        </p:spPr>
        <p:txBody>
          <a:bodyPr wrap="square">
            <a:spAutoFit/>
          </a:bodyPr>
          <a:lstStyle/>
          <a:p>
            <a:pPr algn="ctr"/>
            <a:r>
              <a:rPr lang="en-US" sz="1000" b="1" dirty="0">
                <a:solidFill>
                  <a:schemeClr val="accent1"/>
                </a:solidFill>
              </a:rPr>
              <a:t>Medical equipment icons include: heart rate monitors, infusion pumps, syringes, etc.</a:t>
            </a:r>
          </a:p>
          <a:p>
            <a:pPr algn="ctr"/>
            <a:r>
              <a:rPr lang="en-US" sz="1000" b="1" dirty="0">
                <a:solidFill>
                  <a:schemeClr val="accent1"/>
                </a:solidFill>
              </a:rPr>
              <a:t>Non-medical equipment icons include: wheelchairs, beds, mattresses, carts, etc.</a:t>
            </a:r>
          </a:p>
        </p:txBody>
      </p:sp>
    </p:spTree>
    <p:extLst>
      <p:ext uri="{BB962C8B-B14F-4D97-AF65-F5344CB8AC3E}">
        <p14:creationId xmlns:p14="http://schemas.microsoft.com/office/powerpoint/2010/main" val="314789559"/>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CC2C1A4A-BC28-4A48-AC31-65642E866BE0}"/>
              </a:ext>
            </a:extLst>
          </p:cNvPr>
          <p:cNvSpPr>
            <a:spLocks noGrp="1"/>
          </p:cNvSpPr>
          <p:nvPr>
            <p:ph type="body" sz="quarter" idx="11"/>
          </p:nvPr>
        </p:nvSpPr>
        <p:spPr>
          <a:xfrm>
            <a:off x="622860" y="234814"/>
            <a:ext cx="7378438" cy="420507"/>
          </a:xfrm>
        </p:spPr>
        <p:txBody>
          <a:bodyPr/>
          <a:lstStyle/>
          <a:p>
            <a:r>
              <a:rPr lang="fr-FR" dirty="0"/>
              <a:t>Asset tracking mobile app</a:t>
            </a:r>
            <a:endParaRPr lang="en-US" dirty="0"/>
          </a:p>
        </p:txBody>
      </p:sp>
      <p:grpSp>
        <p:nvGrpSpPr>
          <p:cNvPr id="3" name="Group 2"/>
          <p:cNvGrpSpPr/>
          <p:nvPr/>
        </p:nvGrpSpPr>
        <p:grpSpPr>
          <a:xfrm>
            <a:off x="622860" y="1647494"/>
            <a:ext cx="8075192" cy="2635677"/>
            <a:chOff x="504615" y="1489839"/>
            <a:chExt cx="8075192" cy="2635677"/>
          </a:xfrm>
        </p:grpSpPr>
        <p:pic>
          <p:nvPicPr>
            <p:cNvPr id="4" name="Image 3">
              <a:extLst>
                <a:ext uri="{FF2B5EF4-FFF2-40B4-BE49-F238E27FC236}">
                  <a16:creationId xmlns="" xmlns:a16="http://schemas.microsoft.com/office/drawing/2014/main" id="{F175BFFA-E443-4E3C-8360-26C64C657FB2}"/>
                </a:ext>
              </a:extLst>
            </p:cNvPr>
            <p:cNvPicPr>
              <a:picLocks noChangeAspect="1"/>
            </p:cNvPicPr>
            <p:nvPr/>
          </p:nvPicPr>
          <p:blipFill rotWithShape="1">
            <a:blip r:embed="rId3"/>
            <a:srcRect l="7334" t="15184"/>
            <a:stretch/>
          </p:blipFill>
          <p:spPr>
            <a:xfrm>
              <a:off x="2090528" y="1489840"/>
              <a:ext cx="1754267" cy="2635675"/>
            </a:xfrm>
            <a:prstGeom prst="rect">
              <a:avLst/>
            </a:prstGeom>
          </p:spPr>
        </p:pic>
        <p:pic>
          <p:nvPicPr>
            <p:cNvPr id="5" name="Image 4">
              <a:extLst>
                <a:ext uri="{FF2B5EF4-FFF2-40B4-BE49-F238E27FC236}">
                  <a16:creationId xmlns="" xmlns:a16="http://schemas.microsoft.com/office/drawing/2014/main" id="{9AC5F097-80F7-4AED-82CD-E34A8B35301D}"/>
                </a:ext>
              </a:extLst>
            </p:cNvPr>
            <p:cNvPicPr>
              <a:picLocks noChangeAspect="1"/>
            </p:cNvPicPr>
            <p:nvPr/>
          </p:nvPicPr>
          <p:blipFill rotWithShape="1">
            <a:blip r:embed="rId4"/>
            <a:srcRect t="13797"/>
            <a:stretch/>
          </p:blipFill>
          <p:spPr>
            <a:xfrm>
              <a:off x="504615" y="1489841"/>
              <a:ext cx="1585913" cy="2635674"/>
            </a:xfrm>
            <a:prstGeom prst="rect">
              <a:avLst/>
            </a:prstGeom>
          </p:spPr>
        </p:pic>
        <p:pic>
          <p:nvPicPr>
            <p:cNvPr id="6" name="Image 5">
              <a:extLst>
                <a:ext uri="{FF2B5EF4-FFF2-40B4-BE49-F238E27FC236}">
                  <a16:creationId xmlns="" xmlns:a16="http://schemas.microsoft.com/office/drawing/2014/main" id="{58F6150F-2459-4EAF-A63E-EA8F55050C43}"/>
                </a:ext>
              </a:extLst>
            </p:cNvPr>
            <p:cNvPicPr>
              <a:picLocks noChangeAspect="1"/>
            </p:cNvPicPr>
            <p:nvPr/>
          </p:nvPicPr>
          <p:blipFill rotWithShape="1">
            <a:blip r:embed="rId5"/>
            <a:srcRect l="6564" t="15184" r="4845"/>
            <a:stretch/>
          </p:blipFill>
          <p:spPr>
            <a:xfrm>
              <a:off x="6910408" y="1489839"/>
              <a:ext cx="1669399" cy="2635676"/>
            </a:xfrm>
            <a:prstGeom prst="rect">
              <a:avLst/>
            </a:prstGeom>
          </p:spPr>
        </p:pic>
        <p:pic>
          <p:nvPicPr>
            <p:cNvPr id="8" name="Image 7">
              <a:extLst>
                <a:ext uri="{FF2B5EF4-FFF2-40B4-BE49-F238E27FC236}">
                  <a16:creationId xmlns="" xmlns:a16="http://schemas.microsoft.com/office/drawing/2014/main" id="{3795D9FE-6B92-47C2-88BC-F9DB11853DD5}"/>
                </a:ext>
              </a:extLst>
            </p:cNvPr>
            <p:cNvPicPr>
              <a:picLocks noChangeAspect="1"/>
            </p:cNvPicPr>
            <p:nvPr/>
          </p:nvPicPr>
          <p:blipFill rotWithShape="1">
            <a:blip r:embed="rId6"/>
            <a:srcRect t="12183"/>
            <a:stretch/>
          </p:blipFill>
          <p:spPr>
            <a:xfrm>
              <a:off x="5235849" y="1489839"/>
              <a:ext cx="1821656" cy="2635677"/>
            </a:xfrm>
            <a:prstGeom prst="rect">
              <a:avLst/>
            </a:prstGeom>
          </p:spPr>
        </p:pic>
        <p:pic>
          <p:nvPicPr>
            <p:cNvPr id="10" name="Image 8"/>
            <p:cNvPicPr>
              <a:picLocks noChangeAspect="1"/>
            </p:cNvPicPr>
            <p:nvPr/>
          </p:nvPicPr>
          <p:blipFill rotWithShape="1">
            <a:blip r:embed="rId7"/>
            <a:srcRect t="14126"/>
            <a:stretch/>
          </p:blipFill>
          <p:spPr>
            <a:xfrm>
              <a:off x="3643779" y="1489839"/>
              <a:ext cx="1793081" cy="2635676"/>
            </a:xfrm>
            <a:prstGeom prst="rect">
              <a:avLst/>
            </a:prstGeom>
          </p:spPr>
        </p:pic>
      </p:grpSp>
      <p:sp>
        <p:nvSpPr>
          <p:cNvPr id="7" name="TextBox 6"/>
          <p:cNvSpPr txBox="1"/>
          <p:nvPr/>
        </p:nvSpPr>
        <p:spPr>
          <a:xfrm>
            <a:off x="689802" y="1045568"/>
            <a:ext cx="1452028" cy="461665"/>
          </a:xfrm>
          <a:prstGeom prst="rect">
            <a:avLst/>
          </a:prstGeom>
          <a:noFill/>
        </p:spPr>
        <p:txBody>
          <a:bodyPr wrap="square" rtlCol="0">
            <a:spAutoFit/>
          </a:bodyPr>
          <a:lstStyle/>
          <a:p>
            <a:pPr algn="ctr"/>
            <a:r>
              <a:rPr lang="en-US" sz="1200" dirty="0">
                <a:solidFill>
                  <a:schemeClr val="accent1"/>
                </a:solidFill>
              </a:rPr>
              <a:t>Find people and assets instantly</a:t>
            </a:r>
          </a:p>
        </p:txBody>
      </p:sp>
      <p:sp>
        <p:nvSpPr>
          <p:cNvPr id="11" name="TextBox 10"/>
          <p:cNvSpPr txBox="1"/>
          <p:nvPr/>
        </p:nvSpPr>
        <p:spPr>
          <a:xfrm>
            <a:off x="2141830" y="1045566"/>
            <a:ext cx="1749883" cy="461665"/>
          </a:xfrm>
          <a:prstGeom prst="rect">
            <a:avLst/>
          </a:prstGeom>
          <a:noFill/>
        </p:spPr>
        <p:txBody>
          <a:bodyPr wrap="square" rtlCol="0">
            <a:spAutoFit/>
          </a:bodyPr>
          <a:lstStyle/>
          <a:p>
            <a:pPr algn="ctr"/>
            <a:r>
              <a:rPr lang="en-US" sz="1200" dirty="0">
                <a:solidFill>
                  <a:schemeClr val="accent1"/>
                </a:solidFill>
              </a:rPr>
              <a:t>Locate people &amp;  assets on a floorplan</a:t>
            </a:r>
          </a:p>
        </p:txBody>
      </p:sp>
      <p:sp>
        <p:nvSpPr>
          <p:cNvPr id="12" name="TextBox 11"/>
          <p:cNvSpPr txBox="1"/>
          <p:nvPr/>
        </p:nvSpPr>
        <p:spPr>
          <a:xfrm>
            <a:off x="3935427" y="1045567"/>
            <a:ext cx="1452028" cy="461665"/>
          </a:xfrm>
          <a:prstGeom prst="rect">
            <a:avLst/>
          </a:prstGeom>
          <a:noFill/>
        </p:spPr>
        <p:txBody>
          <a:bodyPr wrap="square" rtlCol="0">
            <a:spAutoFit/>
          </a:bodyPr>
          <a:lstStyle/>
          <a:p>
            <a:pPr algn="ctr"/>
            <a:r>
              <a:rPr lang="en-US" sz="1200" dirty="0">
                <a:solidFill>
                  <a:schemeClr val="accent1"/>
                </a:solidFill>
              </a:rPr>
              <a:t>Visualize all of your assets</a:t>
            </a:r>
          </a:p>
        </p:txBody>
      </p:sp>
      <p:sp>
        <p:nvSpPr>
          <p:cNvPr id="13" name="TextBox 12"/>
          <p:cNvSpPr txBox="1"/>
          <p:nvPr/>
        </p:nvSpPr>
        <p:spPr>
          <a:xfrm>
            <a:off x="5532910" y="1045568"/>
            <a:ext cx="1452028" cy="461665"/>
          </a:xfrm>
          <a:prstGeom prst="rect">
            <a:avLst/>
          </a:prstGeom>
          <a:noFill/>
        </p:spPr>
        <p:txBody>
          <a:bodyPr wrap="square" rtlCol="0">
            <a:spAutoFit/>
          </a:bodyPr>
          <a:lstStyle/>
          <a:p>
            <a:pPr algn="ctr"/>
            <a:r>
              <a:rPr lang="en-US" sz="1200" dirty="0">
                <a:solidFill>
                  <a:schemeClr val="accent1"/>
                </a:solidFill>
              </a:rPr>
              <a:t>See all your tags in one place</a:t>
            </a:r>
          </a:p>
        </p:txBody>
      </p:sp>
      <p:sp>
        <p:nvSpPr>
          <p:cNvPr id="14" name="TextBox 13"/>
          <p:cNvSpPr txBox="1"/>
          <p:nvPr/>
        </p:nvSpPr>
        <p:spPr>
          <a:xfrm>
            <a:off x="7108356" y="1047590"/>
            <a:ext cx="1589696" cy="461665"/>
          </a:xfrm>
          <a:prstGeom prst="rect">
            <a:avLst/>
          </a:prstGeom>
          <a:noFill/>
        </p:spPr>
        <p:txBody>
          <a:bodyPr wrap="square" rtlCol="0">
            <a:spAutoFit/>
          </a:bodyPr>
          <a:lstStyle/>
          <a:p>
            <a:pPr algn="ctr"/>
            <a:r>
              <a:rPr lang="en-US" sz="1200" dirty="0">
                <a:solidFill>
                  <a:schemeClr val="accent1"/>
                </a:solidFill>
              </a:rPr>
              <a:t>Quickly scan and log a tag by QR code</a:t>
            </a:r>
          </a:p>
        </p:txBody>
      </p:sp>
      <p:sp>
        <p:nvSpPr>
          <p:cNvPr id="15" name="TextBox 14"/>
          <p:cNvSpPr txBox="1"/>
          <p:nvPr/>
        </p:nvSpPr>
        <p:spPr>
          <a:xfrm>
            <a:off x="3729463" y="4755122"/>
            <a:ext cx="1858201"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spTree>
    <p:extLst>
      <p:ext uri="{BB962C8B-B14F-4D97-AF65-F5344CB8AC3E}">
        <p14:creationId xmlns:p14="http://schemas.microsoft.com/office/powerpoint/2010/main" val="3789392990"/>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908326" y="738337"/>
            <a:ext cx="1871634" cy="3621338"/>
          </a:xfrm>
          <a:prstGeom prst="rect">
            <a:avLst/>
          </a:prstGeom>
        </p:spPr>
      </p:pic>
      <p:sp>
        <p:nvSpPr>
          <p:cNvPr id="13" name="Segnaposto testo 12">
            <a:extLst>
              <a:ext uri="{FF2B5EF4-FFF2-40B4-BE49-F238E27FC236}">
                <a16:creationId xmlns="" xmlns:a16="http://schemas.microsoft.com/office/drawing/2014/main" id="{A348EF29-596C-C54D-9B43-5F2E837A2757}"/>
              </a:ext>
            </a:extLst>
          </p:cNvPr>
          <p:cNvSpPr>
            <a:spLocks noGrp="1"/>
          </p:cNvSpPr>
          <p:nvPr>
            <p:ph type="body" sz="quarter" idx="12"/>
          </p:nvPr>
        </p:nvSpPr>
        <p:spPr/>
        <p:txBody>
          <a:bodyPr/>
          <a:lstStyle/>
          <a:p>
            <a:r>
              <a:rPr lang="en-GB" dirty="0"/>
              <a:t>With web or mobile app.</a:t>
            </a:r>
          </a:p>
        </p:txBody>
      </p:sp>
      <p:sp>
        <p:nvSpPr>
          <p:cNvPr id="12" name="Segnaposto testo 11">
            <a:extLst>
              <a:ext uri="{FF2B5EF4-FFF2-40B4-BE49-F238E27FC236}">
                <a16:creationId xmlns="" xmlns:a16="http://schemas.microsoft.com/office/drawing/2014/main" id="{7E44FC54-2E2D-EE49-B3A4-7B09A71A85C2}"/>
              </a:ext>
            </a:extLst>
          </p:cNvPr>
          <p:cNvSpPr>
            <a:spLocks noGrp="1"/>
          </p:cNvSpPr>
          <p:nvPr>
            <p:ph type="body" sz="quarter" idx="11"/>
          </p:nvPr>
        </p:nvSpPr>
        <p:spPr/>
        <p:txBody>
          <a:bodyPr/>
          <a:lstStyle/>
          <a:p>
            <a:r>
              <a:rPr lang="en-US" dirty="0"/>
              <a:t>Find people or assets instantly</a:t>
            </a:r>
          </a:p>
        </p:txBody>
      </p:sp>
      <p:sp>
        <p:nvSpPr>
          <p:cNvPr id="14" name="Segnaposto testo 13">
            <a:extLst>
              <a:ext uri="{FF2B5EF4-FFF2-40B4-BE49-F238E27FC236}">
                <a16:creationId xmlns="" xmlns:a16="http://schemas.microsoft.com/office/drawing/2014/main" id="{04832E7D-E237-774C-8B89-AC6A0386E88E}"/>
              </a:ext>
            </a:extLst>
          </p:cNvPr>
          <p:cNvSpPr>
            <a:spLocks noGrp="1"/>
          </p:cNvSpPr>
          <p:nvPr>
            <p:ph type="body" sz="quarter" idx="13"/>
          </p:nvPr>
        </p:nvSpPr>
        <p:spPr>
          <a:xfrm>
            <a:off x="622859" y="1276939"/>
            <a:ext cx="5572989" cy="3164086"/>
          </a:xfrm>
        </p:spPr>
        <p:txBody>
          <a:bodyPr/>
          <a:lstStyle/>
          <a:p>
            <a:pPr marL="0" indent="0">
              <a:buNone/>
            </a:pPr>
            <a:r>
              <a:rPr lang="en-US" dirty="0"/>
              <a:t>Alcatel-Lucent </a:t>
            </a:r>
            <a:r>
              <a:rPr lang="en-US" dirty="0" err="1"/>
              <a:t>OmniAccess</a:t>
            </a:r>
            <a:r>
              <a:rPr lang="en-US" dirty="0"/>
              <a:t>® Stellar Asset Tracking saves staff time with simple-to-use features, such as:</a:t>
            </a:r>
          </a:p>
          <a:p>
            <a:r>
              <a:rPr lang="en-US" dirty="0"/>
              <a:t>Simplified search interface for non-technical staff</a:t>
            </a:r>
          </a:p>
          <a:p>
            <a:r>
              <a:rPr lang="en-US" dirty="0"/>
              <a:t>Advanced search with filtering feature and future advanced search combining multiple choices (asset + service + availability)</a:t>
            </a:r>
          </a:p>
          <a:p>
            <a:r>
              <a:rPr lang="en-US" dirty="0"/>
              <a:t>Role based access for locating an asset </a:t>
            </a:r>
          </a:p>
          <a:p>
            <a:r>
              <a:rPr lang="en-US" dirty="0"/>
              <a:t>Search based on individual asset/person name or on a category of asset/person</a:t>
            </a:r>
          </a:p>
          <a:p>
            <a:r>
              <a:rPr lang="en-US" dirty="0"/>
              <a:t>Web based asset search with optimized responsive design to ensure various devices can leverage it</a:t>
            </a:r>
          </a:p>
          <a:p>
            <a:r>
              <a:rPr lang="en-US" dirty="0"/>
              <a:t>Mobile App based search</a:t>
            </a:r>
          </a:p>
          <a:p>
            <a:r>
              <a:rPr lang="en-US" dirty="0"/>
              <a:t>Customizable asset category parameters for various healthcare use cases</a:t>
            </a:r>
          </a:p>
        </p:txBody>
      </p:sp>
      <p:sp>
        <p:nvSpPr>
          <p:cNvPr id="6" name="TextBox 5"/>
          <p:cNvSpPr txBox="1"/>
          <p:nvPr/>
        </p:nvSpPr>
        <p:spPr>
          <a:xfrm>
            <a:off x="6891799" y="4372996"/>
            <a:ext cx="1904689"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spTree>
    <p:extLst>
      <p:ext uri="{BB962C8B-B14F-4D97-AF65-F5344CB8AC3E}">
        <p14:creationId xmlns:p14="http://schemas.microsoft.com/office/powerpoint/2010/main" val="3527019398"/>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testo 12">
            <a:extLst>
              <a:ext uri="{FF2B5EF4-FFF2-40B4-BE49-F238E27FC236}">
                <a16:creationId xmlns="" xmlns:a16="http://schemas.microsoft.com/office/drawing/2014/main" id="{A348EF29-596C-C54D-9B43-5F2E837A2757}"/>
              </a:ext>
            </a:extLst>
          </p:cNvPr>
          <p:cNvSpPr>
            <a:spLocks noGrp="1"/>
          </p:cNvSpPr>
          <p:nvPr>
            <p:ph type="body" sz="quarter" idx="12"/>
          </p:nvPr>
        </p:nvSpPr>
        <p:spPr/>
        <p:txBody>
          <a:bodyPr/>
          <a:lstStyle/>
          <a:p>
            <a:r>
              <a:rPr lang="en-US" dirty="0"/>
              <a:t>Geolocation icons on a floorplan map</a:t>
            </a:r>
            <a:r>
              <a:rPr lang="en-GB" dirty="0"/>
              <a:t>.</a:t>
            </a:r>
          </a:p>
        </p:txBody>
      </p:sp>
      <p:sp>
        <p:nvSpPr>
          <p:cNvPr id="12" name="Segnaposto testo 11">
            <a:extLst>
              <a:ext uri="{FF2B5EF4-FFF2-40B4-BE49-F238E27FC236}">
                <a16:creationId xmlns="" xmlns:a16="http://schemas.microsoft.com/office/drawing/2014/main" id="{7E44FC54-2E2D-EE49-B3A4-7B09A71A85C2}"/>
              </a:ext>
            </a:extLst>
          </p:cNvPr>
          <p:cNvSpPr>
            <a:spLocks noGrp="1"/>
          </p:cNvSpPr>
          <p:nvPr>
            <p:ph type="body" sz="quarter" idx="11"/>
          </p:nvPr>
        </p:nvSpPr>
        <p:spPr>
          <a:xfrm>
            <a:off x="622861" y="234812"/>
            <a:ext cx="8347717" cy="454366"/>
          </a:xfrm>
        </p:spPr>
        <p:txBody>
          <a:bodyPr/>
          <a:lstStyle/>
          <a:p>
            <a:r>
              <a:rPr lang="en-US" dirty="0"/>
              <a:t>Locate patients, clinicians and assets on a floorplan</a:t>
            </a:r>
          </a:p>
        </p:txBody>
      </p:sp>
      <p:sp>
        <p:nvSpPr>
          <p:cNvPr id="14" name="Segnaposto testo 13">
            <a:extLst>
              <a:ext uri="{FF2B5EF4-FFF2-40B4-BE49-F238E27FC236}">
                <a16:creationId xmlns="" xmlns:a16="http://schemas.microsoft.com/office/drawing/2014/main" id="{04832E7D-E237-774C-8B89-AC6A0386E88E}"/>
              </a:ext>
            </a:extLst>
          </p:cNvPr>
          <p:cNvSpPr>
            <a:spLocks noGrp="1"/>
          </p:cNvSpPr>
          <p:nvPr>
            <p:ph type="body" sz="quarter" idx="13"/>
          </p:nvPr>
        </p:nvSpPr>
        <p:spPr>
          <a:xfrm>
            <a:off x="622859" y="1276939"/>
            <a:ext cx="5486279" cy="3164086"/>
          </a:xfrm>
        </p:spPr>
        <p:txBody>
          <a:bodyPr/>
          <a:lstStyle/>
          <a:p>
            <a:pPr marL="0" indent="0">
              <a:buNone/>
            </a:pPr>
            <a:r>
              <a:rPr lang="en-US" dirty="0"/>
              <a:t>Tracking objects and people in real-time using geolocation, makes patient care more efficient and can help improve processes and workflows in hospitals, clinics and assisted living facilities</a:t>
            </a:r>
          </a:p>
          <a:p>
            <a:pPr marL="0" indent="0">
              <a:buNone/>
            </a:pPr>
            <a:r>
              <a:rPr lang="en-US" dirty="0"/>
              <a:t>Some of the benefits include:</a:t>
            </a:r>
          </a:p>
          <a:p>
            <a:r>
              <a:rPr lang="en-US" dirty="0"/>
              <a:t>Improved equipment utilization and reduced overhead costs</a:t>
            </a:r>
          </a:p>
          <a:p>
            <a:r>
              <a:rPr lang="en-US" dirty="0"/>
              <a:t>Better tracking of assets in and around a healthcare facility to avoid theft</a:t>
            </a:r>
          </a:p>
          <a:p>
            <a:r>
              <a:rPr lang="en-US" dirty="0"/>
              <a:t>Improved caregiver satisfaction by reducing the time needed to locate resources</a:t>
            </a:r>
          </a:p>
          <a:p>
            <a:r>
              <a:rPr lang="en-US" dirty="0"/>
              <a:t>Improved patient experience as caregivers can spend more time with them</a:t>
            </a:r>
            <a:endParaRPr lang="en-GB" dirty="0"/>
          </a:p>
        </p:txBody>
      </p:sp>
      <p:sp>
        <p:nvSpPr>
          <p:cNvPr id="8" name="TextBox 7"/>
          <p:cNvSpPr txBox="1"/>
          <p:nvPr/>
        </p:nvSpPr>
        <p:spPr>
          <a:xfrm>
            <a:off x="6891799" y="4372996"/>
            <a:ext cx="1904689"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pic>
        <p:nvPicPr>
          <p:cNvPr id="11" name="Picture 10"/>
          <p:cNvPicPr>
            <a:picLocks noChangeAspect="1"/>
          </p:cNvPicPr>
          <p:nvPr/>
        </p:nvPicPr>
        <p:blipFill>
          <a:blip r:embed="rId3"/>
          <a:stretch>
            <a:fillRect/>
          </a:stretch>
        </p:blipFill>
        <p:spPr>
          <a:xfrm>
            <a:off x="6908326" y="712000"/>
            <a:ext cx="1871634" cy="3621338"/>
          </a:xfrm>
          <a:prstGeom prst="rect">
            <a:avLst/>
          </a:prstGeom>
        </p:spPr>
      </p:pic>
    </p:spTree>
    <p:extLst>
      <p:ext uri="{BB962C8B-B14F-4D97-AF65-F5344CB8AC3E}">
        <p14:creationId xmlns:p14="http://schemas.microsoft.com/office/powerpoint/2010/main" val="2950114074"/>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70472" y="2853872"/>
            <a:ext cx="1158787" cy="2212571"/>
          </a:xfrm>
          <a:prstGeom prst="rect">
            <a:avLst/>
          </a:prstGeom>
        </p:spPr>
      </p:pic>
      <p:sp>
        <p:nvSpPr>
          <p:cNvPr id="13" name="Segnaposto testo 12">
            <a:extLst>
              <a:ext uri="{FF2B5EF4-FFF2-40B4-BE49-F238E27FC236}">
                <a16:creationId xmlns="" xmlns:a16="http://schemas.microsoft.com/office/drawing/2014/main" id="{A348EF29-596C-C54D-9B43-5F2E837A2757}"/>
              </a:ext>
            </a:extLst>
          </p:cNvPr>
          <p:cNvSpPr>
            <a:spLocks noGrp="1"/>
          </p:cNvSpPr>
          <p:nvPr>
            <p:ph type="body" sz="quarter" idx="12"/>
          </p:nvPr>
        </p:nvSpPr>
        <p:spPr/>
        <p:txBody>
          <a:bodyPr/>
          <a:lstStyle/>
          <a:p>
            <a:r>
              <a:rPr lang="en-US" dirty="0"/>
              <a:t>Which assets are available or being used</a:t>
            </a:r>
            <a:r>
              <a:rPr lang="en-GB" dirty="0"/>
              <a:t>.</a:t>
            </a:r>
          </a:p>
        </p:txBody>
      </p:sp>
      <p:sp>
        <p:nvSpPr>
          <p:cNvPr id="12" name="Segnaposto testo 11">
            <a:extLst>
              <a:ext uri="{FF2B5EF4-FFF2-40B4-BE49-F238E27FC236}">
                <a16:creationId xmlns="" xmlns:a16="http://schemas.microsoft.com/office/drawing/2014/main" id="{7E44FC54-2E2D-EE49-B3A4-7B09A71A85C2}"/>
              </a:ext>
            </a:extLst>
          </p:cNvPr>
          <p:cNvSpPr>
            <a:spLocks noGrp="1"/>
          </p:cNvSpPr>
          <p:nvPr>
            <p:ph type="body" sz="quarter" idx="11"/>
          </p:nvPr>
        </p:nvSpPr>
        <p:spPr>
          <a:xfrm>
            <a:off x="622862" y="234812"/>
            <a:ext cx="7816288" cy="454366"/>
          </a:xfrm>
        </p:spPr>
        <p:txBody>
          <a:bodyPr/>
          <a:lstStyle/>
          <a:p>
            <a:r>
              <a:rPr lang="en-US" dirty="0"/>
              <a:t>Visualize your assets</a:t>
            </a:r>
          </a:p>
        </p:txBody>
      </p:sp>
      <p:sp>
        <p:nvSpPr>
          <p:cNvPr id="14" name="Segnaposto testo 13">
            <a:extLst>
              <a:ext uri="{FF2B5EF4-FFF2-40B4-BE49-F238E27FC236}">
                <a16:creationId xmlns="" xmlns:a16="http://schemas.microsoft.com/office/drawing/2014/main" id="{04832E7D-E237-774C-8B89-AC6A0386E88E}"/>
              </a:ext>
            </a:extLst>
          </p:cNvPr>
          <p:cNvSpPr>
            <a:spLocks noGrp="1"/>
          </p:cNvSpPr>
          <p:nvPr>
            <p:ph type="body" sz="quarter" idx="13"/>
          </p:nvPr>
        </p:nvSpPr>
        <p:spPr>
          <a:xfrm>
            <a:off x="622859" y="1276939"/>
            <a:ext cx="4177741" cy="3164086"/>
          </a:xfrm>
        </p:spPr>
        <p:txBody>
          <a:bodyPr/>
          <a:lstStyle/>
          <a:p>
            <a:r>
              <a:rPr lang="en-US" dirty="0"/>
              <a:t>See which assets are available then find them on a floorplan map</a:t>
            </a:r>
          </a:p>
          <a:p>
            <a:r>
              <a:rPr lang="en-US" dirty="0"/>
              <a:t>You’ll know which equipment is nearest to you or to your patients</a:t>
            </a:r>
          </a:p>
          <a:p>
            <a:r>
              <a:rPr lang="en-US" dirty="0"/>
              <a:t>With equipment and role specific icons, it makes it easier to locate the person or asset you need by icon graphic and color</a:t>
            </a:r>
          </a:p>
          <a:p>
            <a:r>
              <a:rPr lang="en-US" dirty="0"/>
              <a:t>Custom fields can be used to set up personalized parameters directly through the app</a:t>
            </a:r>
          </a:p>
          <a:p>
            <a:endParaRPr lang="en-GB" dirty="0"/>
          </a:p>
        </p:txBody>
      </p:sp>
      <p:sp>
        <p:nvSpPr>
          <p:cNvPr id="8" name="TextBox 7"/>
          <p:cNvSpPr txBox="1"/>
          <p:nvPr/>
        </p:nvSpPr>
        <p:spPr>
          <a:xfrm>
            <a:off x="6903831" y="3530786"/>
            <a:ext cx="1904689"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5610" y="852516"/>
            <a:ext cx="3938091" cy="1851315"/>
          </a:xfrm>
          <a:prstGeom prst="rect">
            <a:avLst/>
          </a:prstGeom>
        </p:spPr>
      </p:pic>
    </p:spTree>
    <p:extLst>
      <p:ext uri="{BB962C8B-B14F-4D97-AF65-F5344CB8AC3E}">
        <p14:creationId xmlns:p14="http://schemas.microsoft.com/office/powerpoint/2010/main" val="3940177044"/>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45BBAB13-63DD-4FCC-8D5F-A418256FE441}"/>
              </a:ext>
            </a:extLst>
          </p:cNvPr>
          <p:cNvSpPr>
            <a:spLocks noGrp="1"/>
          </p:cNvSpPr>
          <p:nvPr>
            <p:ph type="body" sz="quarter" idx="11"/>
          </p:nvPr>
        </p:nvSpPr>
        <p:spPr/>
        <p:txBody>
          <a:bodyPr/>
          <a:lstStyle/>
          <a:p>
            <a:r>
              <a:rPr lang="fr-FR" dirty="0"/>
              <a:t>Omniaccess stellar asset tracking</a:t>
            </a:r>
            <a:endParaRPr lang="en-US" dirty="0"/>
          </a:p>
        </p:txBody>
      </p:sp>
      <p:sp>
        <p:nvSpPr>
          <p:cNvPr id="3" name="Espace réservé du texte 2">
            <a:extLst>
              <a:ext uri="{FF2B5EF4-FFF2-40B4-BE49-F238E27FC236}">
                <a16:creationId xmlns="" xmlns:a16="http://schemas.microsoft.com/office/drawing/2014/main" id="{B0897E70-7070-4287-9AB3-9CE5641D726F}"/>
              </a:ext>
            </a:extLst>
          </p:cNvPr>
          <p:cNvSpPr>
            <a:spLocks noGrp="1"/>
          </p:cNvSpPr>
          <p:nvPr>
            <p:ph type="body" sz="quarter" idx="12"/>
          </p:nvPr>
        </p:nvSpPr>
        <p:spPr/>
        <p:txBody>
          <a:bodyPr/>
          <a:lstStyle/>
          <a:p>
            <a:r>
              <a:rPr lang="fr-FR" dirty="0"/>
              <a:t>Global </a:t>
            </a:r>
            <a:r>
              <a:rPr lang="fr-FR" dirty="0" err="1"/>
              <a:t>Market</a:t>
            </a:r>
            <a:r>
              <a:rPr lang="fr-FR" dirty="0"/>
              <a:t> and ALE Solution </a:t>
            </a:r>
            <a:r>
              <a:rPr lang="fr-FR" dirty="0" err="1"/>
              <a:t>overview</a:t>
            </a:r>
            <a:endParaRPr lang="fr-FR" dirty="0"/>
          </a:p>
        </p:txBody>
      </p:sp>
    </p:spTree>
    <p:extLst>
      <p:ext uri="{BB962C8B-B14F-4D97-AF65-F5344CB8AC3E}">
        <p14:creationId xmlns:p14="http://schemas.microsoft.com/office/powerpoint/2010/main" val="495598938"/>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99051" y="2853872"/>
            <a:ext cx="1130208" cy="2190240"/>
          </a:xfrm>
          <a:prstGeom prst="rect">
            <a:avLst/>
          </a:prstGeom>
        </p:spPr>
      </p:pic>
      <p:sp>
        <p:nvSpPr>
          <p:cNvPr id="13" name="Segnaposto testo 12">
            <a:extLst>
              <a:ext uri="{FF2B5EF4-FFF2-40B4-BE49-F238E27FC236}">
                <a16:creationId xmlns="" xmlns:a16="http://schemas.microsoft.com/office/drawing/2014/main" id="{A348EF29-596C-C54D-9B43-5F2E837A2757}"/>
              </a:ext>
            </a:extLst>
          </p:cNvPr>
          <p:cNvSpPr>
            <a:spLocks noGrp="1"/>
          </p:cNvSpPr>
          <p:nvPr>
            <p:ph type="body" sz="quarter" idx="12"/>
          </p:nvPr>
        </p:nvSpPr>
        <p:spPr/>
        <p:txBody>
          <a:bodyPr/>
          <a:lstStyle/>
          <a:p>
            <a:r>
              <a:rPr lang="en-US" dirty="0"/>
              <a:t>Inventory lists and service schedules</a:t>
            </a:r>
            <a:r>
              <a:rPr lang="en-GB" dirty="0"/>
              <a:t>.</a:t>
            </a:r>
          </a:p>
        </p:txBody>
      </p:sp>
      <p:sp>
        <p:nvSpPr>
          <p:cNvPr id="12" name="Segnaposto testo 11">
            <a:extLst>
              <a:ext uri="{FF2B5EF4-FFF2-40B4-BE49-F238E27FC236}">
                <a16:creationId xmlns="" xmlns:a16="http://schemas.microsoft.com/office/drawing/2014/main" id="{7E44FC54-2E2D-EE49-B3A4-7B09A71A85C2}"/>
              </a:ext>
            </a:extLst>
          </p:cNvPr>
          <p:cNvSpPr>
            <a:spLocks noGrp="1"/>
          </p:cNvSpPr>
          <p:nvPr>
            <p:ph type="body" sz="quarter" idx="11"/>
          </p:nvPr>
        </p:nvSpPr>
        <p:spPr>
          <a:xfrm>
            <a:off x="622862" y="234812"/>
            <a:ext cx="7816288" cy="454366"/>
          </a:xfrm>
        </p:spPr>
        <p:txBody>
          <a:bodyPr/>
          <a:lstStyle/>
          <a:p>
            <a:r>
              <a:rPr lang="en-US" dirty="0"/>
              <a:t>All your tags in one place</a:t>
            </a:r>
          </a:p>
        </p:txBody>
      </p:sp>
      <p:sp>
        <p:nvSpPr>
          <p:cNvPr id="14" name="Segnaposto testo 13">
            <a:extLst>
              <a:ext uri="{FF2B5EF4-FFF2-40B4-BE49-F238E27FC236}">
                <a16:creationId xmlns="" xmlns:a16="http://schemas.microsoft.com/office/drawing/2014/main" id="{04832E7D-E237-774C-8B89-AC6A0386E88E}"/>
              </a:ext>
            </a:extLst>
          </p:cNvPr>
          <p:cNvSpPr>
            <a:spLocks noGrp="1"/>
          </p:cNvSpPr>
          <p:nvPr>
            <p:ph type="body" sz="quarter" idx="13"/>
          </p:nvPr>
        </p:nvSpPr>
        <p:spPr>
          <a:xfrm>
            <a:off x="622859" y="1276939"/>
            <a:ext cx="4478530" cy="3164086"/>
          </a:xfrm>
        </p:spPr>
        <p:txBody>
          <a:bodyPr/>
          <a:lstStyle/>
          <a:p>
            <a:r>
              <a:rPr lang="en-US" dirty="0"/>
              <a:t>Provide a full inventory list of asset tags to ensure all or your equipment is accounted for </a:t>
            </a:r>
          </a:p>
          <a:p>
            <a:r>
              <a:rPr lang="en-US" dirty="0"/>
              <a:t>See which devices are due for service</a:t>
            </a:r>
          </a:p>
          <a:p>
            <a:r>
              <a:rPr lang="en-US" dirty="0"/>
              <a:t>Simplify managing and maintaining the asset tracking network by IT</a:t>
            </a:r>
          </a:p>
          <a:p>
            <a:r>
              <a:rPr lang="en-US" dirty="0"/>
              <a:t>Provide real-time audit data for hospital operations</a:t>
            </a:r>
          </a:p>
          <a:p>
            <a:r>
              <a:rPr lang="en-US" dirty="0"/>
              <a:t>Get notifications of planned service of assets on the app (</a:t>
            </a:r>
            <a:r>
              <a:rPr lang="en-US" dirty="0">
                <a:cs typeface="Trebuchet MS" panose="020B0502040204020203" pitchFamily="34" charset="0"/>
              </a:rPr>
              <a:t>Available R.1.0.2 May 2020)</a:t>
            </a:r>
          </a:p>
          <a:p>
            <a:endParaRPr lang="en-GB"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5698" y="876467"/>
            <a:ext cx="3901078" cy="1803411"/>
          </a:xfrm>
          <a:prstGeom prst="rect">
            <a:avLst/>
          </a:prstGeom>
        </p:spPr>
      </p:pic>
      <p:sp>
        <p:nvSpPr>
          <p:cNvPr id="10" name="TextBox 9"/>
          <p:cNvSpPr txBox="1"/>
          <p:nvPr/>
        </p:nvSpPr>
        <p:spPr>
          <a:xfrm>
            <a:off x="6903831" y="3530786"/>
            <a:ext cx="1904689"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spTree>
    <p:extLst>
      <p:ext uri="{BB962C8B-B14F-4D97-AF65-F5344CB8AC3E}">
        <p14:creationId xmlns:p14="http://schemas.microsoft.com/office/powerpoint/2010/main" val="2803122169"/>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909612" y="712000"/>
            <a:ext cx="1908213" cy="3590855"/>
          </a:xfrm>
          <a:prstGeom prst="rect">
            <a:avLst/>
          </a:prstGeom>
        </p:spPr>
      </p:pic>
      <p:sp>
        <p:nvSpPr>
          <p:cNvPr id="13" name="Segnaposto testo 12">
            <a:extLst>
              <a:ext uri="{FF2B5EF4-FFF2-40B4-BE49-F238E27FC236}">
                <a16:creationId xmlns="" xmlns:a16="http://schemas.microsoft.com/office/drawing/2014/main" id="{A348EF29-596C-C54D-9B43-5F2E837A2757}"/>
              </a:ext>
            </a:extLst>
          </p:cNvPr>
          <p:cNvSpPr>
            <a:spLocks noGrp="1"/>
          </p:cNvSpPr>
          <p:nvPr>
            <p:ph type="body" sz="quarter" idx="12"/>
          </p:nvPr>
        </p:nvSpPr>
        <p:spPr/>
        <p:txBody>
          <a:bodyPr/>
          <a:lstStyle/>
          <a:p>
            <a:r>
              <a:rPr lang="en-US" dirty="0"/>
              <a:t>Scan and log</a:t>
            </a:r>
            <a:r>
              <a:rPr lang="en-GB" dirty="0"/>
              <a:t>.</a:t>
            </a:r>
          </a:p>
        </p:txBody>
      </p:sp>
      <p:sp>
        <p:nvSpPr>
          <p:cNvPr id="12" name="Segnaposto testo 11">
            <a:extLst>
              <a:ext uri="{FF2B5EF4-FFF2-40B4-BE49-F238E27FC236}">
                <a16:creationId xmlns="" xmlns:a16="http://schemas.microsoft.com/office/drawing/2014/main" id="{7E44FC54-2E2D-EE49-B3A4-7B09A71A85C2}"/>
              </a:ext>
            </a:extLst>
          </p:cNvPr>
          <p:cNvSpPr>
            <a:spLocks noGrp="1"/>
          </p:cNvSpPr>
          <p:nvPr>
            <p:ph type="body" sz="quarter" idx="11"/>
          </p:nvPr>
        </p:nvSpPr>
        <p:spPr>
          <a:xfrm>
            <a:off x="622861" y="234812"/>
            <a:ext cx="8035363" cy="454366"/>
          </a:xfrm>
        </p:spPr>
        <p:txBody>
          <a:bodyPr/>
          <a:lstStyle/>
          <a:p>
            <a:r>
              <a:rPr lang="en-US" dirty="0"/>
              <a:t>Associate a tag to an asset easily using a QR code</a:t>
            </a:r>
          </a:p>
        </p:txBody>
      </p:sp>
      <p:sp>
        <p:nvSpPr>
          <p:cNvPr id="14" name="Segnaposto testo 13">
            <a:extLst>
              <a:ext uri="{FF2B5EF4-FFF2-40B4-BE49-F238E27FC236}">
                <a16:creationId xmlns="" xmlns:a16="http://schemas.microsoft.com/office/drawing/2014/main" id="{04832E7D-E237-774C-8B89-AC6A0386E88E}"/>
              </a:ext>
            </a:extLst>
          </p:cNvPr>
          <p:cNvSpPr>
            <a:spLocks noGrp="1"/>
          </p:cNvSpPr>
          <p:nvPr>
            <p:ph type="body" sz="quarter" idx="13"/>
          </p:nvPr>
        </p:nvSpPr>
        <p:spPr>
          <a:xfrm>
            <a:off x="622859" y="1276939"/>
            <a:ext cx="5549341" cy="3164086"/>
          </a:xfrm>
        </p:spPr>
        <p:txBody>
          <a:bodyPr/>
          <a:lstStyle/>
          <a:p>
            <a:pPr marL="0" indent="0">
              <a:buNone/>
            </a:pPr>
            <a:r>
              <a:rPr lang="en-US" dirty="0"/>
              <a:t>Assigning an asset tag to an asset is as simple as scanning the tag’s QR code into our smartphone app</a:t>
            </a:r>
          </a:p>
          <a:p>
            <a:r>
              <a:rPr lang="en-US" dirty="0"/>
              <a:t>Greatly simplifies the addition of tags to a hospital network </a:t>
            </a:r>
          </a:p>
          <a:p>
            <a:r>
              <a:rPr lang="en-US" dirty="0"/>
              <a:t>Allows various asset names and icons to be used to differentiate tags as necessary </a:t>
            </a:r>
          </a:p>
          <a:p>
            <a:r>
              <a:rPr lang="en-US" dirty="0"/>
              <a:t>The department name and the asset category, can also be customized, based on the needs of a specific environment</a:t>
            </a:r>
          </a:p>
          <a:p>
            <a:r>
              <a:rPr lang="en-US" dirty="0"/>
              <a:t>You can add a future service date for your equipment to be checked, cleaned, and/or serviced</a:t>
            </a:r>
          </a:p>
          <a:p>
            <a:r>
              <a:rPr lang="en-US" dirty="0"/>
              <a:t>Asset tracking software will send a preemptive notification to ensure an asset doesn’t miss its service schedule</a:t>
            </a:r>
          </a:p>
        </p:txBody>
      </p:sp>
      <p:sp>
        <p:nvSpPr>
          <p:cNvPr id="8" name="TextBox 7"/>
          <p:cNvSpPr txBox="1"/>
          <p:nvPr/>
        </p:nvSpPr>
        <p:spPr>
          <a:xfrm>
            <a:off x="6891799" y="4372996"/>
            <a:ext cx="1904689"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spTree>
    <p:extLst>
      <p:ext uri="{BB962C8B-B14F-4D97-AF65-F5344CB8AC3E}">
        <p14:creationId xmlns:p14="http://schemas.microsoft.com/office/powerpoint/2010/main" val="1874116839"/>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Keep detailed information on each asset.</a:t>
            </a:r>
          </a:p>
        </p:txBody>
      </p:sp>
      <p:sp>
        <p:nvSpPr>
          <p:cNvPr id="3" name="Text Placeholder 2"/>
          <p:cNvSpPr>
            <a:spLocks noGrp="1"/>
          </p:cNvSpPr>
          <p:nvPr>
            <p:ph type="body" sz="quarter" idx="11"/>
          </p:nvPr>
        </p:nvSpPr>
        <p:spPr/>
        <p:txBody>
          <a:bodyPr/>
          <a:lstStyle/>
          <a:p>
            <a:r>
              <a:rPr lang="en-US" dirty="0"/>
              <a:t>Asset category and customizable fields</a:t>
            </a:r>
          </a:p>
        </p:txBody>
      </p:sp>
      <p:sp>
        <p:nvSpPr>
          <p:cNvPr id="4" name="Text Placeholder 3"/>
          <p:cNvSpPr>
            <a:spLocks noGrp="1"/>
          </p:cNvSpPr>
          <p:nvPr>
            <p:ph type="body" sz="quarter" idx="13"/>
          </p:nvPr>
        </p:nvSpPr>
        <p:spPr>
          <a:xfrm>
            <a:off x="622860" y="1276939"/>
            <a:ext cx="4153422" cy="3164086"/>
          </a:xfrm>
        </p:spPr>
        <p:txBody>
          <a:bodyPr/>
          <a:lstStyle/>
          <a:p>
            <a:r>
              <a:rPr lang="en-US" dirty="0"/>
              <a:t>Set up an asset category for each asset</a:t>
            </a:r>
          </a:p>
          <a:p>
            <a:pPr lvl="1"/>
            <a:r>
              <a:rPr lang="en-US" sz="1400" dirty="0">
                <a:latin typeface="+mn-lt"/>
              </a:rPr>
              <a:t>By name and sub-category name</a:t>
            </a:r>
          </a:p>
          <a:p>
            <a:r>
              <a:rPr lang="en-US" dirty="0"/>
              <a:t>Use customized fields to identify:</a:t>
            </a:r>
          </a:p>
          <a:p>
            <a:pPr lvl="1"/>
            <a:r>
              <a:rPr lang="en-US" sz="1400" dirty="0">
                <a:latin typeface="+mn-lt"/>
              </a:rPr>
              <a:t>Availability (whether an asset is available)</a:t>
            </a:r>
          </a:p>
          <a:p>
            <a:pPr lvl="1"/>
            <a:r>
              <a:rPr lang="en-US" sz="1400" dirty="0">
                <a:latin typeface="+mn-lt"/>
              </a:rPr>
              <a:t>Unavailability reason (in use, maintenance, cleaning)</a:t>
            </a:r>
          </a:p>
          <a:p>
            <a:pPr lvl="1"/>
            <a:r>
              <a:rPr lang="en-US" sz="1400" dirty="0">
                <a:latin typeface="+mn-lt"/>
              </a:rPr>
              <a:t>Maintenance date (when it is due for maintenance)</a:t>
            </a:r>
          </a:p>
          <a:p>
            <a:pPr lvl="1"/>
            <a:r>
              <a:rPr lang="en-US" sz="1400" dirty="0">
                <a:latin typeface="+mn-lt"/>
              </a:rPr>
              <a:t>Last service/cleaning date (to ensure you follow compliance requirements)</a:t>
            </a:r>
          </a:p>
          <a:p>
            <a:pPr lvl="1"/>
            <a:r>
              <a:rPr lang="en-US" sz="1400" dirty="0">
                <a:latin typeface="+mn-lt"/>
              </a:rPr>
              <a:t>Any other type of customized field based on a healthcare provider’s needs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294" y="702475"/>
            <a:ext cx="3793662" cy="4044360"/>
          </a:xfrm>
          <a:prstGeom prst="rect">
            <a:avLst/>
          </a:prstGeom>
        </p:spPr>
      </p:pic>
      <p:sp>
        <p:nvSpPr>
          <p:cNvPr id="6" name="TextBox 5"/>
          <p:cNvSpPr txBox="1"/>
          <p:nvPr/>
        </p:nvSpPr>
        <p:spPr>
          <a:xfrm>
            <a:off x="3085605" y="4592295"/>
            <a:ext cx="1904689"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spTree>
    <p:extLst>
      <p:ext uri="{BB962C8B-B14F-4D97-AF65-F5344CB8AC3E}">
        <p14:creationId xmlns:p14="http://schemas.microsoft.com/office/powerpoint/2010/main" val="65551278"/>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AA5EA1AD-7333-4170-B792-7596EF29C4C3}"/>
              </a:ext>
            </a:extLst>
          </p:cNvPr>
          <p:cNvSpPr>
            <a:spLocks noGrp="1"/>
          </p:cNvSpPr>
          <p:nvPr>
            <p:ph type="body" sz="quarter" idx="11"/>
          </p:nvPr>
        </p:nvSpPr>
        <p:spPr/>
        <p:txBody>
          <a:bodyPr/>
          <a:lstStyle/>
          <a:p>
            <a:r>
              <a:rPr lang="en-US" dirty="0"/>
              <a:t>Competition and ale differentiation</a:t>
            </a:r>
          </a:p>
        </p:txBody>
      </p:sp>
      <p:sp>
        <p:nvSpPr>
          <p:cNvPr id="3" name="Espace réservé du texte 2">
            <a:extLst>
              <a:ext uri="{FF2B5EF4-FFF2-40B4-BE49-F238E27FC236}">
                <a16:creationId xmlns="" xmlns:a16="http://schemas.microsoft.com/office/drawing/2014/main" id="{663C24E0-972B-4664-883E-70D81D89820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831847409"/>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69"/>
          </p:nvPr>
        </p:nvSpPr>
        <p:spPr/>
        <p:txBody>
          <a:bodyPr/>
          <a:lstStyle/>
          <a:p>
            <a:r>
              <a:rPr lang="en-US" dirty="0"/>
              <a:t>Stanley healthcare – pros &amp; cons</a:t>
            </a:r>
          </a:p>
        </p:txBody>
      </p:sp>
      <p:pic>
        <p:nvPicPr>
          <p:cNvPr id="13" name="Picture 12"/>
          <p:cNvPicPr>
            <a:picLocks noChangeAspect="1"/>
          </p:cNvPicPr>
          <p:nvPr/>
        </p:nvPicPr>
        <p:blipFill>
          <a:blip r:embed="rId3"/>
          <a:stretch>
            <a:fillRect/>
          </a:stretch>
        </p:blipFill>
        <p:spPr>
          <a:xfrm>
            <a:off x="984407" y="1187237"/>
            <a:ext cx="8159593" cy="2470923"/>
          </a:xfrm>
          <a:prstGeom prst="rect">
            <a:avLst/>
          </a:prstGeom>
        </p:spPr>
      </p:pic>
    </p:spTree>
    <p:extLst>
      <p:ext uri="{BB962C8B-B14F-4D97-AF65-F5344CB8AC3E}">
        <p14:creationId xmlns:p14="http://schemas.microsoft.com/office/powerpoint/2010/main" val="4153233545"/>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69"/>
          </p:nvPr>
        </p:nvSpPr>
        <p:spPr/>
        <p:txBody>
          <a:bodyPr/>
          <a:lstStyle/>
          <a:p>
            <a:r>
              <a:rPr lang="en-US" dirty="0"/>
              <a:t>Aruba HPE – pros &amp; cons</a:t>
            </a:r>
          </a:p>
        </p:txBody>
      </p:sp>
      <p:pic>
        <p:nvPicPr>
          <p:cNvPr id="4" name="Picture 3"/>
          <p:cNvPicPr>
            <a:picLocks noChangeAspect="1"/>
          </p:cNvPicPr>
          <p:nvPr/>
        </p:nvPicPr>
        <p:blipFill>
          <a:blip r:embed="rId3"/>
          <a:stretch>
            <a:fillRect/>
          </a:stretch>
        </p:blipFill>
        <p:spPr>
          <a:xfrm>
            <a:off x="881985" y="1145361"/>
            <a:ext cx="8262015" cy="2577612"/>
          </a:xfrm>
          <a:prstGeom prst="rect">
            <a:avLst/>
          </a:prstGeom>
        </p:spPr>
      </p:pic>
    </p:spTree>
    <p:extLst>
      <p:ext uri="{BB962C8B-B14F-4D97-AF65-F5344CB8AC3E}">
        <p14:creationId xmlns:p14="http://schemas.microsoft.com/office/powerpoint/2010/main" val="4287073804"/>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69"/>
          </p:nvPr>
        </p:nvSpPr>
        <p:spPr/>
        <p:txBody>
          <a:bodyPr/>
          <a:lstStyle/>
          <a:p>
            <a:r>
              <a:rPr lang="en-US" dirty="0" err="1"/>
              <a:t>Centrak</a:t>
            </a:r>
            <a:r>
              <a:rPr lang="en-US" dirty="0"/>
              <a:t> – Pros &amp; Cons</a:t>
            </a:r>
          </a:p>
        </p:txBody>
      </p:sp>
      <p:pic>
        <p:nvPicPr>
          <p:cNvPr id="4" name="Picture 3"/>
          <p:cNvPicPr>
            <a:picLocks noChangeAspect="1"/>
          </p:cNvPicPr>
          <p:nvPr/>
        </p:nvPicPr>
        <p:blipFill>
          <a:blip r:embed="rId3"/>
          <a:stretch>
            <a:fillRect/>
          </a:stretch>
        </p:blipFill>
        <p:spPr>
          <a:xfrm>
            <a:off x="903323" y="1290832"/>
            <a:ext cx="8240677" cy="2308755"/>
          </a:xfrm>
          <a:prstGeom prst="rect">
            <a:avLst/>
          </a:prstGeom>
        </p:spPr>
      </p:pic>
    </p:spTree>
    <p:extLst>
      <p:ext uri="{BB962C8B-B14F-4D97-AF65-F5344CB8AC3E}">
        <p14:creationId xmlns:p14="http://schemas.microsoft.com/office/powerpoint/2010/main" val="2775375001"/>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69"/>
          </p:nvPr>
        </p:nvSpPr>
        <p:spPr/>
        <p:txBody>
          <a:bodyPr/>
          <a:lstStyle/>
          <a:p>
            <a:r>
              <a:rPr lang="en-US" dirty="0"/>
              <a:t>Juniper – Mist Pros &amp; Cons</a:t>
            </a:r>
          </a:p>
        </p:txBody>
      </p:sp>
      <p:sp>
        <p:nvSpPr>
          <p:cNvPr id="3" name="Rectangle 2">
            <a:extLst>
              <a:ext uri="{FF2B5EF4-FFF2-40B4-BE49-F238E27FC236}">
                <a16:creationId xmlns="" xmlns:a16="http://schemas.microsoft.com/office/drawing/2014/main" id="{DB33BE09-9594-477D-8477-DE172B9E3DA9}"/>
              </a:ext>
            </a:extLst>
          </p:cNvPr>
          <p:cNvSpPr/>
          <p:nvPr/>
        </p:nvSpPr>
        <p:spPr>
          <a:xfrm>
            <a:off x="5524973" y="1925490"/>
            <a:ext cx="3402479" cy="533178"/>
          </a:xfrm>
          <a:prstGeom prst="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14300" indent="-114300">
              <a:spcBef>
                <a:spcPts val="0"/>
              </a:spcBef>
              <a:buFont typeface="Arial" panose="020B0604020202020204" pitchFamily="34" charset="0"/>
              <a:buChar char="•"/>
            </a:pPr>
            <a:r>
              <a:rPr lang="en-US" sz="900" dirty="0">
                <a:latin typeface="Trebuchet MS"/>
                <a:cs typeface="Trebuchet MS"/>
              </a:rPr>
              <a:t>Virtual BLE provides accuracy only in very open environment</a:t>
            </a:r>
          </a:p>
          <a:p>
            <a:pPr marL="114300" indent="-114300">
              <a:spcBef>
                <a:spcPts val="0"/>
              </a:spcBef>
              <a:buFont typeface="Arial" panose="020B0604020202020204" pitchFamily="34" charset="0"/>
              <a:buChar char="•"/>
            </a:pPr>
            <a:r>
              <a:rPr lang="en-US" sz="900" dirty="0">
                <a:latin typeface="Trebuchet MS"/>
                <a:cs typeface="Trebuchet MS"/>
              </a:rPr>
              <a:t>No other solution apart form virtual Beacons. </a:t>
            </a:r>
          </a:p>
          <a:p>
            <a:pPr marL="114300" indent="-114300">
              <a:spcBef>
                <a:spcPts val="0"/>
              </a:spcBef>
              <a:buFont typeface="Arial" panose="020B0604020202020204" pitchFamily="34" charset="0"/>
              <a:buChar char="•"/>
            </a:pPr>
            <a:r>
              <a:rPr lang="en-US" sz="900" dirty="0">
                <a:latin typeface="Trebuchet MS"/>
                <a:cs typeface="Trebuchet MS"/>
              </a:rPr>
              <a:t>No dedicated vertical solution</a:t>
            </a:r>
          </a:p>
          <a:p>
            <a:pPr marL="114300" indent="-114300">
              <a:spcBef>
                <a:spcPts val="0"/>
              </a:spcBef>
              <a:buFont typeface="Arial" panose="020B0604020202020204" pitchFamily="34" charset="0"/>
              <a:buChar char="•"/>
            </a:pPr>
            <a:endParaRPr lang="en-US" sz="900" dirty="0">
              <a:latin typeface="Trebuchet MS"/>
              <a:cs typeface="Trebuchet MS"/>
            </a:endParaRPr>
          </a:p>
        </p:txBody>
      </p:sp>
      <p:pic>
        <p:nvPicPr>
          <p:cNvPr id="2" name="Picture 1"/>
          <p:cNvPicPr>
            <a:picLocks noChangeAspect="1"/>
          </p:cNvPicPr>
          <p:nvPr/>
        </p:nvPicPr>
        <p:blipFill>
          <a:blip r:embed="rId3"/>
          <a:stretch>
            <a:fillRect/>
          </a:stretch>
        </p:blipFill>
        <p:spPr>
          <a:xfrm>
            <a:off x="911858" y="1611594"/>
            <a:ext cx="8232142" cy="2048434"/>
          </a:xfrm>
          <a:prstGeom prst="rect">
            <a:avLst/>
          </a:prstGeom>
        </p:spPr>
      </p:pic>
    </p:spTree>
    <p:extLst>
      <p:ext uri="{BB962C8B-B14F-4D97-AF65-F5344CB8AC3E}">
        <p14:creationId xmlns:p14="http://schemas.microsoft.com/office/powerpoint/2010/main" val="2608800212"/>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69"/>
          </p:nvPr>
        </p:nvSpPr>
        <p:spPr/>
        <p:txBody>
          <a:bodyPr/>
          <a:lstStyle/>
          <a:p>
            <a:r>
              <a:rPr lang="en-US" dirty="0"/>
              <a:t>Pricing comparison over 10 Years</a:t>
            </a:r>
          </a:p>
        </p:txBody>
      </p:sp>
      <p:graphicFrame>
        <p:nvGraphicFramePr>
          <p:cNvPr id="3" name="Table 2"/>
          <p:cNvGraphicFramePr>
            <a:graphicFrameLocks noGrp="1"/>
          </p:cNvGraphicFramePr>
          <p:nvPr/>
        </p:nvGraphicFramePr>
        <p:xfrm>
          <a:off x="777451" y="1667442"/>
          <a:ext cx="5689646" cy="2173219"/>
        </p:xfrm>
        <a:graphic>
          <a:graphicData uri="http://schemas.openxmlformats.org/drawingml/2006/table">
            <a:tbl>
              <a:tblPr/>
              <a:tblGrid>
                <a:gridCol w="1475174">
                  <a:extLst>
                    <a:ext uri="{9D8B030D-6E8A-4147-A177-3AD203B41FA5}">
                      <a16:colId xmlns="" xmlns:a16="http://schemas.microsoft.com/office/drawing/2014/main" val="20000"/>
                    </a:ext>
                  </a:extLst>
                </a:gridCol>
                <a:gridCol w="1109000">
                  <a:extLst>
                    <a:ext uri="{9D8B030D-6E8A-4147-A177-3AD203B41FA5}">
                      <a16:colId xmlns="" xmlns:a16="http://schemas.microsoft.com/office/drawing/2014/main" val="20001"/>
                    </a:ext>
                  </a:extLst>
                </a:gridCol>
                <a:gridCol w="1025718">
                  <a:extLst>
                    <a:ext uri="{9D8B030D-6E8A-4147-A177-3AD203B41FA5}">
                      <a16:colId xmlns="" xmlns:a16="http://schemas.microsoft.com/office/drawing/2014/main" val="20002"/>
                    </a:ext>
                  </a:extLst>
                </a:gridCol>
                <a:gridCol w="930303">
                  <a:extLst>
                    <a:ext uri="{9D8B030D-6E8A-4147-A177-3AD203B41FA5}">
                      <a16:colId xmlns="" xmlns:a16="http://schemas.microsoft.com/office/drawing/2014/main" val="20003"/>
                    </a:ext>
                  </a:extLst>
                </a:gridCol>
                <a:gridCol w="1149451">
                  <a:extLst>
                    <a:ext uri="{9D8B030D-6E8A-4147-A177-3AD203B41FA5}">
                      <a16:colId xmlns="" xmlns:a16="http://schemas.microsoft.com/office/drawing/2014/main" val="20004"/>
                    </a:ext>
                  </a:extLst>
                </a:gridCol>
              </a:tblGrid>
              <a:tr h="313845">
                <a:tc>
                  <a:txBody>
                    <a:bodyPr/>
                    <a:lstStyle/>
                    <a:p>
                      <a:pPr algn="l" fontAlgn="b"/>
                      <a:r>
                        <a:rPr lang="en-US" sz="1050" b="0" i="0" u="none" strike="noStrike" dirty="0">
                          <a:solidFill>
                            <a:schemeClr val="bg1"/>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50" b="0" i="0" u="none" strike="noStrike" dirty="0">
                          <a:solidFill>
                            <a:schemeClr val="bg1"/>
                          </a:solidFill>
                          <a:latin typeface="+mn-lt"/>
                        </a:rPr>
                        <a:t>Stanley Healthcare</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50" b="0" i="0" u="none" strike="noStrike" dirty="0">
                          <a:solidFill>
                            <a:schemeClr val="bg1"/>
                          </a:solidFill>
                          <a:latin typeface="+mn-lt"/>
                        </a:rPr>
                        <a:t>Aruba-HPE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50" b="0" i="0" u="none" strike="noStrike" dirty="0">
                          <a:solidFill>
                            <a:schemeClr val="bg1"/>
                          </a:solidFill>
                          <a:latin typeface="+mn-lt"/>
                        </a:rPr>
                        <a:t>Juniper-Mist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050" b="0" i="0" u="none" strike="noStrike" dirty="0">
                          <a:solidFill>
                            <a:schemeClr val="bg1"/>
                          </a:solidFill>
                          <a:latin typeface="+mn-lt"/>
                        </a:rPr>
                        <a:t>ALE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313845">
                <a:tc>
                  <a:txBody>
                    <a:bodyPr/>
                    <a:lstStyle/>
                    <a:p>
                      <a:pPr algn="ctr" fontAlgn="b"/>
                      <a:r>
                        <a:rPr lang="en-US" sz="1050" b="0" i="0" u="none" strike="noStrike" dirty="0">
                          <a:solidFill>
                            <a:srgbClr val="000000"/>
                          </a:solidFill>
                          <a:latin typeface="+mn-lt"/>
                        </a:rPr>
                        <a:t>CAPEX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0" i="0" u="none" strike="noStrike" dirty="0">
                          <a:solidFill>
                            <a:srgbClr val="000000"/>
                          </a:solidFill>
                          <a:latin typeface="+mn-lt"/>
                        </a:rPr>
                        <a:t>3,706,261</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0" i="0" u="none" strike="noStrike" dirty="0">
                          <a:solidFill>
                            <a:srgbClr val="000000"/>
                          </a:solidFill>
                          <a:effectLst/>
                          <a:latin typeface="+mn-lt"/>
                        </a:rPr>
                        <a:t>1,362,995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0" i="0" u="none" strike="noStrike" dirty="0">
                          <a:solidFill>
                            <a:srgbClr val="000000"/>
                          </a:solidFill>
                          <a:effectLst/>
                          <a:latin typeface="+mn-lt"/>
                        </a:rPr>
                        <a:t>1,618,750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0" i="0" u="none" strike="noStrike" dirty="0">
                          <a:solidFill>
                            <a:srgbClr val="000000"/>
                          </a:solidFill>
                          <a:effectLst/>
                          <a:latin typeface="+mn-lt"/>
                        </a:rPr>
                        <a:t>1,337,500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344993239"/>
                  </a:ext>
                </a:extLst>
              </a:tr>
              <a:tr h="313845">
                <a:tc>
                  <a:txBody>
                    <a:bodyPr/>
                    <a:lstStyle/>
                    <a:p>
                      <a:pPr algn="ctr" fontAlgn="b"/>
                      <a:r>
                        <a:rPr lang="en-US" sz="1050" b="0" i="0" u="none" strike="noStrike" dirty="0">
                          <a:solidFill>
                            <a:srgbClr val="000000"/>
                          </a:solidFill>
                          <a:latin typeface="+mn-lt"/>
                        </a:rPr>
                        <a:t>OPEX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0" i="0" u="none" strike="noStrike" dirty="0">
                          <a:solidFill>
                            <a:srgbClr val="000000"/>
                          </a:solidFill>
                          <a:effectLst/>
                          <a:latin typeface="+mn-lt"/>
                        </a:rPr>
                        <a:t>4,402,760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0" i="0" u="none" strike="noStrike" dirty="0">
                          <a:solidFill>
                            <a:srgbClr val="000000"/>
                          </a:solidFill>
                          <a:effectLst/>
                          <a:latin typeface="+mn-lt"/>
                        </a:rPr>
                        <a:t>2,829,950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0" i="0" u="none" strike="noStrike" dirty="0">
                          <a:solidFill>
                            <a:srgbClr val="000000"/>
                          </a:solidFill>
                          <a:effectLst/>
                          <a:latin typeface="+mn-lt"/>
                        </a:rPr>
                        <a:t>4,150,000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0" i="0" u="none" strike="noStrike" dirty="0">
                          <a:solidFill>
                            <a:srgbClr val="000000"/>
                          </a:solidFill>
                          <a:effectLst/>
                          <a:latin typeface="+mn-lt"/>
                        </a:rPr>
                        <a:t>2,687,500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2695356993"/>
                  </a:ext>
                </a:extLst>
              </a:tr>
              <a:tr h="911644">
                <a:tc>
                  <a:txBody>
                    <a:bodyPr/>
                    <a:lstStyle/>
                    <a:p>
                      <a:pPr algn="l" fontAlgn="b"/>
                      <a:r>
                        <a:rPr lang="en-US" sz="1000" b="0" i="0" u="none" strike="noStrike" dirty="0">
                          <a:solidFill>
                            <a:srgbClr val="000000"/>
                          </a:solidFill>
                          <a:latin typeface="+mn-lt"/>
                        </a:rPr>
                        <a:t>Per Year Software license pricing per 1000 </a:t>
                      </a:r>
                      <a:r>
                        <a:rPr lang="en-US" sz="1000" b="0" i="0" u="none" strike="noStrike" dirty="0" err="1">
                          <a:solidFill>
                            <a:srgbClr val="000000"/>
                          </a:solidFill>
                          <a:latin typeface="+mn-lt"/>
                        </a:rPr>
                        <a:t>Sq</a:t>
                      </a:r>
                      <a:r>
                        <a:rPr lang="en-US" sz="1000" b="0" i="0" u="none" strike="noStrike" dirty="0">
                          <a:solidFill>
                            <a:srgbClr val="000000"/>
                          </a:solidFill>
                          <a:latin typeface="+mn-lt"/>
                        </a:rPr>
                        <a:t> meter covering deployment for next 10 Years</a:t>
                      </a:r>
                    </a:p>
                  </a:txBody>
                  <a:tcPr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latin typeface="+mn-lt"/>
                        </a:rPr>
                        <a:t>6,160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latin typeface="+mn-lt"/>
                        </a:rPr>
                        <a:t>6,000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latin typeface="+mn-lt"/>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latin typeface="+mn-lt"/>
                        </a:rPr>
                        <a:t>6,000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1"/>
                  </a:ext>
                </a:extLst>
              </a:tr>
              <a:tr h="313845">
                <a:tc>
                  <a:txBody>
                    <a:bodyPr/>
                    <a:lstStyle/>
                    <a:p>
                      <a:pPr algn="l" fontAlgn="b"/>
                      <a:r>
                        <a:rPr lang="en-US" sz="1000" b="0" i="0" u="none" strike="noStrike" dirty="0">
                          <a:solidFill>
                            <a:srgbClr val="000000"/>
                          </a:solidFill>
                          <a:latin typeface="+mn-lt"/>
                        </a:rPr>
                        <a:t>Total System price for 10 Years</a:t>
                      </a:r>
                    </a:p>
                  </a:txBody>
                  <a:tcPr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latin typeface="+mn-lt"/>
                        </a:rPr>
                        <a:t>8,109,021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latin typeface="+mn-lt"/>
                        </a:rPr>
                        <a:t>4,192,945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latin typeface="+mn-lt"/>
                        </a:rPr>
                        <a:t>5,768,750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000" b="0" i="0" u="none" strike="noStrike" dirty="0">
                          <a:solidFill>
                            <a:srgbClr val="000000"/>
                          </a:solidFill>
                          <a:latin typeface="+mn-lt"/>
                        </a:rPr>
                        <a:t>4,025,000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bl>
          </a:graphicData>
        </a:graphic>
      </p:graphicFrame>
      <p:sp>
        <p:nvSpPr>
          <p:cNvPr id="11" name="TextBox 10">
            <a:extLst>
              <a:ext uri="{FF2B5EF4-FFF2-40B4-BE49-F238E27FC236}">
                <a16:creationId xmlns="" xmlns:a16="http://schemas.microsoft.com/office/drawing/2014/main" id="{18D45482-94D7-47F1-BFDB-935079B35475}"/>
              </a:ext>
            </a:extLst>
          </p:cNvPr>
          <p:cNvSpPr txBox="1"/>
          <p:nvPr/>
        </p:nvSpPr>
        <p:spPr>
          <a:xfrm>
            <a:off x="7637510" y="1289572"/>
            <a:ext cx="1341120" cy="307777"/>
          </a:xfrm>
          <a:prstGeom prst="rect">
            <a:avLst/>
          </a:prstGeom>
          <a:noFill/>
          <a:ln>
            <a:solidFill>
              <a:schemeClr val="accent1"/>
            </a:solidFill>
          </a:ln>
        </p:spPr>
        <p:txBody>
          <a:bodyPr wrap="square" rtlCol="0" anchor="ctr">
            <a:spAutoFit/>
          </a:bodyPr>
          <a:lstStyle/>
          <a:p>
            <a:r>
              <a:rPr lang="en-US" sz="1400" dirty="0">
                <a:latin typeface="Trebuchet MS"/>
                <a:cs typeface="Trebuchet MS" panose="020B0502040204020203" pitchFamily="34" charset="0"/>
              </a:rPr>
              <a:t>Assumptions</a:t>
            </a:r>
          </a:p>
        </p:txBody>
      </p:sp>
      <p:graphicFrame>
        <p:nvGraphicFramePr>
          <p:cNvPr id="12" name="Table 11">
            <a:extLst>
              <a:ext uri="{FF2B5EF4-FFF2-40B4-BE49-F238E27FC236}">
                <a16:creationId xmlns="" xmlns:a16="http://schemas.microsoft.com/office/drawing/2014/main" id="{EAA11ED2-111C-49CC-87A0-CA4E3B479E1C}"/>
              </a:ext>
            </a:extLst>
          </p:cNvPr>
          <p:cNvGraphicFramePr>
            <a:graphicFrameLocks noGrp="1"/>
          </p:cNvGraphicFramePr>
          <p:nvPr/>
        </p:nvGraphicFramePr>
        <p:xfrm>
          <a:off x="7268518" y="1620498"/>
          <a:ext cx="1710112" cy="446994"/>
        </p:xfrm>
        <a:graphic>
          <a:graphicData uri="http://schemas.openxmlformats.org/drawingml/2006/table">
            <a:tbl>
              <a:tblPr/>
              <a:tblGrid>
                <a:gridCol w="1045902">
                  <a:extLst>
                    <a:ext uri="{9D8B030D-6E8A-4147-A177-3AD203B41FA5}">
                      <a16:colId xmlns="" xmlns:a16="http://schemas.microsoft.com/office/drawing/2014/main" val="20000"/>
                    </a:ext>
                  </a:extLst>
                </a:gridCol>
                <a:gridCol w="664210">
                  <a:extLst>
                    <a:ext uri="{9D8B030D-6E8A-4147-A177-3AD203B41FA5}">
                      <a16:colId xmlns="" xmlns:a16="http://schemas.microsoft.com/office/drawing/2014/main" val="20001"/>
                    </a:ext>
                  </a:extLst>
                </a:gridCol>
              </a:tblGrid>
              <a:tr h="223497">
                <a:tc>
                  <a:txBody>
                    <a:bodyPr/>
                    <a:lstStyle/>
                    <a:p>
                      <a:pPr algn="l" fontAlgn="b"/>
                      <a:r>
                        <a:rPr lang="en-US" sz="1000" b="0" i="0" u="none" strike="noStrike" dirty="0">
                          <a:solidFill>
                            <a:srgbClr val="000000"/>
                          </a:solidFill>
                          <a:latin typeface="Calibri Light"/>
                        </a:rPr>
                        <a:t>Square meters</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b"/>
                      <a:r>
                        <a:rPr lang="en-US" sz="1000" b="0" i="0" u="none" strike="noStrike" dirty="0">
                          <a:solidFill>
                            <a:srgbClr val="000000"/>
                          </a:solidFill>
                          <a:latin typeface="Calibri Light"/>
                        </a:rPr>
                        <a:t>250000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223497">
                <a:tc>
                  <a:txBody>
                    <a:bodyPr/>
                    <a:lstStyle/>
                    <a:p>
                      <a:pPr algn="l" fontAlgn="b"/>
                      <a:r>
                        <a:rPr lang="en-US" sz="1000" b="0" i="0" u="none" strike="noStrike" dirty="0">
                          <a:solidFill>
                            <a:srgbClr val="000000"/>
                          </a:solidFill>
                          <a:latin typeface="Calibri Light"/>
                        </a:rPr>
                        <a:t>Software support</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r" fontAlgn="b"/>
                      <a:r>
                        <a:rPr lang="en-US" sz="1000" b="0" i="0" u="none" strike="noStrike" dirty="0">
                          <a:solidFill>
                            <a:srgbClr val="000000"/>
                          </a:solidFill>
                          <a:latin typeface="Calibri Light"/>
                        </a:rPr>
                        <a:t>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bl>
          </a:graphicData>
        </a:graphic>
      </p:graphicFrame>
      <p:graphicFrame>
        <p:nvGraphicFramePr>
          <p:cNvPr id="14" name="Table 13">
            <a:extLst>
              <a:ext uri="{FF2B5EF4-FFF2-40B4-BE49-F238E27FC236}">
                <a16:creationId xmlns="" xmlns:a16="http://schemas.microsoft.com/office/drawing/2014/main" id="{2A1B251B-BF4A-4B91-A269-91B7A32AC02C}"/>
              </a:ext>
            </a:extLst>
          </p:cNvPr>
          <p:cNvGraphicFramePr>
            <a:graphicFrameLocks noGrp="1"/>
          </p:cNvGraphicFramePr>
          <p:nvPr/>
        </p:nvGraphicFramePr>
        <p:xfrm>
          <a:off x="6585626" y="2255371"/>
          <a:ext cx="2393004" cy="1645069"/>
        </p:xfrm>
        <a:graphic>
          <a:graphicData uri="http://schemas.openxmlformats.org/drawingml/2006/table">
            <a:tbl>
              <a:tblPr/>
              <a:tblGrid>
                <a:gridCol w="1990835">
                  <a:extLst>
                    <a:ext uri="{9D8B030D-6E8A-4147-A177-3AD203B41FA5}">
                      <a16:colId xmlns="" xmlns:a16="http://schemas.microsoft.com/office/drawing/2014/main" val="20000"/>
                    </a:ext>
                  </a:extLst>
                </a:gridCol>
                <a:gridCol w="402169">
                  <a:extLst>
                    <a:ext uri="{9D8B030D-6E8A-4147-A177-3AD203B41FA5}">
                      <a16:colId xmlns="" xmlns:a16="http://schemas.microsoft.com/office/drawing/2014/main" val="20001"/>
                    </a:ext>
                  </a:extLst>
                </a:gridCol>
              </a:tblGrid>
              <a:tr h="191467">
                <a:tc>
                  <a:txBody>
                    <a:bodyPr/>
                    <a:lstStyle/>
                    <a:p>
                      <a:pPr algn="r" fontAlgn="b"/>
                      <a:r>
                        <a:rPr lang="en-US" sz="1000" b="0" i="0" u="none" strike="noStrike" dirty="0">
                          <a:solidFill>
                            <a:srgbClr val="000000"/>
                          </a:solidFill>
                          <a:latin typeface="Calibri Light"/>
                        </a:rPr>
                        <a:t>Per </a:t>
                      </a:r>
                      <a:r>
                        <a:rPr lang="en-US" sz="1000" b="0" i="0" u="none" strike="noStrike" baseline="0" dirty="0">
                          <a:solidFill>
                            <a:srgbClr val="000000"/>
                          </a:solidFill>
                          <a:latin typeface="Calibri Light"/>
                        </a:rPr>
                        <a:t>1000 sq. meters</a:t>
                      </a:r>
                      <a:endParaRPr lang="en-US" sz="1000" b="0" i="0" u="none" strike="noStrike" dirty="0">
                        <a:solidFill>
                          <a:srgbClr val="000000"/>
                        </a:solidFill>
                        <a:latin typeface="Calibri Light"/>
                      </a:endParaRP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r" fontAlgn="b"/>
                      <a:endParaRPr lang="en-US" sz="1000" b="0" i="0" u="none" strike="noStrike" dirty="0">
                        <a:solidFill>
                          <a:srgbClr val="000000"/>
                        </a:solidFill>
                        <a:latin typeface="Calibri Light"/>
                      </a:endParaRP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149578135"/>
                  </a:ext>
                </a:extLst>
              </a:tr>
              <a:tr h="191467">
                <a:tc>
                  <a:txBody>
                    <a:bodyPr/>
                    <a:lstStyle/>
                    <a:p>
                      <a:pPr algn="r" fontAlgn="b"/>
                      <a:r>
                        <a:rPr lang="en-US" sz="1000" b="0" i="0" u="none" strike="noStrike" dirty="0">
                          <a:solidFill>
                            <a:srgbClr val="000000"/>
                          </a:solidFill>
                          <a:latin typeface="Calibri Light"/>
                        </a:rPr>
                        <a:t> Number of APs</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r" fontAlgn="b"/>
                      <a:r>
                        <a:rPr lang="en-US" sz="1000" b="0" i="0" u="none" strike="noStrike" dirty="0">
                          <a:solidFill>
                            <a:srgbClr val="000000"/>
                          </a:solidFill>
                          <a:latin typeface="Calibri Light"/>
                        </a:rPr>
                        <a:t>5</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191467">
                <a:tc>
                  <a:txBody>
                    <a:bodyPr/>
                    <a:lstStyle/>
                    <a:p>
                      <a:pPr algn="r" fontAlgn="b"/>
                      <a:r>
                        <a:rPr lang="en-US" sz="1000" b="0" i="0" u="none" strike="noStrike" dirty="0">
                          <a:solidFill>
                            <a:srgbClr val="000000"/>
                          </a:solidFill>
                          <a:latin typeface="Calibri Light"/>
                        </a:rPr>
                        <a:t>Stanley - Extra APS required</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r" fontAlgn="b"/>
                      <a:r>
                        <a:rPr lang="en-US" sz="1000" b="0" i="0" u="none" strike="noStrike" dirty="0">
                          <a:solidFill>
                            <a:srgbClr val="000000"/>
                          </a:solidFill>
                          <a:latin typeface="Calibri Light"/>
                        </a:rPr>
                        <a:t>2</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191467">
                <a:tc>
                  <a:txBody>
                    <a:bodyPr/>
                    <a:lstStyle/>
                    <a:p>
                      <a:pPr algn="r" fontAlgn="b"/>
                      <a:r>
                        <a:rPr lang="en-US" sz="1000" b="0" i="0" u="none" strike="noStrike" dirty="0">
                          <a:solidFill>
                            <a:srgbClr val="000000"/>
                          </a:solidFill>
                          <a:latin typeface="Calibri Light"/>
                        </a:rPr>
                        <a:t>Number of tags per 1000 </a:t>
                      </a:r>
                      <a:r>
                        <a:rPr lang="en-US" sz="1000" b="0" i="0" u="none" strike="noStrike" dirty="0" err="1">
                          <a:solidFill>
                            <a:srgbClr val="000000"/>
                          </a:solidFill>
                          <a:latin typeface="Calibri Light"/>
                        </a:rPr>
                        <a:t>SqM</a:t>
                      </a:r>
                      <a:r>
                        <a:rPr lang="en-US" sz="1000" b="0" i="0" u="none" strike="noStrike" dirty="0">
                          <a:solidFill>
                            <a:srgbClr val="000000"/>
                          </a:solidFill>
                          <a:latin typeface="Calibri Light"/>
                        </a:rPr>
                        <a:t>.</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r" fontAlgn="b"/>
                      <a:r>
                        <a:rPr lang="en-US" sz="1000" b="0" i="0" u="none" strike="noStrike" dirty="0">
                          <a:solidFill>
                            <a:srgbClr val="000000"/>
                          </a:solidFill>
                          <a:latin typeface="Calibri Light"/>
                        </a:rPr>
                        <a:t>75</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91467">
                <a:tc>
                  <a:txBody>
                    <a:bodyPr/>
                    <a:lstStyle/>
                    <a:p>
                      <a:pPr algn="r" fontAlgn="b"/>
                      <a:r>
                        <a:rPr lang="en-US" sz="1000" b="0" i="0" u="none" strike="noStrike" dirty="0">
                          <a:solidFill>
                            <a:srgbClr val="000000"/>
                          </a:solidFill>
                          <a:latin typeface="Calibri Light"/>
                        </a:rPr>
                        <a:t>Number of Exciters* per 1000 </a:t>
                      </a:r>
                      <a:r>
                        <a:rPr lang="en-US" sz="1000" b="0" i="0" u="none" strike="noStrike" dirty="0" err="1">
                          <a:solidFill>
                            <a:srgbClr val="000000"/>
                          </a:solidFill>
                          <a:latin typeface="Calibri Light"/>
                        </a:rPr>
                        <a:t>SqM</a:t>
                      </a:r>
                      <a:r>
                        <a:rPr lang="en-US" sz="1000" b="0" i="0" u="none" strike="noStrike" dirty="0">
                          <a:solidFill>
                            <a:srgbClr val="000000"/>
                          </a:solidFill>
                          <a:latin typeface="Calibri Light"/>
                        </a:rPr>
                        <a:t>.</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r" fontAlgn="b"/>
                      <a:r>
                        <a:rPr lang="en-US" sz="1000" b="0" i="0" u="none" strike="noStrike" dirty="0">
                          <a:solidFill>
                            <a:srgbClr val="000000"/>
                          </a:solidFill>
                          <a:latin typeface="Calibri Light"/>
                        </a:rPr>
                        <a:t>5</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191467">
                <a:tc>
                  <a:txBody>
                    <a:bodyPr/>
                    <a:lstStyle/>
                    <a:p>
                      <a:pPr algn="r" fontAlgn="b"/>
                      <a:r>
                        <a:rPr lang="en-US" sz="1000" b="0" i="0" u="none" strike="noStrike" dirty="0">
                          <a:solidFill>
                            <a:srgbClr val="000000"/>
                          </a:solidFill>
                          <a:latin typeface="Calibri Light"/>
                        </a:rPr>
                        <a:t>AVG Price of </a:t>
                      </a:r>
                      <a:r>
                        <a:rPr lang="en-US" sz="1000" b="0" i="0" u="none" strike="noStrike" dirty="0" err="1">
                          <a:solidFill>
                            <a:srgbClr val="000000"/>
                          </a:solidFill>
                          <a:latin typeface="Calibri Light"/>
                        </a:rPr>
                        <a:t>Aps</a:t>
                      </a:r>
                      <a:endParaRPr lang="en-US" sz="1000" b="0" i="0" u="none" strike="noStrike" dirty="0">
                        <a:solidFill>
                          <a:srgbClr val="000000"/>
                        </a:solidFill>
                        <a:latin typeface="Calibri Light"/>
                      </a:endParaRP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r" fontAlgn="b"/>
                      <a:r>
                        <a:rPr lang="en-US" sz="1000" b="0" i="0" u="none" strike="noStrike" dirty="0">
                          <a:solidFill>
                            <a:srgbClr val="000000"/>
                          </a:solidFill>
                          <a:latin typeface="Calibri Light"/>
                        </a:rPr>
                        <a:t>300</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191467">
                <a:tc>
                  <a:txBody>
                    <a:bodyPr/>
                    <a:lstStyle/>
                    <a:p>
                      <a:pPr algn="r" fontAlgn="b"/>
                      <a:r>
                        <a:rPr lang="en-US" sz="1000" b="0" i="0" u="none" strike="noStrike" dirty="0">
                          <a:solidFill>
                            <a:srgbClr val="000000"/>
                          </a:solidFill>
                          <a:latin typeface="Calibri Light"/>
                        </a:rPr>
                        <a:t>AVG</a:t>
                      </a:r>
                      <a:r>
                        <a:rPr lang="en-US" sz="1000" b="0" i="0" u="none" strike="noStrike" baseline="0" dirty="0">
                          <a:solidFill>
                            <a:srgbClr val="000000"/>
                          </a:solidFill>
                          <a:latin typeface="Calibri Light"/>
                        </a:rPr>
                        <a:t> Price of </a:t>
                      </a:r>
                      <a:r>
                        <a:rPr lang="en-US" sz="1000" b="0" i="0" u="none" strike="noStrike" dirty="0">
                          <a:solidFill>
                            <a:srgbClr val="000000"/>
                          </a:solidFill>
                          <a:latin typeface="Calibri Light"/>
                        </a:rPr>
                        <a:t>BLE GW</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r" fontAlgn="b"/>
                      <a:r>
                        <a:rPr lang="en-US" sz="1000" b="0" i="0" u="none" strike="noStrike" dirty="0">
                          <a:solidFill>
                            <a:srgbClr val="000000"/>
                          </a:solidFill>
                          <a:latin typeface="Calibri Light"/>
                        </a:rPr>
                        <a:t>200</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191467">
                <a:tc>
                  <a:txBody>
                    <a:bodyPr/>
                    <a:lstStyle/>
                    <a:p>
                      <a:pPr algn="r" fontAlgn="b"/>
                      <a:r>
                        <a:rPr lang="en-US" sz="1000" b="0" i="0" u="none" strike="noStrike" dirty="0">
                          <a:solidFill>
                            <a:srgbClr val="000000"/>
                          </a:solidFill>
                          <a:latin typeface="Calibri Light"/>
                        </a:rPr>
                        <a:t>ALE autocalibration beacons</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r" fontAlgn="b"/>
                      <a:r>
                        <a:rPr lang="en-US" sz="1000" b="0" i="0" u="none" strike="noStrike" dirty="0">
                          <a:solidFill>
                            <a:srgbClr val="000000"/>
                          </a:solidFill>
                          <a:latin typeface="Calibri Light"/>
                        </a:rPr>
                        <a:t>10</a:t>
                      </a:r>
                    </a:p>
                  </a:txBody>
                  <a:tcPr marL="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415447092"/>
                  </a:ext>
                </a:extLst>
              </a:tr>
            </a:tbl>
          </a:graphicData>
        </a:graphic>
      </p:graphicFrame>
      <p:sp>
        <p:nvSpPr>
          <p:cNvPr id="2" name="TextBox 1"/>
          <p:cNvSpPr txBox="1"/>
          <p:nvPr/>
        </p:nvSpPr>
        <p:spPr>
          <a:xfrm>
            <a:off x="6795019" y="3840660"/>
            <a:ext cx="2183611" cy="246221"/>
          </a:xfrm>
          <a:prstGeom prst="rect">
            <a:avLst/>
          </a:prstGeom>
          <a:solidFill>
            <a:schemeClr val="accent1">
              <a:lumMod val="20000"/>
              <a:lumOff val="80000"/>
            </a:schemeClr>
          </a:solidFill>
        </p:spPr>
        <p:txBody>
          <a:bodyPr wrap="none" rtlCol="0">
            <a:spAutoFit/>
          </a:bodyPr>
          <a:lstStyle/>
          <a:p>
            <a:r>
              <a:rPr lang="en-US" sz="1000" dirty="0"/>
              <a:t>Accuracy level (room &amp; floor) – 5m</a:t>
            </a:r>
          </a:p>
        </p:txBody>
      </p:sp>
      <p:sp>
        <p:nvSpPr>
          <p:cNvPr id="9" name="TextBox 8"/>
          <p:cNvSpPr txBox="1"/>
          <p:nvPr/>
        </p:nvSpPr>
        <p:spPr>
          <a:xfrm>
            <a:off x="2738571" y="4287279"/>
            <a:ext cx="3147015" cy="276999"/>
          </a:xfrm>
          <a:prstGeom prst="rect">
            <a:avLst/>
          </a:prstGeom>
          <a:solidFill>
            <a:schemeClr val="accent1">
              <a:lumMod val="75000"/>
            </a:schemeClr>
          </a:solidFill>
        </p:spPr>
        <p:txBody>
          <a:bodyPr wrap="none" rtlCol="0">
            <a:spAutoFit/>
          </a:bodyPr>
          <a:lstStyle/>
          <a:p>
            <a:pPr defTabSz="685800" fontAlgn="auto">
              <a:spcBef>
                <a:spcPts val="0"/>
              </a:spcBef>
              <a:spcAft>
                <a:spcPts val="0"/>
              </a:spcAft>
              <a:defRPr/>
            </a:pPr>
            <a:r>
              <a:rPr lang="en-US" sz="1200" dirty="0">
                <a:solidFill>
                  <a:srgbClr val="FFFFFF"/>
                </a:solidFill>
                <a:latin typeface="Trebuchet MS"/>
                <a:cs typeface="Trebuchet MS" panose="020B0502040204020203" pitchFamily="34" charset="0"/>
              </a:rPr>
              <a:t>ALE has the most competitive price overall</a:t>
            </a:r>
          </a:p>
        </p:txBody>
      </p:sp>
      <p:sp>
        <p:nvSpPr>
          <p:cNvPr id="6" name="Oval 5"/>
          <p:cNvSpPr/>
          <p:nvPr/>
        </p:nvSpPr>
        <p:spPr>
          <a:xfrm>
            <a:off x="5424113" y="3526343"/>
            <a:ext cx="922945" cy="31431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59931" y="4672075"/>
            <a:ext cx="2704294" cy="338554"/>
          </a:xfrm>
          <a:prstGeom prst="rect">
            <a:avLst/>
          </a:prstGeom>
          <a:noFill/>
        </p:spPr>
        <p:txBody>
          <a:bodyPr wrap="square" rtlCol="0">
            <a:spAutoFit/>
          </a:bodyPr>
          <a:lstStyle/>
          <a:p>
            <a:r>
              <a:rPr lang="en-US" sz="800" dirty="0">
                <a:latin typeface="Trebuchet MS"/>
                <a:cs typeface="Trebuchet MS" panose="020B0502040204020203" pitchFamily="34" charset="0"/>
              </a:rPr>
              <a:t>*Used by Stanley Healthcare to provide alerts/status in specific areas (ALE does this using virtual perimeters)</a:t>
            </a:r>
          </a:p>
        </p:txBody>
      </p:sp>
    </p:spTree>
    <p:extLst>
      <p:ext uri="{BB962C8B-B14F-4D97-AF65-F5344CB8AC3E}">
        <p14:creationId xmlns:p14="http://schemas.microsoft.com/office/powerpoint/2010/main" val="29990383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0EEFD6C2-11FF-413A-B03D-0A2D162A3A9B}"/>
              </a:ext>
            </a:extLst>
          </p:cNvPr>
          <p:cNvSpPr>
            <a:spLocks noGrp="1"/>
          </p:cNvSpPr>
          <p:nvPr>
            <p:ph type="body" sz="quarter" idx="11"/>
          </p:nvPr>
        </p:nvSpPr>
        <p:spPr/>
        <p:txBody>
          <a:bodyPr/>
          <a:lstStyle/>
          <a:p>
            <a:r>
              <a:rPr lang="fr-FR" dirty="0"/>
              <a:t>Asset </a:t>
            </a:r>
            <a:r>
              <a:rPr lang="fr-FR" dirty="0" err="1"/>
              <a:t>tracking</a:t>
            </a:r>
            <a:r>
              <a:rPr lang="fr-FR" dirty="0"/>
              <a:t> use cases</a:t>
            </a:r>
            <a:endParaRPr lang="en-US" dirty="0"/>
          </a:p>
        </p:txBody>
      </p:sp>
      <p:sp>
        <p:nvSpPr>
          <p:cNvPr id="3" name="Espace réservé du texte 2">
            <a:extLst>
              <a:ext uri="{FF2B5EF4-FFF2-40B4-BE49-F238E27FC236}">
                <a16:creationId xmlns="" xmlns:a16="http://schemas.microsoft.com/office/drawing/2014/main" id="{A6ED9276-0BD7-4537-95AA-1E3218E719F6}"/>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180750376"/>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testo 12">
            <a:extLst>
              <a:ext uri="{FF2B5EF4-FFF2-40B4-BE49-F238E27FC236}">
                <a16:creationId xmlns="" xmlns:a16="http://schemas.microsoft.com/office/drawing/2014/main" id="{A348EF29-596C-C54D-9B43-5F2E837A2757}"/>
              </a:ext>
            </a:extLst>
          </p:cNvPr>
          <p:cNvSpPr>
            <a:spLocks noGrp="1"/>
          </p:cNvSpPr>
          <p:nvPr>
            <p:ph type="body" sz="quarter" idx="12"/>
          </p:nvPr>
        </p:nvSpPr>
        <p:spPr/>
        <p:txBody>
          <a:bodyPr/>
          <a:lstStyle/>
          <a:p>
            <a:r>
              <a:rPr lang="en-US" dirty="0"/>
              <a:t>DIGITALIZATION IS IMPACTING ALL AREAS OF HEALTHCARE.</a:t>
            </a:r>
          </a:p>
        </p:txBody>
      </p:sp>
      <p:sp>
        <p:nvSpPr>
          <p:cNvPr id="12" name="Segnaposto testo 11">
            <a:extLst>
              <a:ext uri="{FF2B5EF4-FFF2-40B4-BE49-F238E27FC236}">
                <a16:creationId xmlns="" xmlns:a16="http://schemas.microsoft.com/office/drawing/2014/main" id="{7E44FC54-2E2D-EE49-B3A4-7B09A71A85C2}"/>
              </a:ext>
            </a:extLst>
          </p:cNvPr>
          <p:cNvSpPr>
            <a:spLocks noGrp="1"/>
          </p:cNvSpPr>
          <p:nvPr>
            <p:ph type="body" sz="quarter" idx="11"/>
          </p:nvPr>
        </p:nvSpPr>
        <p:spPr/>
        <p:txBody>
          <a:bodyPr/>
          <a:lstStyle/>
          <a:p>
            <a:r>
              <a:rPr lang="en-GB" dirty="0"/>
              <a:t>Digital health predictions</a:t>
            </a:r>
          </a:p>
        </p:txBody>
      </p:sp>
      <p:grpSp>
        <p:nvGrpSpPr>
          <p:cNvPr id="5" name="Group 4"/>
          <p:cNvGrpSpPr/>
          <p:nvPr/>
        </p:nvGrpSpPr>
        <p:grpSpPr>
          <a:xfrm>
            <a:off x="1914692" y="1997883"/>
            <a:ext cx="1457325" cy="1255268"/>
            <a:chOff x="1811449" y="1844601"/>
            <a:chExt cx="1457325" cy="1255268"/>
          </a:xfrm>
        </p:grpSpPr>
        <p:pic>
          <p:nvPicPr>
            <p:cNvPr id="6" name="Picture 5"/>
            <p:cNvPicPr>
              <a:picLocks noChangeAspect="1"/>
            </p:cNvPicPr>
            <p:nvPr/>
          </p:nvPicPr>
          <p:blipFill>
            <a:blip r:embed="rId3"/>
            <a:stretch>
              <a:fillRect/>
            </a:stretch>
          </p:blipFill>
          <p:spPr>
            <a:xfrm>
              <a:off x="1811449" y="1844601"/>
              <a:ext cx="1457325" cy="581025"/>
            </a:xfrm>
            <a:prstGeom prst="rect">
              <a:avLst/>
            </a:prstGeom>
          </p:spPr>
        </p:pic>
        <p:pic>
          <p:nvPicPr>
            <p:cNvPr id="7" name="Picture 6"/>
            <p:cNvPicPr>
              <a:picLocks noChangeAspect="1"/>
            </p:cNvPicPr>
            <p:nvPr/>
          </p:nvPicPr>
          <p:blipFill>
            <a:blip r:embed="rId4"/>
            <a:stretch>
              <a:fillRect/>
            </a:stretch>
          </p:blipFill>
          <p:spPr>
            <a:xfrm>
              <a:off x="1821706" y="2452169"/>
              <a:ext cx="1181100" cy="647700"/>
            </a:xfrm>
            <a:prstGeom prst="rect">
              <a:avLst/>
            </a:prstGeom>
          </p:spPr>
        </p:pic>
      </p:grpSp>
      <p:sp>
        <p:nvSpPr>
          <p:cNvPr id="8" name="TextBox 7"/>
          <p:cNvSpPr txBox="1"/>
          <p:nvPr/>
        </p:nvSpPr>
        <p:spPr>
          <a:xfrm>
            <a:off x="3154875" y="4777060"/>
            <a:ext cx="2105063" cy="184666"/>
          </a:xfrm>
          <a:prstGeom prst="rect">
            <a:avLst/>
          </a:prstGeom>
          <a:noFill/>
        </p:spPr>
        <p:txBody>
          <a:bodyPr wrap="none" rtlCol="0">
            <a:spAutoFit/>
          </a:bodyPr>
          <a:lstStyle/>
          <a:p>
            <a:r>
              <a:rPr lang="en-US" sz="600" dirty="0">
                <a:solidFill>
                  <a:schemeClr val="bg1">
                    <a:lumMod val="50000"/>
                  </a:schemeClr>
                </a:solidFill>
                <a:latin typeface="Trebuchet MS"/>
                <a:cs typeface="Trebuchet MS" panose="020B0502040204020203" pitchFamily="34" charset="0"/>
              </a:rPr>
              <a:t>Sources: 2018-2019 Frost &amp; Sullivan, 2019 MarketWatch</a:t>
            </a:r>
          </a:p>
        </p:txBody>
      </p:sp>
      <p:grpSp>
        <p:nvGrpSpPr>
          <p:cNvPr id="9" name="Group 8"/>
          <p:cNvGrpSpPr/>
          <p:nvPr/>
        </p:nvGrpSpPr>
        <p:grpSpPr>
          <a:xfrm>
            <a:off x="6623192" y="3868993"/>
            <a:ext cx="647275" cy="647275"/>
            <a:chOff x="7391862" y="3134729"/>
            <a:chExt cx="647275" cy="647275"/>
          </a:xfrm>
        </p:grpSpPr>
        <p:grpSp>
          <p:nvGrpSpPr>
            <p:cNvPr id="10" name="Group 88"/>
            <p:cNvGrpSpPr>
              <a:grpSpLocks noChangeAspect="1"/>
            </p:cNvGrpSpPr>
            <p:nvPr/>
          </p:nvGrpSpPr>
          <p:grpSpPr>
            <a:xfrm rot="19173467">
              <a:off x="7433609" y="3247081"/>
              <a:ext cx="313374" cy="227503"/>
              <a:chOff x="5083175" y="623888"/>
              <a:chExt cx="446088" cy="323850"/>
            </a:xfrm>
            <a:solidFill>
              <a:srgbClr val="4BB2CE"/>
            </a:solidFill>
          </p:grpSpPr>
          <p:sp>
            <p:nvSpPr>
              <p:cNvPr id="19" name="Freeform 6"/>
              <p:cNvSpPr>
                <a:spLocks/>
              </p:cNvSpPr>
              <p:nvPr/>
            </p:nvSpPr>
            <p:spPr bwMode="auto">
              <a:xfrm>
                <a:off x="5278438" y="890588"/>
                <a:ext cx="55563" cy="57150"/>
              </a:xfrm>
              <a:custGeom>
                <a:avLst/>
                <a:gdLst/>
                <a:ahLst/>
                <a:cxnLst>
                  <a:cxn ang="0">
                    <a:pos x="49" y="11"/>
                  </a:cxn>
                  <a:cxn ang="0">
                    <a:pos x="49" y="50"/>
                  </a:cxn>
                  <a:cxn ang="0">
                    <a:pos x="10" y="50"/>
                  </a:cxn>
                  <a:cxn ang="0">
                    <a:pos x="10" y="11"/>
                  </a:cxn>
                  <a:cxn ang="0">
                    <a:pos x="49" y="11"/>
                  </a:cxn>
                </a:cxnLst>
                <a:rect l="0" t="0" r="r" b="b"/>
                <a:pathLst>
                  <a:path w="60" h="60">
                    <a:moveTo>
                      <a:pt x="49" y="11"/>
                    </a:moveTo>
                    <a:cubicBezTo>
                      <a:pt x="60" y="22"/>
                      <a:pt x="60" y="39"/>
                      <a:pt x="49" y="50"/>
                    </a:cubicBezTo>
                    <a:cubicBezTo>
                      <a:pt x="39" y="60"/>
                      <a:pt x="21" y="60"/>
                      <a:pt x="10" y="50"/>
                    </a:cubicBezTo>
                    <a:cubicBezTo>
                      <a:pt x="0" y="39"/>
                      <a:pt x="0" y="22"/>
                      <a:pt x="10" y="11"/>
                    </a:cubicBezTo>
                    <a:cubicBezTo>
                      <a:pt x="21" y="0"/>
                      <a:pt x="39" y="0"/>
                      <a:pt x="49"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7"/>
              <p:cNvSpPr>
                <a:spLocks/>
              </p:cNvSpPr>
              <p:nvPr/>
            </p:nvSpPr>
            <p:spPr bwMode="auto">
              <a:xfrm>
                <a:off x="5278438" y="893763"/>
                <a:ext cx="55563" cy="50800"/>
              </a:xfrm>
              <a:custGeom>
                <a:avLst/>
                <a:gdLst/>
                <a:ahLst/>
                <a:cxnLst>
                  <a:cxn ang="0">
                    <a:pos x="30" y="0"/>
                  </a:cxn>
                  <a:cxn ang="0">
                    <a:pos x="49" y="8"/>
                  </a:cxn>
                  <a:cxn ang="0">
                    <a:pos x="49" y="47"/>
                  </a:cxn>
                  <a:cxn ang="0">
                    <a:pos x="30" y="55"/>
                  </a:cxn>
                  <a:cxn ang="0">
                    <a:pos x="10" y="47"/>
                  </a:cxn>
                  <a:cxn ang="0">
                    <a:pos x="10" y="8"/>
                  </a:cxn>
                  <a:cxn ang="0">
                    <a:pos x="30" y="0"/>
                  </a:cxn>
                </a:cxnLst>
                <a:rect l="0" t="0" r="r" b="b"/>
                <a:pathLst>
                  <a:path w="60" h="55">
                    <a:moveTo>
                      <a:pt x="30" y="0"/>
                    </a:moveTo>
                    <a:cubicBezTo>
                      <a:pt x="37" y="0"/>
                      <a:pt x="44" y="3"/>
                      <a:pt x="49" y="8"/>
                    </a:cubicBezTo>
                    <a:cubicBezTo>
                      <a:pt x="60" y="19"/>
                      <a:pt x="60" y="36"/>
                      <a:pt x="49" y="47"/>
                    </a:cubicBezTo>
                    <a:cubicBezTo>
                      <a:pt x="44" y="52"/>
                      <a:pt x="37" y="55"/>
                      <a:pt x="30" y="55"/>
                    </a:cubicBezTo>
                    <a:cubicBezTo>
                      <a:pt x="23" y="55"/>
                      <a:pt x="16" y="52"/>
                      <a:pt x="10" y="47"/>
                    </a:cubicBezTo>
                    <a:cubicBezTo>
                      <a:pt x="0" y="36"/>
                      <a:pt x="0" y="19"/>
                      <a:pt x="10" y="8"/>
                    </a:cubicBezTo>
                    <a:cubicBezTo>
                      <a:pt x="16" y="3"/>
                      <a:pt x="23" y="0"/>
                      <a:pt x="30" y="0"/>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1" name="Freeform 8"/>
              <p:cNvSpPr>
                <a:spLocks/>
              </p:cNvSpPr>
              <p:nvPr/>
            </p:nvSpPr>
            <p:spPr bwMode="auto">
              <a:xfrm>
                <a:off x="5205413" y="782638"/>
                <a:ext cx="200025" cy="100013"/>
              </a:xfrm>
              <a:custGeom>
                <a:avLst/>
                <a:gdLst/>
                <a:ahLst/>
                <a:cxnLst>
                  <a:cxn ang="0">
                    <a:pos x="181" y="103"/>
                  </a:cxn>
                  <a:cxn ang="0">
                    <a:pos x="159" y="94"/>
                  </a:cxn>
                  <a:cxn ang="0">
                    <a:pos x="54" y="94"/>
                  </a:cxn>
                  <a:cxn ang="0">
                    <a:pos x="12" y="94"/>
                  </a:cxn>
                  <a:cxn ang="0">
                    <a:pos x="12" y="52"/>
                  </a:cxn>
                  <a:cxn ang="0">
                    <a:pos x="202" y="52"/>
                  </a:cxn>
                  <a:cxn ang="0">
                    <a:pos x="202" y="94"/>
                  </a:cxn>
                  <a:cxn ang="0">
                    <a:pos x="181" y="103"/>
                  </a:cxn>
                </a:cxnLst>
                <a:rect l="0" t="0" r="r" b="b"/>
                <a:pathLst>
                  <a:path w="213" h="106">
                    <a:moveTo>
                      <a:pt x="181" y="103"/>
                    </a:moveTo>
                    <a:cubicBezTo>
                      <a:pt x="173" y="103"/>
                      <a:pt x="165" y="100"/>
                      <a:pt x="159" y="94"/>
                    </a:cubicBezTo>
                    <a:cubicBezTo>
                      <a:pt x="130" y="65"/>
                      <a:pt x="83" y="65"/>
                      <a:pt x="54" y="94"/>
                    </a:cubicBezTo>
                    <a:cubicBezTo>
                      <a:pt x="43" y="106"/>
                      <a:pt x="24" y="106"/>
                      <a:pt x="12" y="94"/>
                    </a:cubicBezTo>
                    <a:cubicBezTo>
                      <a:pt x="0" y="82"/>
                      <a:pt x="0" y="63"/>
                      <a:pt x="12" y="52"/>
                    </a:cubicBezTo>
                    <a:cubicBezTo>
                      <a:pt x="64" y="0"/>
                      <a:pt x="150" y="0"/>
                      <a:pt x="202" y="52"/>
                    </a:cubicBezTo>
                    <a:cubicBezTo>
                      <a:pt x="213" y="64"/>
                      <a:pt x="213" y="83"/>
                      <a:pt x="202" y="94"/>
                    </a:cubicBezTo>
                    <a:cubicBezTo>
                      <a:pt x="196" y="100"/>
                      <a:pt x="188" y="103"/>
                      <a:pt x="181" y="10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2" name="Freeform 9"/>
              <p:cNvSpPr>
                <a:spLocks/>
              </p:cNvSpPr>
              <p:nvPr/>
            </p:nvSpPr>
            <p:spPr bwMode="auto">
              <a:xfrm>
                <a:off x="5146675" y="711200"/>
                <a:ext cx="319088" cy="112713"/>
              </a:xfrm>
              <a:custGeom>
                <a:avLst/>
                <a:gdLst/>
                <a:ahLst/>
                <a:cxnLst>
                  <a:cxn ang="0">
                    <a:pos x="305" y="117"/>
                  </a:cxn>
                  <a:cxn ang="0">
                    <a:pos x="284" y="108"/>
                  </a:cxn>
                  <a:cxn ang="0">
                    <a:pos x="169" y="60"/>
                  </a:cxn>
                  <a:cxn ang="0">
                    <a:pos x="169" y="60"/>
                  </a:cxn>
                  <a:cxn ang="0">
                    <a:pos x="54" y="108"/>
                  </a:cxn>
                  <a:cxn ang="0">
                    <a:pos x="11" y="108"/>
                  </a:cxn>
                  <a:cxn ang="0">
                    <a:pos x="12" y="65"/>
                  </a:cxn>
                  <a:cxn ang="0">
                    <a:pos x="169" y="0"/>
                  </a:cxn>
                  <a:cxn ang="0">
                    <a:pos x="169" y="0"/>
                  </a:cxn>
                  <a:cxn ang="0">
                    <a:pos x="326" y="66"/>
                  </a:cxn>
                  <a:cxn ang="0">
                    <a:pos x="326" y="108"/>
                  </a:cxn>
                  <a:cxn ang="0">
                    <a:pos x="305" y="117"/>
                  </a:cxn>
                </a:cxnLst>
                <a:rect l="0" t="0" r="r" b="b"/>
                <a:pathLst>
                  <a:path w="338" h="119">
                    <a:moveTo>
                      <a:pt x="305" y="117"/>
                    </a:moveTo>
                    <a:cubicBezTo>
                      <a:pt x="297" y="117"/>
                      <a:pt x="290" y="114"/>
                      <a:pt x="284" y="108"/>
                    </a:cubicBezTo>
                    <a:cubicBezTo>
                      <a:pt x="253" y="77"/>
                      <a:pt x="212" y="60"/>
                      <a:pt x="169" y="60"/>
                    </a:cubicBezTo>
                    <a:cubicBezTo>
                      <a:pt x="169" y="60"/>
                      <a:pt x="169" y="60"/>
                      <a:pt x="169" y="60"/>
                    </a:cubicBezTo>
                    <a:cubicBezTo>
                      <a:pt x="125" y="60"/>
                      <a:pt x="85" y="77"/>
                      <a:pt x="54" y="108"/>
                    </a:cubicBezTo>
                    <a:cubicBezTo>
                      <a:pt x="42" y="119"/>
                      <a:pt x="23" y="119"/>
                      <a:pt x="11" y="108"/>
                    </a:cubicBezTo>
                    <a:cubicBezTo>
                      <a:pt x="0" y="96"/>
                      <a:pt x="0" y="77"/>
                      <a:pt x="12" y="65"/>
                    </a:cubicBezTo>
                    <a:cubicBezTo>
                      <a:pt x="54" y="23"/>
                      <a:pt x="109" y="0"/>
                      <a:pt x="169" y="0"/>
                    </a:cubicBezTo>
                    <a:cubicBezTo>
                      <a:pt x="169" y="0"/>
                      <a:pt x="169" y="0"/>
                      <a:pt x="169" y="0"/>
                    </a:cubicBezTo>
                    <a:cubicBezTo>
                      <a:pt x="229" y="0"/>
                      <a:pt x="284" y="23"/>
                      <a:pt x="326" y="66"/>
                    </a:cubicBezTo>
                    <a:cubicBezTo>
                      <a:pt x="338" y="77"/>
                      <a:pt x="338" y="96"/>
                      <a:pt x="326" y="108"/>
                    </a:cubicBezTo>
                    <a:cubicBezTo>
                      <a:pt x="321" y="114"/>
                      <a:pt x="313" y="117"/>
                      <a:pt x="305" y="11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3" name="Freeform 10"/>
              <p:cNvSpPr>
                <a:spLocks/>
              </p:cNvSpPr>
              <p:nvPr/>
            </p:nvSpPr>
            <p:spPr bwMode="auto">
              <a:xfrm>
                <a:off x="5083175" y="623888"/>
                <a:ext cx="446088" cy="141288"/>
              </a:xfrm>
              <a:custGeom>
                <a:avLst/>
                <a:gdLst/>
                <a:ahLst/>
                <a:cxnLst>
                  <a:cxn ang="0">
                    <a:pos x="441" y="145"/>
                  </a:cxn>
                  <a:cxn ang="0">
                    <a:pos x="420" y="136"/>
                  </a:cxn>
                  <a:cxn ang="0">
                    <a:pos x="237" y="60"/>
                  </a:cxn>
                  <a:cxn ang="0">
                    <a:pos x="237" y="60"/>
                  </a:cxn>
                  <a:cxn ang="0">
                    <a:pos x="54" y="136"/>
                  </a:cxn>
                  <a:cxn ang="0">
                    <a:pos x="11" y="136"/>
                  </a:cxn>
                  <a:cxn ang="0">
                    <a:pos x="12" y="93"/>
                  </a:cxn>
                  <a:cxn ang="0">
                    <a:pos x="237" y="0"/>
                  </a:cxn>
                  <a:cxn ang="0">
                    <a:pos x="237" y="0"/>
                  </a:cxn>
                  <a:cxn ang="0">
                    <a:pos x="463" y="94"/>
                  </a:cxn>
                  <a:cxn ang="0">
                    <a:pos x="463" y="137"/>
                  </a:cxn>
                  <a:cxn ang="0">
                    <a:pos x="441" y="145"/>
                  </a:cxn>
                </a:cxnLst>
                <a:rect l="0" t="0" r="r" b="b"/>
                <a:pathLst>
                  <a:path w="474" h="148">
                    <a:moveTo>
                      <a:pt x="441" y="145"/>
                    </a:moveTo>
                    <a:cubicBezTo>
                      <a:pt x="434" y="145"/>
                      <a:pt x="426" y="142"/>
                      <a:pt x="420" y="136"/>
                    </a:cubicBezTo>
                    <a:cubicBezTo>
                      <a:pt x="371" y="87"/>
                      <a:pt x="306" y="60"/>
                      <a:pt x="237" y="60"/>
                    </a:cubicBezTo>
                    <a:cubicBezTo>
                      <a:pt x="237" y="60"/>
                      <a:pt x="237" y="60"/>
                      <a:pt x="237" y="60"/>
                    </a:cubicBezTo>
                    <a:cubicBezTo>
                      <a:pt x="168" y="60"/>
                      <a:pt x="103" y="87"/>
                      <a:pt x="54" y="136"/>
                    </a:cubicBezTo>
                    <a:cubicBezTo>
                      <a:pt x="42" y="148"/>
                      <a:pt x="23" y="148"/>
                      <a:pt x="11" y="136"/>
                    </a:cubicBezTo>
                    <a:cubicBezTo>
                      <a:pt x="0" y="124"/>
                      <a:pt x="0" y="105"/>
                      <a:pt x="12" y="93"/>
                    </a:cubicBezTo>
                    <a:cubicBezTo>
                      <a:pt x="72" y="33"/>
                      <a:pt x="152" y="0"/>
                      <a:pt x="237" y="0"/>
                    </a:cubicBezTo>
                    <a:cubicBezTo>
                      <a:pt x="237" y="0"/>
                      <a:pt x="237" y="0"/>
                      <a:pt x="237" y="0"/>
                    </a:cubicBezTo>
                    <a:cubicBezTo>
                      <a:pt x="322" y="0"/>
                      <a:pt x="402" y="34"/>
                      <a:pt x="463" y="94"/>
                    </a:cubicBezTo>
                    <a:cubicBezTo>
                      <a:pt x="474" y="106"/>
                      <a:pt x="474" y="125"/>
                      <a:pt x="463" y="137"/>
                    </a:cubicBezTo>
                    <a:cubicBezTo>
                      <a:pt x="457" y="142"/>
                      <a:pt x="449" y="145"/>
                      <a:pt x="441" y="145"/>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11" name="Group 154"/>
            <p:cNvGrpSpPr/>
            <p:nvPr/>
          </p:nvGrpSpPr>
          <p:grpSpPr>
            <a:xfrm rot="20266219">
              <a:off x="7598536" y="3369967"/>
              <a:ext cx="388791" cy="321582"/>
              <a:chOff x="3045701" y="3712671"/>
              <a:chExt cx="639763" cy="634999"/>
            </a:xfrm>
            <a:solidFill>
              <a:srgbClr val="4BB2CE"/>
            </a:solidFill>
          </p:grpSpPr>
          <p:sp>
            <p:nvSpPr>
              <p:cNvPr id="16" name="Freeform 48"/>
              <p:cNvSpPr>
                <a:spLocks noEditPoints="1"/>
              </p:cNvSpPr>
              <p:nvPr/>
            </p:nvSpPr>
            <p:spPr bwMode="auto">
              <a:xfrm>
                <a:off x="3409238" y="3712671"/>
                <a:ext cx="198438" cy="274637"/>
              </a:xfrm>
              <a:custGeom>
                <a:avLst/>
                <a:gdLst/>
                <a:ahLst/>
                <a:cxnLst>
                  <a:cxn ang="0">
                    <a:pos x="161" y="255"/>
                  </a:cxn>
                  <a:cxn ang="0">
                    <a:pos x="111" y="286"/>
                  </a:cxn>
                  <a:cxn ang="0">
                    <a:pos x="36" y="269"/>
                  </a:cxn>
                  <a:cxn ang="0">
                    <a:pos x="5" y="218"/>
                  </a:cxn>
                  <a:cxn ang="0">
                    <a:pos x="48" y="37"/>
                  </a:cxn>
                  <a:cxn ang="0">
                    <a:pos x="98" y="6"/>
                  </a:cxn>
                  <a:cxn ang="0">
                    <a:pos x="173" y="24"/>
                  </a:cxn>
                  <a:cxn ang="0">
                    <a:pos x="204" y="74"/>
                  </a:cxn>
                  <a:cxn ang="0">
                    <a:pos x="161" y="255"/>
                  </a:cxn>
                  <a:cxn ang="0">
                    <a:pos x="176" y="65"/>
                  </a:cxn>
                  <a:cxn ang="0">
                    <a:pos x="79" y="40"/>
                  </a:cxn>
                  <a:cxn ang="0">
                    <a:pos x="48" y="163"/>
                  </a:cxn>
                  <a:cxn ang="0">
                    <a:pos x="145" y="187"/>
                  </a:cxn>
                  <a:cxn ang="0">
                    <a:pos x="176" y="65"/>
                  </a:cxn>
                  <a:cxn ang="0">
                    <a:pos x="106" y="233"/>
                  </a:cxn>
                  <a:cxn ang="0">
                    <a:pos x="89" y="205"/>
                  </a:cxn>
                  <a:cxn ang="0">
                    <a:pos x="61" y="222"/>
                  </a:cxn>
                  <a:cxn ang="0">
                    <a:pos x="78" y="250"/>
                  </a:cxn>
                  <a:cxn ang="0">
                    <a:pos x="106" y="233"/>
                  </a:cxn>
                </a:cxnLst>
                <a:rect l="0" t="0" r="r" b="b"/>
                <a:pathLst>
                  <a:path w="210" h="292">
                    <a:moveTo>
                      <a:pt x="161" y="255"/>
                    </a:moveTo>
                    <a:cubicBezTo>
                      <a:pt x="156" y="278"/>
                      <a:pt x="134" y="292"/>
                      <a:pt x="111" y="286"/>
                    </a:cubicBezTo>
                    <a:cubicBezTo>
                      <a:pt x="36" y="269"/>
                      <a:pt x="36" y="269"/>
                      <a:pt x="36" y="269"/>
                    </a:cubicBezTo>
                    <a:cubicBezTo>
                      <a:pt x="14" y="263"/>
                      <a:pt x="0" y="241"/>
                      <a:pt x="5" y="218"/>
                    </a:cubicBezTo>
                    <a:cubicBezTo>
                      <a:pt x="48" y="37"/>
                      <a:pt x="48" y="37"/>
                      <a:pt x="48" y="37"/>
                    </a:cubicBezTo>
                    <a:cubicBezTo>
                      <a:pt x="53" y="14"/>
                      <a:pt x="76" y="0"/>
                      <a:pt x="98" y="6"/>
                    </a:cubicBezTo>
                    <a:cubicBezTo>
                      <a:pt x="173" y="24"/>
                      <a:pt x="173" y="24"/>
                      <a:pt x="173" y="24"/>
                    </a:cubicBezTo>
                    <a:cubicBezTo>
                      <a:pt x="196" y="29"/>
                      <a:pt x="210" y="52"/>
                      <a:pt x="204" y="74"/>
                    </a:cubicBezTo>
                    <a:lnTo>
                      <a:pt x="161" y="255"/>
                    </a:lnTo>
                    <a:close/>
                    <a:moveTo>
                      <a:pt x="176" y="65"/>
                    </a:moveTo>
                    <a:cubicBezTo>
                      <a:pt x="79" y="40"/>
                      <a:pt x="79" y="40"/>
                      <a:pt x="79" y="40"/>
                    </a:cubicBezTo>
                    <a:cubicBezTo>
                      <a:pt x="48" y="163"/>
                      <a:pt x="48" y="163"/>
                      <a:pt x="48" y="163"/>
                    </a:cubicBezTo>
                    <a:cubicBezTo>
                      <a:pt x="145" y="187"/>
                      <a:pt x="145" y="187"/>
                      <a:pt x="145" y="187"/>
                    </a:cubicBezTo>
                    <a:lnTo>
                      <a:pt x="176" y="65"/>
                    </a:lnTo>
                    <a:close/>
                    <a:moveTo>
                      <a:pt x="106" y="233"/>
                    </a:moveTo>
                    <a:cubicBezTo>
                      <a:pt x="109" y="220"/>
                      <a:pt x="101" y="208"/>
                      <a:pt x="89" y="205"/>
                    </a:cubicBezTo>
                    <a:cubicBezTo>
                      <a:pt x="76" y="202"/>
                      <a:pt x="64" y="209"/>
                      <a:pt x="61" y="222"/>
                    </a:cubicBezTo>
                    <a:cubicBezTo>
                      <a:pt x="58" y="234"/>
                      <a:pt x="65" y="247"/>
                      <a:pt x="78" y="250"/>
                    </a:cubicBezTo>
                    <a:cubicBezTo>
                      <a:pt x="90" y="253"/>
                      <a:pt x="103" y="245"/>
                      <a:pt x="106" y="233"/>
                    </a:cubicBezTo>
                    <a:close/>
                  </a:path>
                </a:pathLst>
              </a:custGeom>
              <a:solidFill>
                <a:schemeClr val="accent1"/>
              </a:solidFill>
              <a:ln w="9525">
                <a:noFill/>
                <a:round/>
                <a:headEnd/>
                <a:tailEnd/>
              </a:ln>
            </p:spPr>
            <p:txBody>
              <a:bodyPr/>
              <a:lstStyle/>
              <a:p>
                <a:pPr>
                  <a:buFont typeface="Times New Roman" pitchFamily="18" charset="0"/>
                  <a:buNone/>
                  <a:defRPr/>
                </a:pPr>
                <a:endParaRPr lang="en-US" dirty="0">
                  <a:latin typeface="+mn-lt"/>
                  <a:ea typeface="MS PGothic"/>
                  <a:cs typeface="MS PGothic"/>
                </a:endParaRPr>
              </a:p>
            </p:txBody>
          </p:sp>
          <p:sp>
            <p:nvSpPr>
              <p:cNvPr id="17" name="Freeform 49"/>
              <p:cNvSpPr>
                <a:spLocks noChangeAspect="1"/>
              </p:cNvSpPr>
              <p:nvPr/>
            </p:nvSpPr>
            <p:spPr bwMode="auto">
              <a:xfrm>
                <a:off x="3045701" y="3736483"/>
                <a:ext cx="639763" cy="611187"/>
              </a:xfrm>
              <a:custGeom>
                <a:avLst/>
                <a:gdLst/>
                <a:ahLst/>
                <a:cxnLst>
                  <a:cxn ang="0">
                    <a:pos x="632" y="376"/>
                  </a:cxn>
                  <a:cxn ang="0">
                    <a:pos x="499" y="447"/>
                  </a:cxn>
                  <a:cxn ang="0">
                    <a:pos x="445" y="411"/>
                  </a:cxn>
                  <a:cxn ang="0">
                    <a:pos x="487" y="278"/>
                  </a:cxn>
                  <a:cxn ang="0">
                    <a:pos x="405" y="258"/>
                  </a:cxn>
                  <a:cxn ang="0">
                    <a:pos x="391" y="292"/>
                  </a:cxn>
                  <a:cxn ang="0">
                    <a:pos x="375" y="281"/>
                  </a:cxn>
                  <a:cxn ang="0">
                    <a:pos x="370" y="46"/>
                  </a:cxn>
                  <a:cxn ang="0">
                    <a:pos x="332" y="8"/>
                  </a:cxn>
                  <a:cxn ang="0">
                    <a:pos x="292" y="54"/>
                  </a:cxn>
                  <a:cxn ang="0">
                    <a:pos x="289" y="270"/>
                  </a:cxn>
                  <a:cxn ang="0">
                    <a:pos x="262" y="273"/>
                  </a:cxn>
                  <a:cxn ang="0">
                    <a:pos x="199" y="94"/>
                  </a:cxn>
                  <a:cxn ang="0">
                    <a:pos x="148" y="68"/>
                  </a:cxn>
                  <a:cxn ang="0">
                    <a:pos x="135" y="122"/>
                  </a:cxn>
                  <a:cxn ang="0">
                    <a:pos x="181" y="292"/>
                  </a:cxn>
                  <a:cxn ang="0">
                    <a:pos x="159" y="322"/>
                  </a:cxn>
                  <a:cxn ang="0">
                    <a:pos x="70" y="184"/>
                  </a:cxn>
                  <a:cxn ang="0">
                    <a:pos x="19" y="184"/>
                  </a:cxn>
                  <a:cxn ang="0">
                    <a:pos x="19" y="235"/>
                  </a:cxn>
                  <a:cxn ang="0">
                    <a:pos x="97" y="360"/>
                  </a:cxn>
                  <a:cxn ang="0">
                    <a:pos x="108" y="395"/>
                  </a:cxn>
                  <a:cxn ang="0">
                    <a:pos x="105" y="430"/>
                  </a:cxn>
                  <a:cxn ang="0">
                    <a:pos x="129" y="425"/>
                  </a:cxn>
                  <a:cxn ang="0">
                    <a:pos x="200" y="496"/>
                  </a:cxn>
                  <a:cxn ang="0">
                    <a:pos x="130" y="567"/>
                  </a:cxn>
                  <a:cxn ang="0">
                    <a:pos x="264" y="646"/>
                  </a:cxn>
                  <a:cxn ang="0">
                    <a:pos x="346" y="646"/>
                  </a:cxn>
                  <a:cxn ang="0">
                    <a:pos x="459" y="608"/>
                  </a:cxn>
                  <a:cxn ang="0">
                    <a:pos x="659" y="427"/>
                  </a:cxn>
                  <a:cxn ang="0">
                    <a:pos x="632" y="376"/>
                  </a:cxn>
                </a:cxnLst>
                <a:rect l="0" t="0" r="r" b="b"/>
                <a:pathLst>
                  <a:path w="678" h="649">
                    <a:moveTo>
                      <a:pt x="632" y="376"/>
                    </a:moveTo>
                    <a:cubicBezTo>
                      <a:pt x="586" y="370"/>
                      <a:pt x="535" y="423"/>
                      <a:pt x="499" y="447"/>
                    </a:cubicBezTo>
                    <a:cubicBezTo>
                      <a:pt x="499" y="447"/>
                      <a:pt x="441" y="463"/>
                      <a:pt x="445" y="411"/>
                    </a:cubicBezTo>
                    <a:cubicBezTo>
                      <a:pt x="445" y="411"/>
                      <a:pt x="466" y="344"/>
                      <a:pt x="487" y="278"/>
                    </a:cubicBezTo>
                    <a:cubicBezTo>
                      <a:pt x="405" y="258"/>
                      <a:pt x="405" y="258"/>
                      <a:pt x="405" y="258"/>
                    </a:cubicBezTo>
                    <a:cubicBezTo>
                      <a:pt x="398" y="275"/>
                      <a:pt x="393" y="289"/>
                      <a:pt x="391" y="292"/>
                    </a:cubicBezTo>
                    <a:cubicBezTo>
                      <a:pt x="391" y="292"/>
                      <a:pt x="378" y="303"/>
                      <a:pt x="375" y="281"/>
                    </a:cubicBezTo>
                    <a:cubicBezTo>
                      <a:pt x="373" y="260"/>
                      <a:pt x="370" y="46"/>
                      <a:pt x="370" y="46"/>
                    </a:cubicBezTo>
                    <a:cubicBezTo>
                      <a:pt x="370" y="46"/>
                      <a:pt x="367" y="6"/>
                      <a:pt x="332" y="8"/>
                    </a:cubicBezTo>
                    <a:cubicBezTo>
                      <a:pt x="332" y="8"/>
                      <a:pt x="294" y="0"/>
                      <a:pt x="292" y="54"/>
                    </a:cubicBezTo>
                    <a:cubicBezTo>
                      <a:pt x="289" y="270"/>
                      <a:pt x="289" y="270"/>
                      <a:pt x="289" y="270"/>
                    </a:cubicBezTo>
                    <a:cubicBezTo>
                      <a:pt x="289" y="270"/>
                      <a:pt x="275" y="300"/>
                      <a:pt x="262" y="273"/>
                    </a:cubicBezTo>
                    <a:cubicBezTo>
                      <a:pt x="199" y="94"/>
                      <a:pt x="199" y="94"/>
                      <a:pt x="199" y="94"/>
                    </a:cubicBezTo>
                    <a:cubicBezTo>
                      <a:pt x="199" y="94"/>
                      <a:pt x="185" y="48"/>
                      <a:pt x="148" y="68"/>
                    </a:cubicBezTo>
                    <a:cubicBezTo>
                      <a:pt x="148" y="68"/>
                      <a:pt x="121" y="70"/>
                      <a:pt x="135" y="122"/>
                    </a:cubicBezTo>
                    <a:cubicBezTo>
                      <a:pt x="181" y="292"/>
                      <a:pt x="181" y="292"/>
                      <a:pt x="181" y="292"/>
                    </a:cubicBezTo>
                    <a:cubicBezTo>
                      <a:pt x="181" y="292"/>
                      <a:pt x="194" y="335"/>
                      <a:pt x="159" y="322"/>
                    </a:cubicBezTo>
                    <a:cubicBezTo>
                      <a:pt x="70" y="184"/>
                      <a:pt x="70" y="184"/>
                      <a:pt x="70" y="184"/>
                    </a:cubicBezTo>
                    <a:cubicBezTo>
                      <a:pt x="70" y="184"/>
                      <a:pt x="52" y="158"/>
                      <a:pt x="19" y="184"/>
                    </a:cubicBezTo>
                    <a:cubicBezTo>
                      <a:pt x="19" y="184"/>
                      <a:pt x="0" y="208"/>
                      <a:pt x="19" y="235"/>
                    </a:cubicBezTo>
                    <a:cubicBezTo>
                      <a:pt x="97" y="360"/>
                      <a:pt x="97" y="360"/>
                      <a:pt x="97" y="360"/>
                    </a:cubicBezTo>
                    <a:cubicBezTo>
                      <a:pt x="108" y="395"/>
                      <a:pt x="108" y="395"/>
                      <a:pt x="108" y="395"/>
                    </a:cubicBezTo>
                    <a:cubicBezTo>
                      <a:pt x="108" y="395"/>
                      <a:pt x="106" y="408"/>
                      <a:pt x="105" y="430"/>
                    </a:cubicBezTo>
                    <a:cubicBezTo>
                      <a:pt x="113" y="427"/>
                      <a:pt x="121" y="425"/>
                      <a:pt x="129" y="425"/>
                    </a:cubicBezTo>
                    <a:cubicBezTo>
                      <a:pt x="169" y="425"/>
                      <a:pt x="200" y="457"/>
                      <a:pt x="200" y="496"/>
                    </a:cubicBezTo>
                    <a:cubicBezTo>
                      <a:pt x="200" y="535"/>
                      <a:pt x="169" y="567"/>
                      <a:pt x="130" y="567"/>
                    </a:cubicBezTo>
                    <a:cubicBezTo>
                      <a:pt x="152" y="611"/>
                      <a:pt x="192" y="646"/>
                      <a:pt x="264" y="646"/>
                    </a:cubicBezTo>
                    <a:cubicBezTo>
                      <a:pt x="346" y="646"/>
                      <a:pt x="346" y="646"/>
                      <a:pt x="346" y="646"/>
                    </a:cubicBezTo>
                    <a:cubicBezTo>
                      <a:pt x="346" y="646"/>
                      <a:pt x="409" y="649"/>
                      <a:pt x="459" y="608"/>
                    </a:cubicBezTo>
                    <a:cubicBezTo>
                      <a:pt x="459" y="608"/>
                      <a:pt x="648" y="438"/>
                      <a:pt x="659" y="427"/>
                    </a:cubicBezTo>
                    <a:cubicBezTo>
                      <a:pt x="659" y="427"/>
                      <a:pt x="678" y="381"/>
                      <a:pt x="632" y="376"/>
                    </a:cubicBezTo>
                    <a:close/>
                  </a:path>
                </a:pathLst>
              </a:custGeom>
              <a:solidFill>
                <a:schemeClr val="accent1"/>
              </a:solidFill>
              <a:ln w="9525">
                <a:noFill/>
                <a:round/>
                <a:headEnd/>
                <a:tailEnd/>
              </a:ln>
            </p:spPr>
            <p:txBody>
              <a:bodyPr/>
              <a:lstStyle/>
              <a:p>
                <a:pPr>
                  <a:buFont typeface="Times New Roman" pitchFamily="18" charset="0"/>
                  <a:buNone/>
                  <a:defRPr/>
                </a:pPr>
                <a:endParaRPr lang="en-US" dirty="0">
                  <a:latin typeface="+mn-lt"/>
                  <a:ea typeface="MS PGothic"/>
                  <a:cs typeface="MS PGothic"/>
                </a:endParaRPr>
              </a:p>
            </p:txBody>
          </p:sp>
          <p:sp>
            <p:nvSpPr>
              <p:cNvPr id="18" name="Freeform 50"/>
              <p:cNvSpPr>
                <a:spLocks/>
              </p:cNvSpPr>
              <p:nvPr/>
            </p:nvSpPr>
            <p:spPr bwMode="auto">
              <a:xfrm>
                <a:off x="3139363" y="4174633"/>
                <a:ext cx="58738" cy="58737"/>
              </a:xfrm>
              <a:custGeom>
                <a:avLst/>
                <a:gdLst/>
                <a:ahLst/>
                <a:cxnLst>
                  <a:cxn ang="0">
                    <a:pos x="54" y="46"/>
                  </a:cxn>
                  <a:cxn ang="0">
                    <a:pos x="46" y="8"/>
                  </a:cxn>
                  <a:cxn ang="0">
                    <a:pos x="8" y="16"/>
                  </a:cxn>
                  <a:cxn ang="0">
                    <a:pos x="16" y="54"/>
                  </a:cxn>
                  <a:cxn ang="0">
                    <a:pos x="54" y="46"/>
                  </a:cxn>
                </a:cxnLst>
                <a:rect l="0" t="0" r="r" b="b"/>
                <a:pathLst>
                  <a:path w="63" h="63">
                    <a:moveTo>
                      <a:pt x="54" y="46"/>
                    </a:moveTo>
                    <a:cubicBezTo>
                      <a:pt x="63" y="34"/>
                      <a:pt x="59" y="17"/>
                      <a:pt x="46" y="8"/>
                    </a:cubicBezTo>
                    <a:cubicBezTo>
                      <a:pt x="34" y="0"/>
                      <a:pt x="17" y="3"/>
                      <a:pt x="8" y="16"/>
                    </a:cubicBezTo>
                    <a:cubicBezTo>
                      <a:pt x="0" y="29"/>
                      <a:pt x="3" y="46"/>
                      <a:pt x="16" y="54"/>
                    </a:cubicBezTo>
                    <a:cubicBezTo>
                      <a:pt x="29" y="63"/>
                      <a:pt x="46" y="59"/>
                      <a:pt x="54" y="46"/>
                    </a:cubicBezTo>
                    <a:close/>
                  </a:path>
                </a:pathLst>
              </a:custGeom>
              <a:solidFill>
                <a:schemeClr val="accent1"/>
              </a:solidFill>
              <a:ln w="9525">
                <a:noFill/>
                <a:round/>
                <a:headEnd/>
                <a:tailEnd/>
              </a:ln>
            </p:spPr>
            <p:txBody>
              <a:bodyPr/>
              <a:lstStyle/>
              <a:p>
                <a:pPr>
                  <a:buFont typeface="Times New Roman" pitchFamily="18" charset="0"/>
                  <a:buNone/>
                  <a:defRPr/>
                </a:pPr>
                <a:endParaRPr lang="en-US" dirty="0">
                  <a:latin typeface="+mn-lt"/>
                  <a:ea typeface="MS PGothic"/>
                  <a:cs typeface="MS PGothic"/>
                </a:endParaRPr>
              </a:p>
            </p:txBody>
          </p:sp>
        </p:grpSp>
        <p:sp>
          <p:nvSpPr>
            <p:cNvPr id="15" name="Oval 14"/>
            <p:cNvSpPr/>
            <p:nvPr/>
          </p:nvSpPr>
          <p:spPr>
            <a:xfrm>
              <a:off x="7391862" y="3134729"/>
              <a:ext cx="647275" cy="64727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000" dirty="0">
                <a:solidFill>
                  <a:schemeClr val="tx1"/>
                </a:solidFill>
                <a:latin typeface="Trebuchet MS"/>
                <a:ea typeface="Trebuchet MS" panose="020B0604020202020204" pitchFamily="34" charset="-128"/>
              </a:endParaRPr>
            </a:p>
          </p:txBody>
        </p:sp>
      </p:grpSp>
      <p:grpSp>
        <p:nvGrpSpPr>
          <p:cNvPr id="24" name="Group 23"/>
          <p:cNvGrpSpPr/>
          <p:nvPr/>
        </p:nvGrpSpPr>
        <p:grpSpPr>
          <a:xfrm>
            <a:off x="6623192" y="2285957"/>
            <a:ext cx="647276" cy="647275"/>
            <a:chOff x="7391862" y="1551693"/>
            <a:chExt cx="647276" cy="647275"/>
          </a:xfrm>
        </p:grpSpPr>
        <p:sp>
          <p:nvSpPr>
            <p:cNvPr id="25" name="Oval 24"/>
            <p:cNvSpPr/>
            <p:nvPr/>
          </p:nvSpPr>
          <p:spPr>
            <a:xfrm>
              <a:off x="7391862" y="1551693"/>
              <a:ext cx="647276" cy="64727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000">
                <a:solidFill>
                  <a:schemeClr val="tx1"/>
                </a:solidFill>
                <a:latin typeface="Trebuchet MS"/>
                <a:ea typeface="Trebuchet MS" panose="020B0604020202020204" pitchFamily="34" charset="-128"/>
              </a:endParaRPr>
            </a:p>
          </p:txBody>
        </p:sp>
        <p:grpSp>
          <p:nvGrpSpPr>
            <p:cNvPr id="26" name="Group 25"/>
            <p:cNvGrpSpPr>
              <a:grpSpLocks noChangeAspect="1"/>
            </p:cNvGrpSpPr>
            <p:nvPr/>
          </p:nvGrpSpPr>
          <p:grpSpPr>
            <a:xfrm>
              <a:off x="7482061" y="1601486"/>
              <a:ext cx="466878" cy="547688"/>
              <a:chOff x="7453280" y="3647188"/>
              <a:chExt cx="933756" cy="1095375"/>
            </a:xfrm>
            <a:solidFill>
              <a:srgbClr val="4BB2CE"/>
            </a:solidFill>
          </p:grpSpPr>
          <p:sp>
            <p:nvSpPr>
              <p:cNvPr id="27" name="Freeform 12"/>
              <p:cNvSpPr>
                <a:spLocks noEditPoints="1"/>
              </p:cNvSpPr>
              <p:nvPr/>
            </p:nvSpPr>
            <p:spPr bwMode="auto">
              <a:xfrm>
                <a:off x="7453280" y="4300568"/>
                <a:ext cx="421781" cy="441995"/>
              </a:xfrm>
              <a:custGeom>
                <a:avLst/>
                <a:gdLst>
                  <a:gd name="T0" fmla="*/ 84 w 89"/>
                  <a:gd name="T1" fmla="*/ 35 h 90"/>
                  <a:gd name="T2" fmla="*/ 42 w 89"/>
                  <a:gd name="T3" fmla="*/ 7 h 90"/>
                  <a:gd name="T4" fmla="*/ 24 w 89"/>
                  <a:gd name="T5" fmla="*/ 12 h 90"/>
                  <a:gd name="T6" fmla="*/ 5 w 89"/>
                  <a:gd name="T7" fmla="*/ 40 h 90"/>
                  <a:gd name="T8" fmla="*/ 6 w 89"/>
                  <a:gd name="T9" fmla="*/ 58 h 90"/>
                  <a:gd name="T10" fmla="*/ 49 w 89"/>
                  <a:gd name="T11" fmla="*/ 86 h 90"/>
                  <a:gd name="T12" fmla="*/ 65 w 89"/>
                  <a:gd name="T13" fmla="*/ 81 h 90"/>
                  <a:gd name="T14" fmla="*/ 85 w 89"/>
                  <a:gd name="T15" fmla="*/ 52 h 90"/>
                  <a:gd name="T16" fmla="*/ 84 w 89"/>
                  <a:gd name="T17" fmla="*/ 35 h 90"/>
                  <a:gd name="T18" fmla="*/ 33 w 89"/>
                  <a:gd name="T19" fmla="*/ 63 h 90"/>
                  <a:gd name="T20" fmla="*/ 45 w 89"/>
                  <a:gd name="T21" fmla="*/ 63 h 90"/>
                  <a:gd name="T22" fmla="*/ 37 w 89"/>
                  <a:gd name="T23" fmla="*/ 74 h 90"/>
                  <a:gd name="T24" fmla="*/ 33 w 89"/>
                  <a:gd name="T25" fmla="*/ 63 h 90"/>
                  <a:gd name="T26" fmla="*/ 42 w 89"/>
                  <a:gd name="T27" fmla="*/ 77 h 90"/>
                  <a:gd name="T28" fmla="*/ 49 w 89"/>
                  <a:gd name="T29" fmla="*/ 66 h 90"/>
                  <a:gd name="T30" fmla="*/ 53 w 89"/>
                  <a:gd name="T31" fmla="*/ 77 h 90"/>
                  <a:gd name="T32" fmla="*/ 42 w 89"/>
                  <a:gd name="T33" fmla="*/ 77 h 90"/>
                  <a:gd name="T34" fmla="*/ 62 w 89"/>
                  <a:gd name="T35" fmla="*/ 69 h 90"/>
                  <a:gd name="T36" fmla="*/ 18 w 89"/>
                  <a:gd name="T37" fmla="*/ 39 h 90"/>
                  <a:gd name="T38" fmla="*/ 34 w 89"/>
                  <a:gd name="T39" fmla="*/ 15 h 90"/>
                  <a:gd name="T40" fmla="*/ 78 w 89"/>
                  <a:gd name="T41" fmla="*/ 45 h 90"/>
                  <a:gd name="T42" fmla="*/ 62 w 89"/>
                  <a:gd name="T43"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 h="90">
                    <a:moveTo>
                      <a:pt x="84" y="35"/>
                    </a:moveTo>
                    <a:cubicBezTo>
                      <a:pt x="42" y="7"/>
                      <a:pt x="42" y="7"/>
                      <a:pt x="42" y="7"/>
                    </a:cubicBezTo>
                    <a:cubicBezTo>
                      <a:pt x="42" y="7"/>
                      <a:pt x="32" y="0"/>
                      <a:pt x="24" y="12"/>
                    </a:cubicBezTo>
                    <a:cubicBezTo>
                      <a:pt x="5" y="40"/>
                      <a:pt x="5" y="40"/>
                      <a:pt x="5" y="40"/>
                    </a:cubicBezTo>
                    <a:cubicBezTo>
                      <a:pt x="0" y="46"/>
                      <a:pt x="1" y="54"/>
                      <a:pt x="6" y="58"/>
                    </a:cubicBezTo>
                    <a:cubicBezTo>
                      <a:pt x="49" y="86"/>
                      <a:pt x="49" y="86"/>
                      <a:pt x="49" y="86"/>
                    </a:cubicBezTo>
                    <a:cubicBezTo>
                      <a:pt x="54" y="90"/>
                      <a:pt x="61" y="87"/>
                      <a:pt x="65" y="81"/>
                    </a:cubicBezTo>
                    <a:cubicBezTo>
                      <a:pt x="85" y="52"/>
                      <a:pt x="85" y="52"/>
                      <a:pt x="85" y="52"/>
                    </a:cubicBezTo>
                    <a:cubicBezTo>
                      <a:pt x="89" y="46"/>
                      <a:pt x="89" y="38"/>
                      <a:pt x="84" y="35"/>
                    </a:cubicBezTo>
                    <a:close/>
                    <a:moveTo>
                      <a:pt x="33" y="63"/>
                    </a:moveTo>
                    <a:cubicBezTo>
                      <a:pt x="45" y="63"/>
                      <a:pt x="45" y="63"/>
                      <a:pt x="45" y="63"/>
                    </a:cubicBezTo>
                    <a:cubicBezTo>
                      <a:pt x="37" y="74"/>
                      <a:pt x="37" y="74"/>
                      <a:pt x="37" y="74"/>
                    </a:cubicBezTo>
                    <a:lnTo>
                      <a:pt x="33" y="63"/>
                    </a:lnTo>
                    <a:close/>
                    <a:moveTo>
                      <a:pt x="42" y="77"/>
                    </a:moveTo>
                    <a:cubicBezTo>
                      <a:pt x="49" y="66"/>
                      <a:pt x="49" y="66"/>
                      <a:pt x="49" y="66"/>
                    </a:cubicBezTo>
                    <a:cubicBezTo>
                      <a:pt x="53" y="77"/>
                      <a:pt x="53" y="77"/>
                      <a:pt x="53" y="77"/>
                    </a:cubicBezTo>
                    <a:lnTo>
                      <a:pt x="42" y="77"/>
                    </a:lnTo>
                    <a:close/>
                    <a:moveTo>
                      <a:pt x="62" y="69"/>
                    </a:moveTo>
                    <a:cubicBezTo>
                      <a:pt x="18" y="39"/>
                      <a:pt x="18" y="39"/>
                      <a:pt x="18" y="39"/>
                    </a:cubicBezTo>
                    <a:cubicBezTo>
                      <a:pt x="34" y="15"/>
                      <a:pt x="34" y="15"/>
                      <a:pt x="34" y="15"/>
                    </a:cubicBezTo>
                    <a:cubicBezTo>
                      <a:pt x="78" y="45"/>
                      <a:pt x="78" y="45"/>
                      <a:pt x="78" y="45"/>
                    </a:cubicBezTo>
                    <a:lnTo>
                      <a:pt x="62" y="6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8" name="Freeform 13"/>
              <p:cNvSpPr>
                <a:spLocks/>
              </p:cNvSpPr>
              <p:nvPr/>
            </p:nvSpPr>
            <p:spPr bwMode="auto">
              <a:xfrm>
                <a:off x="7644276" y="3647188"/>
                <a:ext cx="742760" cy="809865"/>
              </a:xfrm>
              <a:custGeom>
                <a:avLst/>
                <a:gdLst>
                  <a:gd name="T0" fmla="*/ 150 w 157"/>
                  <a:gd name="T1" fmla="*/ 63 h 166"/>
                  <a:gd name="T2" fmla="*/ 150 w 157"/>
                  <a:gd name="T3" fmla="*/ 50 h 166"/>
                  <a:gd name="T4" fmla="*/ 136 w 157"/>
                  <a:gd name="T5" fmla="*/ 50 h 166"/>
                  <a:gd name="T6" fmla="*/ 97 w 157"/>
                  <a:gd name="T7" fmla="*/ 87 h 166"/>
                  <a:gd name="T8" fmla="*/ 95 w 157"/>
                  <a:gd name="T9" fmla="*/ 82 h 166"/>
                  <a:gd name="T10" fmla="*/ 128 w 157"/>
                  <a:gd name="T11" fmla="*/ 31 h 166"/>
                  <a:gd name="T12" fmla="*/ 125 w 157"/>
                  <a:gd name="T13" fmla="*/ 17 h 166"/>
                  <a:gd name="T14" fmla="*/ 110 w 157"/>
                  <a:gd name="T15" fmla="*/ 21 h 166"/>
                  <a:gd name="T16" fmla="*/ 78 w 157"/>
                  <a:gd name="T17" fmla="*/ 67 h 166"/>
                  <a:gd name="T18" fmla="*/ 72 w 157"/>
                  <a:gd name="T19" fmla="*/ 64 h 166"/>
                  <a:gd name="T20" fmla="*/ 84 w 157"/>
                  <a:gd name="T21" fmla="*/ 16 h 166"/>
                  <a:gd name="T22" fmla="*/ 77 w 157"/>
                  <a:gd name="T23" fmla="*/ 3 h 166"/>
                  <a:gd name="T24" fmla="*/ 66 w 157"/>
                  <a:gd name="T25" fmla="*/ 13 h 166"/>
                  <a:gd name="T26" fmla="*/ 51 w 157"/>
                  <a:gd name="T27" fmla="*/ 56 h 166"/>
                  <a:gd name="T28" fmla="*/ 42 w 157"/>
                  <a:gd name="T29" fmla="*/ 59 h 166"/>
                  <a:gd name="T30" fmla="*/ 43 w 157"/>
                  <a:gd name="T31" fmla="*/ 17 h 166"/>
                  <a:gd name="T32" fmla="*/ 32 w 157"/>
                  <a:gd name="T33" fmla="*/ 9 h 166"/>
                  <a:gd name="T34" fmla="*/ 25 w 157"/>
                  <a:gd name="T35" fmla="*/ 20 h 166"/>
                  <a:gd name="T36" fmla="*/ 23 w 157"/>
                  <a:gd name="T37" fmla="*/ 58 h 166"/>
                  <a:gd name="T38" fmla="*/ 18 w 157"/>
                  <a:gd name="T39" fmla="*/ 70 h 166"/>
                  <a:gd name="T40" fmla="*/ 33 w 157"/>
                  <a:gd name="T41" fmla="*/ 85 h 166"/>
                  <a:gd name="T42" fmla="*/ 19 w 157"/>
                  <a:gd name="T43" fmla="*/ 115 h 166"/>
                  <a:gd name="T44" fmla="*/ 0 w 157"/>
                  <a:gd name="T45" fmla="*/ 114 h 166"/>
                  <a:gd name="T46" fmla="*/ 18 w 157"/>
                  <a:gd name="T47" fmla="*/ 144 h 166"/>
                  <a:gd name="T48" fmla="*/ 35 w 157"/>
                  <a:gd name="T49" fmla="*/ 156 h 166"/>
                  <a:gd name="T50" fmla="*/ 65 w 157"/>
                  <a:gd name="T51" fmla="*/ 165 h 166"/>
                  <a:gd name="T52" fmla="*/ 135 w 157"/>
                  <a:gd name="T53" fmla="*/ 155 h 166"/>
                  <a:gd name="T54" fmla="*/ 136 w 157"/>
                  <a:gd name="T55" fmla="*/ 140 h 166"/>
                  <a:gd name="T56" fmla="*/ 97 w 157"/>
                  <a:gd name="T57" fmla="*/ 136 h 166"/>
                  <a:gd name="T58" fmla="*/ 91 w 157"/>
                  <a:gd name="T59" fmla="*/ 120 h 166"/>
                  <a:gd name="T60" fmla="*/ 150 w 157"/>
                  <a:gd name="T61" fmla="*/ 6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66">
                    <a:moveTo>
                      <a:pt x="150" y="63"/>
                    </a:moveTo>
                    <a:cubicBezTo>
                      <a:pt x="157" y="56"/>
                      <a:pt x="150" y="50"/>
                      <a:pt x="150" y="50"/>
                    </a:cubicBezTo>
                    <a:cubicBezTo>
                      <a:pt x="144" y="43"/>
                      <a:pt x="136" y="50"/>
                      <a:pt x="136" y="50"/>
                    </a:cubicBezTo>
                    <a:cubicBezTo>
                      <a:pt x="98" y="89"/>
                      <a:pt x="97" y="86"/>
                      <a:pt x="97" y="87"/>
                    </a:cubicBezTo>
                    <a:cubicBezTo>
                      <a:pt x="97" y="87"/>
                      <a:pt x="92" y="87"/>
                      <a:pt x="95" y="82"/>
                    </a:cubicBezTo>
                    <a:cubicBezTo>
                      <a:pt x="97" y="77"/>
                      <a:pt x="128" y="31"/>
                      <a:pt x="128" y="31"/>
                    </a:cubicBezTo>
                    <a:cubicBezTo>
                      <a:pt x="128" y="31"/>
                      <a:pt x="133" y="22"/>
                      <a:pt x="125" y="17"/>
                    </a:cubicBezTo>
                    <a:cubicBezTo>
                      <a:pt x="125" y="17"/>
                      <a:pt x="118" y="10"/>
                      <a:pt x="110" y="21"/>
                    </a:cubicBezTo>
                    <a:cubicBezTo>
                      <a:pt x="78" y="67"/>
                      <a:pt x="78" y="67"/>
                      <a:pt x="78" y="67"/>
                    </a:cubicBezTo>
                    <a:cubicBezTo>
                      <a:pt x="78" y="67"/>
                      <a:pt x="70" y="71"/>
                      <a:pt x="72" y="64"/>
                    </a:cubicBezTo>
                    <a:cubicBezTo>
                      <a:pt x="84" y="16"/>
                      <a:pt x="84" y="16"/>
                      <a:pt x="84" y="16"/>
                    </a:cubicBezTo>
                    <a:cubicBezTo>
                      <a:pt x="84" y="16"/>
                      <a:pt x="88" y="4"/>
                      <a:pt x="77" y="3"/>
                    </a:cubicBezTo>
                    <a:cubicBezTo>
                      <a:pt x="77" y="3"/>
                      <a:pt x="71" y="0"/>
                      <a:pt x="66" y="13"/>
                    </a:cubicBezTo>
                    <a:cubicBezTo>
                      <a:pt x="51" y="56"/>
                      <a:pt x="51" y="56"/>
                      <a:pt x="51" y="56"/>
                    </a:cubicBezTo>
                    <a:cubicBezTo>
                      <a:pt x="51" y="56"/>
                      <a:pt x="48" y="67"/>
                      <a:pt x="42" y="59"/>
                    </a:cubicBezTo>
                    <a:cubicBezTo>
                      <a:pt x="43" y="17"/>
                      <a:pt x="43" y="17"/>
                      <a:pt x="43" y="17"/>
                    </a:cubicBezTo>
                    <a:cubicBezTo>
                      <a:pt x="43" y="17"/>
                      <a:pt x="43" y="8"/>
                      <a:pt x="32" y="9"/>
                    </a:cubicBezTo>
                    <a:cubicBezTo>
                      <a:pt x="32" y="9"/>
                      <a:pt x="25" y="11"/>
                      <a:pt x="25" y="20"/>
                    </a:cubicBezTo>
                    <a:cubicBezTo>
                      <a:pt x="23" y="58"/>
                      <a:pt x="23" y="58"/>
                      <a:pt x="23" y="58"/>
                    </a:cubicBezTo>
                    <a:cubicBezTo>
                      <a:pt x="23" y="58"/>
                      <a:pt x="23" y="64"/>
                      <a:pt x="18" y="70"/>
                    </a:cubicBezTo>
                    <a:cubicBezTo>
                      <a:pt x="25" y="73"/>
                      <a:pt x="30" y="78"/>
                      <a:pt x="33" y="85"/>
                    </a:cubicBezTo>
                    <a:cubicBezTo>
                      <a:pt x="37" y="97"/>
                      <a:pt x="31" y="111"/>
                      <a:pt x="19" y="115"/>
                    </a:cubicBezTo>
                    <a:cubicBezTo>
                      <a:pt x="12" y="118"/>
                      <a:pt x="6" y="117"/>
                      <a:pt x="0" y="114"/>
                    </a:cubicBezTo>
                    <a:cubicBezTo>
                      <a:pt x="0" y="125"/>
                      <a:pt x="5" y="136"/>
                      <a:pt x="18" y="144"/>
                    </a:cubicBezTo>
                    <a:cubicBezTo>
                      <a:pt x="35" y="156"/>
                      <a:pt x="35" y="156"/>
                      <a:pt x="35" y="156"/>
                    </a:cubicBezTo>
                    <a:cubicBezTo>
                      <a:pt x="35" y="156"/>
                      <a:pt x="49" y="166"/>
                      <a:pt x="65" y="165"/>
                    </a:cubicBezTo>
                    <a:cubicBezTo>
                      <a:pt x="65" y="165"/>
                      <a:pt x="131" y="155"/>
                      <a:pt x="135" y="155"/>
                    </a:cubicBezTo>
                    <a:cubicBezTo>
                      <a:pt x="135" y="155"/>
                      <a:pt x="145" y="148"/>
                      <a:pt x="136" y="140"/>
                    </a:cubicBezTo>
                    <a:cubicBezTo>
                      <a:pt x="127" y="132"/>
                      <a:pt x="108" y="136"/>
                      <a:pt x="97" y="136"/>
                    </a:cubicBezTo>
                    <a:cubicBezTo>
                      <a:pt x="97" y="136"/>
                      <a:pt x="82" y="131"/>
                      <a:pt x="91" y="120"/>
                    </a:cubicBezTo>
                    <a:cubicBezTo>
                      <a:pt x="91" y="120"/>
                      <a:pt x="103" y="110"/>
                      <a:pt x="150" y="6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29" name="Freeform 14"/>
              <p:cNvSpPr>
                <a:spLocks/>
              </p:cNvSpPr>
              <p:nvPr/>
            </p:nvSpPr>
            <p:spPr bwMode="auto">
              <a:xfrm>
                <a:off x="7650346" y="4040232"/>
                <a:ext cx="95498" cy="101577"/>
              </a:xfrm>
              <a:custGeom>
                <a:avLst/>
                <a:gdLst>
                  <a:gd name="T0" fmla="*/ 13 w 20"/>
                  <a:gd name="T1" fmla="*/ 19 h 21"/>
                  <a:gd name="T2" fmla="*/ 19 w 20"/>
                  <a:gd name="T3" fmla="*/ 7 h 21"/>
                  <a:gd name="T4" fmla="*/ 7 w 20"/>
                  <a:gd name="T5" fmla="*/ 2 h 21"/>
                  <a:gd name="T6" fmla="*/ 1 w 20"/>
                  <a:gd name="T7" fmla="*/ 13 h 21"/>
                  <a:gd name="T8" fmla="*/ 13 w 20"/>
                  <a:gd name="T9" fmla="*/ 19 h 21"/>
                </a:gdLst>
                <a:ahLst/>
                <a:cxnLst>
                  <a:cxn ang="0">
                    <a:pos x="T0" y="T1"/>
                  </a:cxn>
                  <a:cxn ang="0">
                    <a:pos x="T2" y="T3"/>
                  </a:cxn>
                  <a:cxn ang="0">
                    <a:pos x="T4" y="T5"/>
                  </a:cxn>
                  <a:cxn ang="0">
                    <a:pos x="T6" y="T7"/>
                  </a:cxn>
                  <a:cxn ang="0">
                    <a:pos x="T8" y="T9"/>
                  </a:cxn>
                </a:cxnLst>
                <a:rect l="0" t="0" r="r" b="b"/>
                <a:pathLst>
                  <a:path w="20" h="21">
                    <a:moveTo>
                      <a:pt x="13" y="19"/>
                    </a:moveTo>
                    <a:cubicBezTo>
                      <a:pt x="18" y="17"/>
                      <a:pt x="20" y="12"/>
                      <a:pt x="19" y="7"/>
                    </a:cubicBezTo>
                    <a:cubicBezTo>
                      <a:pt x="17" y="2"/>
                      <a:pt x="12" y="0"/>
                      <a:pt x="7" y="2"/>
                    </a:cubicBezTo>
                    <a:cubicBezTo>
                      <a:pt x="2" y="3"/>
                      <a:pt x="0" y="9"/>
                      <a:pt x="1" y="13"/>
                    </a:cubicBezTo>
                    <a:cubicBezTo>
                      <a:pt x="3" y="18"/>
                      <a:pt x="8" y="21"/>
                      <a:pt x="13" y="1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grpSp>
        <p:nvGrpSpPr>
          <p:cNvPr id="30" name="Group 29"/>
          <p:cNvGrpSpPr/>
          <p:nvPr/>
        </p:nvGrpSpPr>
        <p:grpSpPr>
          <a:xfrm>
            <a:off x="966415" y="2208634"/>
            <a:ext cx="647275" cy="647275"/>
            <a:chOff x="1032441" y="1474370"/>
            <a:chExt cx="647275" cy="647275"/>
          </a:xfrm>
        </p:grpSpPr>
        <p:sp>
          <p:nvSpPr>
            <p:cNvPr id="31" name="Oval 67"/>
            <p:cNvSpPr/>
            <p:nvPr/>
          </p:nvSpPr>
          <p:spPr>
            <a:xfrm>
              <a:off x="1032441" y="1474370"/>
              <a:ext cx="647275" cy="64727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000" dirty="0">
                <a:solidFill>
                  <a:schemeClr val="tx1"/>
                </a:solidFill>
                <a:latin typeface="Trebuchet MS"/>
                <a:ea typeface="Trebuchet MS" panose="020B0604020202020204" pitchFamily="34" charset="-128"/>
              </a:endParaRPr>
            </a:p>
          </p:txBody>
        </p:sp>
        <p:grpSp>
          <p:nvGrpSpPr>
            <p:cNvPr id="32" name="Group 159"/>
            <p:cNvGrpSpPr>
              <a:grpSpLocks noChangeAspect="1"/>
            </p:cNvGrpSpPr>
            <p:nvPr/>
          </p:nvGrpSpPr>
          <p:grpSpPr>
            <a:xfrm>
              <a:off x="1151548" y="1636052"/>
              <a:ext cx="379887" cy="318834"/>
              <a:chOff x="4919663" y="5103813"/>
              <a:chExt cx="533400" cy="447676"/>
            </a:xfrm>
            <a:solidFill>
              <a:srgbClr val="4BB2CE"/>
            </a:solidFill>
          </p:grpSpPr>
          <p:sp>
            <p:nvSpPr>
              <p:cNvPr id="33" name="Freeform 211"/>
              <p:cNvSpPr>
                <a:spLocks/>
              </p:cNvSpPr>
              <p:nvPr/>
            </p:nvSpPr>
            <p:spPr bwMode="auto">
              <a:xfrm>
                <a:off x="5181601" y="5381626"/>
                <a:ext cx="238125" cy="82550"/>
              </a:xfrm>
              <a:custGeom>
                <a:avLst/>
                <a:gdLst>
                  <a:gd name="T0" fmla="*/ 3 w 84"/>
                  <a:gd name="T1" fmla="*/ 29 h 29"/>
                  <a:gd name="T2" fmla="*/ 74 w 84"/>
                  <a:gd name="T3" fmla="*/ 29 h 29"/>
                  <a:gd name="T4" fmla="*/ 83 w 84"/>
                  <a:gd name="T5" fmla="*/ 24 h 29"/>
                  <a:gd name="T6" fmla="*/ 81 w 84"/>
                  <a:gd name="T7" fmla="*/ 14 h 29"/>
                  <a:gd name="T8" fmla="*/ 78 w 84"/>
                  <a:gd name="T9" fmla="*/ 9 h 29"/>
                  <a:gd name="T10" fmla="*/ 60 w 84"/>
                  <a:gd name="T11" fmla="*/ 0 h 29"/>
                  <a:gd name="T12" fmla="*/ 5 w 84"/>
                  <a:gd name="T13" fmla="*/ 0 h 29"/>
                  <a:gd name="T14" fmla="*/ 0 w 84"/>
                  <a:gd name="T15" fmla="*/ 0 h 29"/>
                  <a:gd name="T16" fmla="*/ 3 w 84"/>
                  <a:gd name="T17" fmla="*/ 14 h 29"/>
                  <a:gd name="T18" fmla="*/ 3 w 84"/>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9">
                    <a:moveTo>
                      <a:pt x="3" y="29"/>
                    </a:moveTo>
                    <a:cubicBezTo>
                      <a:pt x="74" y="29"/>
                      <a:pt x="74" y="29"/>
                      <a:pt x="74" y="29"/>
                    </a:cubicBezTo>
                    <a:cubicBezTo>
                      <a:pt x="78" y="29"/>
                      <a:pt x="81" y="27"/>
                      <a:pt x="83" y="24"/>
                    </a:cubicBezTo>
                    <a:cubicBezTo>
                      <a:pt x="84" y="21"/>
                      <a:pt x="84" y="17"/>
                      <a:pt x="81" y="14"/>
                    </a:cubicBezTo>
                    <a:cubicBezTo>
                      <a:pt x="78" y="9"/>
                      <a:pt x="78" y="9"/>
                      <a:pt x="78" y="9"/>
                    </a:cubicBezTo>
                    <a:cubicBezTo>
                      <a:pt x="74" y="3"/>
                      <a:pt x="67" y="0"/>
                      <a:pt x="60" y="0"/>
                    </a:cubicBezTo>
                    <a:cubicBezTo>
                      <a:pt x="5" y="0"/>
                      <a:pt x="5" y="0"/>
                      <a:pt x="5" y="0"/>
                    </a:cubicBezTo>
                    <a:cubicBezTo>
                      <a:pt x="4" y="0"/>
                      <a:pt x="2" y="0"/>
                      <a:pt x="0" y="0"/>
                    </a:cubicBezTo>
                    <a:cubicBezTo>
                      <a:pt x="2" y="4"/>
                      <a:pt x="3" y="9"/>
                      <a:pt x="3" y="14"/>
                    </a:cubicBezTo>
                    <a:lnTo>
                      <a:pt x="3" y="2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 name="Freeform 212"/>
              <p:cNvSpPr>
                <a:spLocks/>
              </p:cNvSpPr>
              <p:nvPr/>
            </p:nvSpPr>
            <p:spPr bwMode="auto">
              <a:xfrm>
                <a:off x="4926013" y="5334001"/>
                <a:ext cx="55563" cy="55563"/>
              </a:xfrm>
              <a:custGeom>
                <a:avLst/>
                <a:gdLst>
                  <a:gd name="T0" fmla="*/ 19 w 20"/>
                  <a:gd name="T1" fmla="*/ 12 h 20"/>
                  <a:gd name="T2" fmla="*/ 12 w 20"/>
                  <a:gd name="T3" fmla="*/ 1 h 20"/>
                  <a:gd name="T4" fmla="*/ 1 w 20"/>
                  <a:gd name="T5" fmla="*/ 8 h 20"/>
                  <a:gd name="T6" fmla="*/ 8 w 20"/>
                  <a:gd name="T7" fmla="*/ 19 h 20"/>
                  <a:gd name="T8" fmla="*/ 19 w 20"/>
                  <a:gd name="T9" fmla="*/ 12 h 20"/>
                </a:gdLst>
                <a:ahLst/>
                <a:cxnLst>
                  <a:cxn ang="0">
                    <a:pos x="T0" y="T1"/>
                  </a:cxn>
                  <a:cxn ang="0">
                    <a:pos x="T2" y="T3"/>
                  </a:cxn>
                  <a:cxn ang="0">
                    <a:pos x="T4" y="T5"/>
                  </a:cxn>
                  <a:cxn ang="0">
                    <a:pos x="T6" y="T7"/>
                  </a:cxn>
                  <a:cxn ang="0">
                    <a:pos x="T8" y="T9"/>
                  </a:cxn>
                </a:cxnLst>
                <a:rect l="0" t="0" r="r" b="b"/>
                <a:pathLst>
                  <a:path w="20" h="20">
                    <a:moveTo>
                      <a:pt x="19" y="12"/>
                    </a:moveTo>
                    <a:cubicBezTo>
                      <a:pt x="20" y="7"/>
                      <a:pt x="17" y="2"/>
                      <a:pt x="12" y="1"/>
                    </a:cubicBezTo>
                    <a:cubicBezTo>
                      <a:pt x="7" y="0"/>
                      <a:pt x="2" y="3"/>
                      <a:pt x="1" y="8"/>
                    </a:cubicBezTo>
                    <a:cubicBezTo>
                      <a:pt x="0" y="13"/>
                      <a:pt x="3" y="18"/>
                      <a:pt x="8" y="19"/>
                    </a:cubicBezTo>
                    <a:cubicBezTo>
                      <a:pt x="13" y="20"/>
                      <a:pt x="18" y="17"/>
                      <a:pt x="19"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5" name="Rectangle 213"/>
              <p:cNvSpPr>
                <a:spLocks noChangeArrowheads="1"/>
              </p:cNvSpPr>
              <p:nvPr/>
            </p:nvSpPr>
            <p:spPr bwMode="auto">
              <a:xfrm>
                <a:off x="5010151" y="5330826"/>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6" name="Freeform 214"/>
              <p:cNvSpPr>
                <a:spLocks/>
              </p:cNvSpPr>
              <p:nvPr/>
            </p:nvSpPr>
            <p:spPr bwMode="auto">
              <a:xfrm>
                <a:off x="4919663" y="5330826"/>
                <a:ext cx="254000" cy="220663"/>
              </a:xfrm>
              <a:custGeom>
                <a:avLst/>
                <a:gdLst>
                  <a:gd name="T0" fmla="*/ 0 w 90"/>
                  <a:gd name="T1" fmla="*/ 34 h 78"/>
                  <a:gd name="T2" fmla="*/ 0 w 90"/>
                  <a:gd name="T3" fmla="*/ 44 h 78"/>
                  <a:gd name="T4" fmla="*/ 0 w 90"/>
                  <a:gd name="T5" fmla="*/ 68 h 78"/>
                  <a:gd name="T6" fmla="*/ 11 w 90"/>
                  <a:gd name="T7" fmla="*/ 78 h 78"/>
                  <a:gd name="T8" fmla="*/ 78 w 90"/>
                  <a:gd name="T9" fmla="*/ 78 h 78"/>
                  <a:gd name="T10" fmla="*/ 90 w 90"/>
                  <a:gd name="T11" fmla="*/ 68 h 78"/>
                  <a:gd name="T12" fmla="*/ 90 w 90"/>
                  <a:gd name="T13" fmla="*/ 32 h 78"/>
                  <a:gd name="T14" fmla="*/ 70 w 90"/>
                  <a:gd name="T15" fmla="*/ 2 h 78"/>
                  <a:gd name="T16" fmla="*/ 69 w 90"/>
                  <a:gd name="T17" fmla="*/ 2 h 78"/>
                  <a:gd name="T18" fmla="*/ 66 w 90"/>
                  <a:gd name="T19" fmla="*/ 1 h 78"/>
                  <a:gd name="T20" fmla="*/ 65 w 90"/>
                  <a:gd name="T21" fmla="*/ 1 h 78"/>
                  <a:gd name="T22" fmla="*/ 63 w 90"/>
                  <a:gd name="T23" fmla="*/ 0 h 78"/>
                  <a:gd name="T24" fmla="*/ 62 w 90"/>
                  <a:gd name="T25" fmla="*/ 0 h 78"/>
                  <a:gd name="T26" fmla="*/ 58 w 90"/>
                  <a:gd name="T27" fmla="*/ 0 h 78"/>
                  <a:gd name="T28" fmla="*/ 32 w 90"/>
                  <a:gd name="T29" fmla="*/ 0 h 78"/>
                  <a:gd name="T30" fmla="*/ 35 w 90"/>
                  <a:gd name="T31" fmla="*/ 18 h 78"/>
                  <a:gd name="T32" fmla="*/ 6 w 90"/>
                  <a:gd name="T33" fmla="*/ 36 h 78"/>
                  <a:gd name="T34" fmla="*/ 0 w 90"/>
                  <a:gd name="T35"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78">
                    <a:moveTo>
                      <a:pt x="0" y="34"/>
                    </a:moveTo>
                    <a:cubicBezTo>
                      <a:pt x="0" y="44"/>
                      <a:pt x="0" y="44"/>
                      <a:pt x="0" y="44"/>
                    </a:cubicBezTo>
                    <a:cubicBezTo>
                      <a:pt x="0" y="68"/>
                      <a:pt x="0" y="68"/>
                      <a:pt x="0" y="68"/>
                    </a:cubicBezTo>
                    <a:cubicBezTo>
                      <a:pt x="0" y="74"/>
                      <a:pt x="5" y="78"/>
                      <a:pt x="11" y="78"/>
                    </a:cubicBezTo>
                    <a:cubicBezTo>
                      <a:pt x="78" y="78"/>
                      <a:pt x="78" y="78"/>
                      <a:pt x="78" y="78"/>
                    </a:cubicBezTo>
                    <a:cubicBezTo>
                      <a:pt x="84" y="78"/>
                      <a:pt x="90" y="74"/>
                      <a:pt x="90" y="68"/>
                    </a:cubicBezTo>
                    <a:cubicBezTo>
                      <a:pt x="90" y="32"/>
                      <a:pt x="90" y="32"/>
                      <a:pt x="90" y="32"/>
                    </a:cubicBezTo>
                    <a:cubicBezTo>
                      <a:pt x="90" y="18"/>
                      <a:pt x="81" y="7"/>
                      <a:pt x="70" y="2"/>
                    </a:cubicBezTo>
                    <a:cubicBezTo>
                      <a:pt x="69" y="2"/>
                      <a:pt x="69" y="2"/>
                      <a:pt x="69" y="2"/>
                    </a:cubicBezTo>
                    <a:cubicBezTo>
                      <a:pt x="68" y="2"/>
                      <a:pt x="67" y="1"/>
                      <a:pt x="66" y="1"/>
                    </a:cubicBezTo>
                    <a:cubicBezTo>
                      <a:pt x="66" y="1"/>
                      <a:pt x="66" y="1"/>
                      <a:pt x="65" y="1"/>
                    </a:cubicBezTo>
                    <a:cubicBezTo>
                      <a:pt x="64" y="1"/>
                      <a:pt x="63" y="0"/>
                      <a:pt x="63" y="0"/>
                    </a:cubicBezTo>
                    <a:cubicBezTo>
                      <a:pt x="62" y="0"/>
                      <a:pt x="62" y="0"/>
                      <a:pt x="62" y="0"/>
                    </a:cubicBezTo>
                    <a:cubicBezTo>
                      <a:pt x="60" y="0"/>
                      <a:pt x="59" y="0"/>
                      <a:pt x="58" y="0"/>
                    </a:cubicBezTo>
                    <a:cubicBezTo>
                      <a:pt x="32" y="0"/>
                      <a:pt x="32" y="0"/>
                      <a:pt x="32" y="0"/>
                    </a:cubicBezTo>
                    <a:cubicBezTo>
                      <a:pt x="35" y="5"/>
                      <a:pt x="37" y="12"/>
                      <a:pt x="35" y="18"/>
                    </a:cubicBezTo>
                    <a:cubicBezTo>
                      <a:pt x="32" y="31"/>
                      <a:pt x="19" y="39"/>
                      <a:pt x="6" y="36"/>
                    </a:cubicBezTo>
                    <a:cubicBezTo>
                      <a:pt x="4" y="36"/>
                      <a:pt x="2" y="35"/>
                      <a:pt x="0" y="3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7" name="Line 215"/>
              <p:cNvSpPr>
                <a:spLocks noChangeShapeType="1"/>
              </p:cNvSpPr>
              <p:nvPr/>
            </p:nvSpPr>
            <p:spPr bwMode="auto">
              <a:xfrm>
                <a:off x="5010151" y="53308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8" name="Line 216"/>
              <p:cNvSpPr>
                <a:spLocks noChangeShapeType="1"/>
              </p:cNvSpPr>
              <p:nvPr/>
            </p:nvSpPr>
            <p:spPr bwMode="auto">
              <a:xfrm>
                <a:off x="5010151" y="533082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9" name="Freeform 217"/>
              <p:cNvSpPr>
                <a:spLocks noEditPoints="1"/>
              </p:cNvSpPr>
              <p:nvPr/>
            </p:nvSpPr>
            <p:spPr bwMode="auto">
              <a:xfrm>
                <a:off x="4951413" y="5111751"/>
                <a:ext cx="188913" cy="193675"/>
              </a:xfrm>
              <a:custGeom>
                <a:avLst/>
                <a:gdLst>
                  <a:gd name="T0" fmla="*/ 33 w 67"/>
                  <a:gd name="T1" fmla="*/ 0 h 68"/>
                  <a:gd name="T2" fmla="*/ 0 w 67"/>
                  <a:gd name="T3" fmla="*/ 34 h 68"/>
                  <a:gd name="T4" fmla="*/ 33 w 67"/>
                  <a:gd name="T5" fmla="*/ 68 h 68"/>
                  <a:gd name="T6" fmla="*/ 67 w 67"/>
                  <a:gd name="T7" fmla="*/ 34 h 68"/>
                  <a:gd name="T8" fmla="*/ 33 w 67"/>
                  <a:gd name="T9" fmla="*/ 0 h 68"/>
                  <a:gd name="T10" fmla="*/ 53 w 67"/>
                  <a:gd name="T11" fmla="*/ 21 h 68"/>
                  <a:gd name="T12" fmla="*/ 45 w 67"/>
                  <a:gd name="T13" fmla="*/ 20 h 68"/>
                  <a:gd name="T14" fmla="*/ 33 w 67"/>
                  <a:gd name="T15" fmla="*/ 30 h 68"/>
                  <a:gd name="T16" fmla="*/ 21 w 67"/>
                  <a:gd name="T17" fmla="*/ 20 h 68"/>
                  <a:gd name="T18" fmla="*/ 12 w 67"/>
                  <a:gd name="T19" fmla="*/ 21 h 68"/>
                  <a:gd name="T20" fmla="*/ 3 w 67"/>
                  <a:gd name="T21" fmla="*/ 26 h 68"/>
                  <a:gd name="T22" fmla="*/ 5 w 67"/>
                  <a:gd name="T23" fmla="*/ 20 h 68"/>
                  <a:gd name="T24" fmla="*/ 13 w 67"/>
                  <a:gd name="T25" fmla="*/ 15 h 68"/>
                  <a:gd name="T26" fmla="*/ 21 w 67"/>
                  <a:gd name="T27" fmla="*/ 13 h 68"/>
                  <a:gd name="T28" fmla="*/ 33 w 67"/>
                  <a:gd name="T29" fmla="*/ 6 h 68"/>
                  <a:gd name="T30" fmla="*/ 44 w 67"/>
                  <a:gd name="T31" fmla="*/ 14 h 68"/>
                  <a:gd name="T32" fmla="*/ 52 w 67"/>
                  <a:gd name="T33" fmla="*/ 15 h 68"/>
                  <a:gd name="T34" fmla="*/ 59 w 67"/>
                  <a:gd name="T35" fmla="*/ 20 h 68"/>
                  <a:gd name="T36" fmla="*/ 62 w 67"/>
                  <a:gd name="T37" fmla="*/ 26 h 68"/>
                  <a:gd name="T38" fmla="*/ 53 w 67"/>
                  <a:gd name="T39" fmla="*/ 2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8">
                    <a:moveTo>
                      <a:pt x="33" y="0"/>
                    </a:moveTo>
                    <a:cubicBezTo>
                      <a:pt x="15" y="0"/>
                      <a:pt x="0" y="16"/>
                      <a:pt x="0" y="34"/>
                    </a:cubicBezTo>
                    <a:cubicBezTo>
                      <a:pt x="0" y="53"/>
                      <a:pt x="15" y="68"/>
                      <a:pt x="33" y="68"/>
                    </a:cubicBezTo>
                    <a:cubicBezTo>
                      <a:pt x="52" y="68"/>
                      <a:pt x="67" y="53"/>
                      <a:pt x="67" y="34"/>
                    </a:cubicBezTo>
                    <a:cubicBezTo>
                      <a:pt x="67" y="16"/>
                      <a:pt x="52" y="0"/>
                      <a:pt x="33" y="0"/>
                    </a:cubicBezTo>
                    <a:close/>
                    <a:moveTo>
                      <a:pt x="53" y="21"/>
                    </a:moveTo>
                    <a:cubicBezTo>
                      <a:pt x="49" y="20"/>
                      <a:pt x="46" y="20"/>
                      <a:pt x="45" y="20"/>
                    </a:cubicBezTo>
                    <a:cubicBezTo>
                      <a:pt x="44" y="26"/>
                      <a:pt x="39" y="30"/>
                      <a:pt x="33" y="30"/>
                    </a:cubicBezTo>
                    <a:cubicBezTo>
                      <a:pt x="26" y="30"/>
                      <a:pt x="21" y="26"/>
                      <a:pt x="21" y="20"/>
                    </a:cubicBezTo>
                    <a:cubicBezTo>
                      <a:pt x="19" y="20"/>
                      <a:pt x="17" y="20"/>
                      <a:pt x="12" y="21"/>
                    </a:cubicBezTo>
                    <a:cubicBezTo>
                      <a:pt x="4" y="23"/>
                      <a:pt x="3" y="26"/>
                      <a:pt x="3" y="26"/>
                    </a:cubicBezTo>
                    <a:cubicBezTo>
                      <a:pt x="5" y="20"/>
                      <a:pt x="5" y="20"/>
                      <a:pt x="5" y="20"/>
                    </a:cubicBezTo>
                    <a:cubicBezTo>
                      <a:pt x="5" y="20"/>
                      <a:pt x="7" y="17"/>
                      <a:pt x="13" y="15"/>
                    </a:cubicBezTo>
                    <a:cubicBezTo>
                      <a:pt x="17" y="14"/>
                      <a:pt x="20" y="14"/>
                      <a:pt x="21" y="13"/>
                    </a:cubicBezTo>
                    <a:cubicBezTo>
                      <a:pt x="23" y="9"/>
                      <a:pt x="27" y="6"/>
                      <a:pt x="33" y="6"/>
                    </a:cubicBezTo>
                    <a:cubicBezTo>
                      <a:pt x="38" y="6"/>
                      <a:pt x="42" y="9"/>
                      <a:pt x="44" y="14"/>
                    </a:cubicBezTo>
                    <a:cubicBezTo>
                      <a:pt x="46" y="14"/>
                      <a:pt x="48" y="14"/>
                      <a:pt x="52" y="15"/>
                    </a:cubicBezTo>
                    <a:cubicBezTo>
                      <a:pt x="58" y="17"/>
                      <a:pt x="59" y="20"/>
                      <a:pt x="59" y="20"/>
                    </a:cubicBezTo>
                    <a:cubicBezTo>
                      <a:pt x="62" y="26"/>
                      <a:pt x="62" y="26"/>
                      <a:pt x="62" y="26"/>
                    </a:cubicBezTo>
                    <a:cubicBezTo>
                      <a:pt x="62" y="26"/>
                      <a:pt x="60" y="23"/>
                      <a:pt x="53"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40" name="Freeform 218"/>
              <p:cNvSpPr>
                <a:spLocks noEditPoints="1"/>
              </p:cNvSpPr>
              <p:nvPr/>
            </p:nvSpPr>
            <p:spPr bwMode="auto">
              <a:xfrm>
                <a:off x="5097463" y="5103813"/>
                <a:ext cx="355600" cy="257175"/>
              </a:xfrm>
              <a:custGeom>
                <a:avLst/>
                <a:gdLst>
                  <a:gd name="T0" fmla="*/ 103 w 126"/>
                  <a:gd name="T1" fmla="*/ 0 h 91"/>
                  <a:gd name="T2" fmla="*/ 22 w 126"/>
                  <a:gd name="T3" fmla="*/ 0 h 91"/>
                  <a:gd name="T4" fmla="*/ 7 w 126"/>
                  <a:gd name="T5" fmla="*/ 6 h 91"/>
                  <a:gd name="T6" fmla="*/ 22 w 126"/>
                  <a:gd name="T7" fmla="*/ 37 h 91"/>
                  <a:gd name="T8" fmla="*/ 0 w 126"/>
                  <a:gd name="T9" fmla="*/ 73 h 91"/>
                  <a:gd name="T10" fmla="*/ 0 w 126"/>
                  <a:gd name="T11" fmla="*/ 73 h 91"/>
                  <a:gd name="T12" fmla="*/ 2 w 126"/>
                  <a:gd name="T13" fmla="*/ 74 h 91"/>
                  <a:gd name="T14" fmla="*/ 4 w 126"/>
                  <a:gd name="T15" fmla="*/ 74 h 91"/>
                  <a:gd name="T16" fmla="*/ 5 w 126"/>
                  <a:gd name="T17" fmla="*/ 75 h 91"/>
                  <a:gd name="T18" fmla="*/ 8 w 126"/>
                  <a:gd name="T19" fmla="*/ 76 h 91"/>
                  <a:gd name="T20" fmla="*/ 9 w 126"/>
                  <a:gd name="T21" fmla="*/ 76 h 91"/>
                  <a:gd name="T22" fmla="*/ 9 w 126"/>
                  <a:gd name="T23" fmla="*/ 76 h 91"/>
                  <a:gd name="T24" fmla="*/ 27 w 126"/>
                  <a:gd name="T25" fmla="*/ 91 h 91"/>
                  <a:gd name="T26" fmla="*/ 103 w 126"/>
                  <a:gd name="T27" fmla="*/ 91 h 91"/>
                  <a:gd name="T28" fmla="*/ 126 w 126"/>
                  <a:gd name="T29" fmla="*/ 68 h 91"/>
                  <a:gd name="T30" fmla="*/ 126 w 126"/>
                  <a:gd name="T31" fmla="*/ 23 h 91"/>
                  <a:gd name="T32" fmla="*/ 103 w 126"/>
                  <a:gd name="T33" fmla="*/ 0 h 91"/>
                  <a:gd name="T34" fmla="*/ 93 w 126"/>
                  <a:gd name="T35" fmla="*/ 55 h 91"/>
                  <a:gd name="T36" fmla="*/ 77 w 126"/>
                  <a:gd name="T37" fmla="*/ 19 h 91"/>
                  <a:gd name="T38" fmla="*/ 56 w 126"/>
                  <a:gd name="T39" fmla="*/ 64 h 91"/>
                  <a:gd name="T40" fmla="*/ 43 w 126"/>
                  <a:gd name="T41" fmla="*/ 46 h 91"/>
                  <a:gd name="T42" fmla="*/ 29 w 126"/>
                  <a:gd name="T43" fmla="*/ 75 h 91"/>
                  <a:gd name="T44" fmla="*/ 25 w 126"/>
                  <a:gd name="T45" fmla="*/ 73 h 91"/>
                  <a:gd name="T46" fmla="*/ 43 w 126"/>
                  <a:gd name="T47" fmla="*/ 36 h 91"/>
                  <a:gd name="T48" fmla="*/ 55 w 126"/>
                  <a:gd name="T49" fmla="*/ 54 h 91"/>
                  <a:gd name="T50" fmla="*/ 77 w 126"/>
                  <a:gd name="T51" fmla="*/ 6 h 91"/>
                  <a:gd name="T52" fmla="*/ 94 w 126"/>
                  <a:gd name="T53" fmla="*/ 44 h 91"/>
                  <a:gd name="T54" fmla="*/ 105 w 126"/>
                  <a:gd name="T55" fmla="*/ 22 h 91"/>
                  <a:gd name="T56" fmla="*/ 110 w 126"/>
                  <a:gd name="T57" fmla="*/ 25 h 91"/>
                  <a:gd name="T58" fmla="*/ 93 w 126"/>
                  <a:gd name="T59" fmla="*/ 5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91">
                    <a:moveTo>
                      <a:pt x="103" y="0"/>
                    </a:moveTo>
                    <a:cubicBezTo>
                      <a:pt x="22" y="0"/>
                      <a:pt x="22" y="0"/>
                      <a:pt x="22" y="0"/>
                    </a:cubicBezTo>
                    <a:cubicBezTo>
                      <a:pt x="16" y="0"/>
                      <a:pt x="11" y="3"/>
                      <a:pt x="7" y="6"/>
                    </a:cubicBezTo>
                    <a:cubicBezTo>
                      <a:pt x="16" y="13"/>
                      <a:pt x="22" y="25"/>
                      <a:pt x="22" y="37"/>
                    </a:cubicBezTo>
                    <a:cubicBezTo>
                      <a:pt x="22" y="53"/>
                      <a:pt x="13" y="66"/>
                      <a:pt x="0" y="73"/>
                    </a:cubicBezTo>
                    <a:cubicBezTo>
                      <a:pt x="0" y="73"/>
                      <a:pt x="0" y="73"/>
                      <a:pt x="0" y="73"/>
                    </a:cubicBezTo>
                    <a:cubicBezTo>
                      <a:pt x="0" y="74"/>
                      <a:pt x="1" y="74"/>
                      <a:pt x="2" y="74"/>
                    </a:cubicBezTo>
                    <a:cubicBezTo>
                      <a:pt x="2" y="74"/>
                      <a:pt x="3" y="74"/>
                      <a:pt x="4" y="74"/>
                    </a:cubicBezTo>
                    <a:cubicBezTo>
                      <a:pt x="4" y="74"/>
                      <a:pt x="5" y="75"/>
                      <a:pt x="5" y="75"/>
                    </a:cubicBezTo>
                    <a:cubicBezTo>
                      <a:pt x="6" y="75"/>
                      <a:pt x="7" y="75"/>
                      <a:pt x="8" y="76"/>
                    </a:cubicBezTo>
                    <a:cubicBezTo>
                      <a:pt x="9" y="76"/>
                      <a:pt x="9" y="76"/>
                      <a:pt x="9" y="76"/>
                    </a:cubicBezTo>
                    <a:cubicBezTo>
                      <a:pt x="9" y="76"/>
                      <a:pt x="9" y="76"/>
                      <a:pt x="9" y="76"/>
                    </a:cubicBezTo>
                    <a:cubicBezTo>
                      <a:pt x="17" y="79"/>
                      <a:pt x="23" y="84"/>
                      <a:pt x="27" y="91"/>
                    </a:cubicBezTo>
                    <a:cubicBezTo>
                      <a:pt x="103" y="91"/>
                      <a:pt x="103" y="91"/>
                      <a:pt x="103" y="91"/>
                    </a:cubicBezTo>
                    <a:cubicBezTo>
                      <a:pt x="116" y="91"/>
                      <a:pt x="126" y="81"/>
                      <a:pt x="126" y="68"/>
                    </a:cubicBezTo>
                    <a:cubicBezTo>
                      <a:pt x="126" y="23"/>
                      <a:pt x="126" y="23"/>
                      <a:pt x="126" y="23"/>
                    </a:cubicBezTo>
                    <a:cubicBezTo>
                      <a:pt x="126" y="11"/>
                      <a:pt x="116" y="0"/>
                      <a:pt x="103" y="0"/>
                    </a:cubicBezTo>
                    <a:close/>
                    <a:moveTo>
                      <a:pt x="93" y="55"/>
                    </a:moveTo>
                    <a:cubicBezTo>
                      <a:pt x="77" y="19"/>
                      <a:pt x="77" y="19"/>
                      <a:pt x="77" y="19"/>
                    </a:cubicBezTo>
                    <a:cubicBezTo>
                      <a:pt x="56" y="64"/>
                      <a:pt x="56" y="64"/>
                      <a:pt x="56" y="64"/>
                    </a:cubicBezTo>
                    <a:cubicBezTo>
                      <a:pt x="43" y="46"/>
                      <a:pt x="43" y="46"/>
                      <a:pt x="43" y="46"/>
                    </a:cubicBezTo>
                    <a:cubicBezTo>
                      <a:pt x="29" y="75"/>
                      <a:pt x="29" y="75"/>
                      <a:pt x="29" y="75"/>
                    </a:cubicBezTo>
                    <a:cubicBezTo>
                      <a:pt x="25" y="73"/>
                      <a:pt x="25" y="73"/>
                      <a:pt x="25" y="73"/>
                    </a:cubicBezTo>
                    <a:cubicBezTo>
                      <a:pt x="43" y="36"/>
                      <a:pt x="43" y="36"/>
                      <a:pt x="43" y="36"/>
                    </a:cubicBezTo>
                    <a:cubicBezTo>
                      <a:pt x="55" y="54"/>
                      <a:pt x="55" y="54"/>
                      <a:pt x="55" y="54"/>
                    </a:cubicBezTo>
                    <a:cubicBezTo>
                      <a:pt x="77" y="6"/>
                      <a:pt x="77" y="6"/>
                      <a:pt x="77" y="6"/>
                    </a:cubicBezTo>
                    <a:cubicBezTo>
                      <a:pt x="94" y="44"/>
                      <a:pt x="94" y="44"/>
                      <a:pt x="94" y="44"/>
                    </a:cubicBezTo>
                    <a:cubicBezTo>
                      <a:pt x="105" y="22"/>
                      <a:pt x="105" y="22"/>
                      <a:pt x="105" y="22"/>
                    </a:cubicBezTo>
                    <a:cubicBezTo>
                      <a:pt x="110" y="25"/>
                      <a:pt x="110" y="25"/>
                      <a:pt x="110" y="25"/>
                    </a:cubicBezTo>
                    <a:lnTo>
                      <a:pt x="93" y="5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grpSp>
        <p:nvGrpSpPr>
          <p:cNvPr id="41" name="Group 40"/>
          <p:cNvGrpSpPr/>
          <p:nvPr/>
        </p:nvGrpSpPr>
        <p:grpSpPr>
          <a:xfrm>
            <a:off x="966414" y="3868993"/>
            <a:ext cx="647275" cy="647275"/>
            <a:chOff x="719226" y="2736841"/>
            <a:chExt cx="647275" cy="647275"/>
          </a:xfrm>
        </p:grpSpPr>
        <p:pic>
          <p:nvPicPr>
            <p:cNvPr id="42" name="Image 23" descr="analytics_iconb.png"/>
            <p:cNvPicPr>
              <a:picLocks noChangeAspect="1"/>
            </p:cNvPicPr>
            <p:nvPr/>
          </p:nvPicPr>
          <p:blipFill rotWithShape="1">
            <a:blip r:embed="rId5" cstate="screen">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l="21705" t="19075" r="17737" b="14538"/>
            <a:stretch/>
          </p:blipFill>
          <p:spPr>
            <a:xfrm>
              <a:off x="844589" y="2823507"/>
              <a:ext cx="432322" cy="473941"/>
            </a:xfrm>
            <a:prstGeom prst="rect">
              <a:avLst/>
            </a:prstGeom>
            <a:noFill/>
            <a:ln>
              <a:noFill/>
            </a:ln>
          </p:spPr>
        </p:pic>
        <p:sp>
          <p:nvSpPr>
            <p:cNvPr id="43" name="Oval 67"/>
            <p:cNvSpPr/>
            <p:nvPr/>
          </p:nvSpPr>
          <p:spPr>
            <a:xfrm>
              <a:off x="719226" y="2736841"/>
              <a:ext cx="647275" cy="64727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000">
                <a:solidFill>
                  <a:schemeClr val="tx1"/>
                </a:solidFill>
                <a:latin typeface="Trebuchet MS"/>
                <a:ea typeface="Trebuchet MS" panose="020B0604020202020204" pitchFamily="34" charset="-128"/>
              </a:endParaRPr>
            </a:p>
          </p:txBody>
        </p:sp>
      </p:grpSp>
      <p:grpSp>
        <p:nvGrpSpPr>
          <p:cNvPr id="44" name="Group 147"/>
          <p:cNvGrpSpPr>
            <a:grpSpLocks noChangeAspect="1"/>
          </p:cNvGrpSpPr>
          <p:nvPr/>
        </p:nvGrpSpPr>
        <p:grpSpPr>
          <a:xfrm>
            <a:off x="3802495" y="1224039"/>
            <a:ext cx="667142" cy="670074"/>
            <a:chOff x="5113338" y="3744913"/>
            <a:chExt cx="722312" cy="725487"/>
          </a:xfrm>
          <a:solidFill>
            <a:schemeClr val="accent1"/>
          </a:solidFill>
        </p:grpSpPr>
        <p:sp>
          <p:nvSpPr>
            <p:cNvPr id="45" name="Freeform 32"/>
            <p:cNvSpPr>
              <a:spLocks noEditPoints="1"/>
            </p:cNvSpPr>
            <p:nvPr/>
          </p:nvSpPr>
          <p:spPr bwMode="auto">
            <a:xfrm>
              <a:off x="5183188" y="4125913"/>
              <a:ext cx="582612" cy="344487"/>
            </a:xfrm>
            <a:custGeom>
              <a:avLst/>
              <a:gdLst>
                <a:gd name="T0" fmla="*/ 197 w 206"/>
                <a:gd name="T1" fmla="*/ 0 h 122"/>
                <a:gd name="T2" fmla="*/ 11 w 206"/>
                <a:gd name="T3" fmla="*/ 0 h 122"/>
                <a:gd name="T4" fmla="*/ 0 w 206"/>
                <a:gd name="T5" fmla="*/ 11 h 122"/>
                <a:gd name="T6" fmla="*/ 0 w 206"/>
                <a:gd name="T7" fmla="*/ 113 h 122"/>
                <a:gd name="T8" fmla="*/ 8 w 206"/>
                <a:gd name="T9" fmla="*/ 122 h 122"/>
                <a:gd name="T10" fmla="*/ 197 w 206"/>
                <a:gd name="T11" fmla="*/ 122 h 122"/>
                <a:gd name="T12" fmla="*/ 206 w 206"/>
                <a:gd name="T13" fmla="*/ 113 h 122"/>
                <a:gd name="T14" fmla="*/ 206 w 206"/>
                <a:gd name="T15" fmla="*/ 8 h 122"/>
                <a:gd name="T16" fmla="*/ 197 w 206"/>
                <a:gd name="T17" fmla="*/ 0 h 122"/>
                <a:gd name="T18" fmla="*/ 55 w 206"/>
                <a:gd name="T19" fmla="*/ 87 h 122"/>
                <a:gd name="T20" fmla="*/ 38 w 206"/>
                <a:gd name="T21" fmla="*/ 87 h 122"/>
                <a:gd name="T22" fmla="*/ 38 w 206"/>
                <a:gd name="T23" fmla="*/ 64 h 122"/>
                <a:gd name="T24" fmla="*/ 55 w 206"/>
                <a:gd name="T25" fmla="*/ 64 h 122"/>
                <a:gd name="T26" fmla="*/ 55 w 206"/>
                <a:gd name="T27" fmla="*/ 87 h 122"/>
                <a:gd name="T28" fmla="*/ 55 w 206"/>
                <a:gd name="T29" fmla="*/ 48 h 122"/>
                <a:gd name="T30" fmla="*/ 38 w 206"/>
                <a:gd name="T31" fmla="*/ 48 h 122"/>
                <a:gd name="T32" fmla="*/ 38 w 206"/>
                <a:gd name="T33" fmla="*/ 25 h 122"/>
                <a:gd name="T34" fmla="*/ 55 w 206"/>
                <a:gd name="T35" fmla="*/ 25 h 122"/>
                <a:gd name="T36" fmla="*/ 55 w 206"/>
                <a:gd name="T37" fmla="*/ 48 h 122"/>
                <a:gd name="T38" fmla="*/ 92 w 206"/>
                <a:gd name="T39" fmla="*/ 48 h 122"/>
                <a:gd name="T40" fmla="*/ 75 w 206"/>
                <a:gd name="T41" fmla="*/ 48 h 122"/>
                <a:gd name="T42" fmla="*/ 75 w 206"/>
                <a:gd name="T43" fmla="*/ 25 h 122"/>
                <a:gd name="T44" fmla="*/ 92 w 206"/>
                <a:gd name="T45" fmla="*/ 25 h 122"/>
                <a:gd name="T46" fmla="*/ 92 w 206"/>
                <a:gd name="T47" fmla="*/ 48 h 122"/>
                <a:gd name="T48" fmla="*/ 166 w 206"/>
                <a:gd name="T49" fmla="*/ 87 h 122"/>
                <a:gd name="T50" fmla="*/ 150 w 206"/>
                <a:gd name="T51" fmla="*/ 87 h 122"/>
                <a:gd name="T52" fmla="*/ 150 w 206"/>
                <a:gd name="T53" fmla="*/ 64 h 122"/>
                <a:gd name="T54" fmla="*/ 166 w 206"/>
                <a:gd name="T55" fmla="*/ 64 h 122"/>
                <a:gd name="T56" fmla="*/ 166 w 206"/>
                <a:gd name="T57" fmla="*/ 8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22">
                  <a:moveTo>
                    <a:pt x="197" y="0"/>
                  </a:moveTo>
                  <a:cubicBezTo>
                    <a:pt x="11" y="0"/>
                    <a:pt x="11" y="0"/>
                    <a:pt x="11" y="0"/>
                  </a:cubicBezTo>
                  <a:cubicBezTo>
                    <a:pt x="2" y="0"/>
                    <a:pt x="0" y="3"/>
                    <a:pt x="0" y="11"/>
                  </a:cubicBezTo>
                  <a:cubicBezTo>
                    <a:pt x="0" y="113"/>
                    <a:pt x="0" y="113"/>
                    <a:pt x="0" y="113"/>
                  </a:cubicBezTo>
                  <a:cubicBezTo>
                    <a:pt x="0" y="118"/>
                    <a:pt x="4" y="122"/>
                    <a:pt x="8" y="122"/>
                  </a:cubicBezTo>
                  <a:cubicBezTo>
                    <a:pt x="197" y="122"/>
                    <a:pt x="197" y="122"/>
                    <a:pt x="197" y="122"/>
                  </a:cubicBezTo>
                  <a:cubicBezTo>
                    <a:pt x="202" y="122"/>
                    <a:pt x="206" y="118"/>
                    <a:pt x="206" y="113"/>
                  </a:cubicBezTo>
                  <a:cubicBezTo>
                    <a:pt x="206" y="8"/>
                    <a:pt x="206" y="8"/>
                    <a:pt x="206" y="8"/>
                  </a:cubicBezTo>
                  <a:cubicBezTo>
                    <a:pt x="206" y="3"/>
                    <a:pt x="202" y="0"/>
                    <a:pt x="197" y="0"/>
                  </a:cubicBezTo>
                  <a:close/>
                  <a:moveTo>
                    <a:pt x="55" y="87"/>
                  </a:moveTo>
                  <a:cubicBezTo>
                    <a:pt x="38" y="87"/>
                    <a:pt x="38" y="87"/>
                    <a:pt x="38" y="87"/>
                  </a:cubicBezTo>
                  <a:cubicBezTo>
                    <a:pt x="38" y="64"/>
                    <a:pt x="38" y="64"/>
                    <a:pt x="38" y="64"/>
                  </a:cubicBezTo>
                  <a:cubicBezTo>
                    <a:pt x="55" y="64"/>
                    <a:pt x="55" y="64"/>
                    <a:pt x="55" y="64"/>
                  </a:cubicBezTo>
                  <a:lnTo>
                    <a:pt x="55" y="87"/>
                  </a:lnTo>
                  <a:close/>
                  <a:moveTo>
                    <a:pt x="55" y="48"/>
                  </a:moveTo>
                  <a:cubicBezTo>
                    <a:pt x="38" y="48"/>
                    <a:pt x="38" y="48"/>
                    <a:pt x="38" y="48"/>
                  </a:cubicBezTo>
                  <a:cubicBezTo>
                    <a:pt x="38" y="25"/>
                    <a:pt x="38" y="25"/>
                    <a:pt x="38" y="25"/>
                  </a:cubicBezTo>
                  <a:cubicBezTo>
                    <a:pt x="55" y="25"/>
                    <a:pt x="55" y="25"/>
                    <a:pt x="55" y="25"/>
                  </a:cubicBezTo>
                  <a:lnTo>
                    <a:pt x="55" y="48"/>
                  </a:lnTo>
                  <a:close/>
                  <a:moveTo>
                    <a:pt x="92" y="48"/>
                  </a:moveTo>
                  <a:cubicBezTo>
                    <a:pt x="75" y="48"/>
                    <a:pt x="75" y="48"/>
                    <a:pt x="75" y="48"/>
                  </a:cubicBezTo>
                  <a:cubicBezTo>
                    <a:pt x="75" y="25"/>
                    <a:pt x="75" y="25"/>
                    <a:pt x="75" y="25"/>
                  </a:cubicBezTo>
                  <a:cubicBezTo>
                    <a:pt x="92" y="25"/>
                    <a:pt x="92" y="25"/>
                    <a:pt x="92" y="25"/>
                  </a:cubicBezTo>
                  <a:lnTo>
                    <a:pt x="92" y="48"/>
                  </a:lnTo>
                  <a:close/>
                  <a:moveTo>
                    <a:pt x="166" y="87"/>
                  </a:moveTo>
                  <a:cubicBezTo>
                    <a:pt x="150" y="87"/>
                    <a:pt x="150" y="87"/>
                    <a:pt x="150" y="87"/>
                  </a:cubicBezTo>
                  <a:cubicBezTo>
                    <a:pt x="150" y="64"/>
                    <a:pt x="150" y="64"/>
                    <a:pt x="150" y="64"/>
                  </a:cubicBezTo>
                  <a:cubicBezTo>
                    <a:pt x="166" y="64"/>
                    <a:pt x="166" y="64"/>
                    <a:pt x="166" y="64"/>
                  </a:cubicBezTo>
                  <a:lnTo>
                    <a:pt x="166"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33"/>
            <p:cNvSpPr>
              <a:spLocks noChangeArrowheads="1"/>
            </p:cNvSpPr>
            <p:nvPr/>
          </p:nvSpPr>
          <p:spPr bwMode="auto">
            <a:xfrm>
              <a:off x="5127625" y="3756025"/>
              <a:ext cx="50800"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4"/>
            <p:cNvSpPr>
              <a:spLocks noEditPoints="1"/>
            </p:cNvSpPr>
            <p:nvPr/>
          </p:nvSpPr>
          <p:spPr bwMode="auto">
            <a:xfrm>
              <a:off x="5113338" y="3744913"/>
              <a:ext cx="722312" cy="725487"/>
            </a:xfrm>
            <a:custGeom>
              <a:avLst/>
              <a:gdLst>
                <a:gd name="T0" fmla="*/ 245 w 256"/>
                <a:gd name="T1" fmla="*/ 0 h 257"/>
                <a:gd name="T2" fmla="*/ 33 w 256"/>
                <a:gd name="T3" fmla="*/ 0 h 257"/>
                <a:gd name="T4" fmla="*/ 37 w 256"/>
                <a:gd name="T5" fmla="*/ 14 h 257"/>
                <a:gd name="T6" fmla="*/ 14 w 256"/>
                <a:gd name="T7" fmla="*/ 38 h 257"/>
                <a:gd name="T8" fmla="*/ 0 w 256"/>
                <a:gd name="T9" fmla="*/ 33 h 257"/>
                <a:gd name="T10" fmla="*/ 0 w 256"/>
                <a:gd name="T11" fmla="*/ 243 h 257"/>
                <a:gd name="T12" fmla="*/ 13 w 256"/>
                <a:gd name="T13" fmla="*/ 257 h 257"/>
                <a:gd name="T14" fmla="*/ 15 w 256"/>
                <a:gd name="T15" fmla="*/ 257 h 257"/>
                <a:gd name="T16" fmla="*/ 15 w 256"/>
                <a:gd name="T17" fmla="*/ 139 h 257"/>
                <a:gd name="T18" fmla="*/ 28 w 256"/>
                <a:gd name="T19" fmla="*/ 125 h 257"/>
                <a:gd name="T20" fmla="*/ 231 w 256"/>
                <a:gd name="T21" fmla="*/ 125 h 257"/>
                <a:gd name="T22" fmla="*/ 240 w 256"/>
                <a:gd name="T23" fmla="*/ 135 h 257"/>
                <a:gd name="T24" fmla="*/ 240 w 256"/>
                <a:gd name="T25" fmla="*/ 257 h 257"/>
                <a:gd name="T26" fmla="*/ 242 w 256"/>
                <a:gd name="T27" fmla="*/ 257 h 257"/>
                <a:gd name="T28" fmla="*/ 256 w 256"/>
                <a:gd name="T29" fmla="*/ 243 h 257"/>
                <a:gd name="T30" fmla="*/ 256 w 256"/>
                <a:gd name="T31" fmla="*/ 14 h 257"/>
                <a:gd name="T32" fmla="*/ 245 w 256"/>
                <a:gd name="T33" fmla="*/ 0 h 257"/>
                <a:gd name="T34" fmla="*/ 67 w 256"/>
                <a:gd name="T35" fmla="*/ 93 h 257"/>
                <a:gd name="T36" fmla="*/ 50 w 256"/>
                <a:gd name="T37" fmla="*/ 93 h 257"/>
                <a:gd name="T38" fmla="*/ 50 w 256"/>
                <a:gd name="T39" fmla="*/ 71 h 257"/>
                <a:gd name="T40" fmla="*/ 67 w 256"/>
                <a:gd name="T41" fmla="*/ 71 h 257"/>
                <a:gd name="T42" fmla="*/ 67 w 256"/>
                <a:gd name="T43" fmla="*/ 93 h 257"/>
                <a:gd name="T44" fmla="*/ 133 w 256"/>
                <a:gd name="T45" fmla="*/ 50 h 257"/>
                <a:gd name="T46" fmla="*/ 123 w 256"/>
                <a:gd name="T47" fmla="*/ 50 h 257"/>
                <a:gd name="T48" fmla="*/ 123 w 256"/>
                <a:gd name="T49" fmla="*/ 38 h 257"/>
                <a:gd name="T50" fmla="*/ 111 w 256"/>
                <a:gd name="T51" fmla="*/ 38 h 257"/>
                <a:gd name="T52" fmla="*/ 111 w 256"/>
                <a:gd name="T53" fmla="*/ 28 h 257"/>
                <a:gd name="T54" fmla="*/ 123 w 256"/>
                <a:gd name="T55" fmla="*/ 28 h 257"/>
                <a:gd name="T56" fmla="*/ 123 w 256"/>
                <a:gd name="T57" fmla="*/ 16 h 257"/>
                <a:gd name="T58" fmla="*/ 133 w 256"/>
                <a:gd name="T59" fmla="*/ 16 h 257"/>
                <a:gd name="T60" fmla="*/ 133 w 256"/>
                <a:gd name="T61" fmla="*/ 28 h 257"/>
                <a:gd name="T62" fmla="*/ 145 w 256"/>
                <a:gd name="T63" fmla="*/ 28 h 257"/>
                <a:gd name="T64" fmla="*/ 145 w 256"/>
                <a:gd name="T65" fmla="*/ 38 h 257"/>
                <a:gd name="T66" fmla="*/ 133 w 256"/>
                <a:gd name="T67" fmla="*/ 38 h 257"/>
                <a:gd name="T68" fmla="*/ 133 w 256"/>
                <a:gd name="T69" fmla="*/ 50 h 257"/>
                <a:gd name="T70" fmla="*/ 158 w 256"/>
                <a:gd name="T71" fmla="*/ 93 h 257"/>
                <a:gd name="T72" fmla="*/ 141 w 256"/>
                <a:gd name="T73" fmla="*/ 93 h 257"/>
                <a:gd name="T74" fmla="*/ 141 w 256"/>
                <a:gd name="T75" fmla="*/ 71 h 257"/>
                <a:gd name="T76" fmla="*/ 158 w 256"/>
                <a:gd name="T77" fmla="*/ 71 h 257"/>
                <a:gd name="T78" fmla="*/ 158 w 256"/>
                <a:gd name="T79" fmla="*/ 93 h 257"/>
                <a:gd name="T80" fmla="*/ 205 w 256"/>
                <a:gd name="T81" fmla="*/ 93 h 257"/>
                <a:gd name="T82" fmla="*/ 188 w 256"/>
                <a:gd name="T83" fmla="*/ 93 h 257"/>
                <a:gd name="T84" fmla="*/ 188 w 256"/>
                <a:gd name="T85" fmla="*/ 71 h 257"/>
                <a:gd name="T86" fmla="*/ 205 w 256"/>
                <a:gd name="T87" fmla="*/ 71 h 257"/>
                <a:gd name="T88" fmla="*/ 205 w 256"/>
                <a:gd name="T89" fmla="*/ 9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6" h="257">
                  <a:moveTo>
                    <a:pt x="245" y="0"/>
                  </a:moveTo>
                  <a:cubicBezTo>
                    <a:pt x="33" y="0"/>
                    <a:pt x="33" y="0"/>
                    <a:pt x="33" y="0"/>
                  </a:cubicBezTo>
                  <a:cubicBezTo>
                    <a:pt x="36" y="4"/>
                    <a:pt x="37" y="9"/>
                    <a:pt x="37" y="14"/>
                  </a:cubicBezTo>
                  <a:cubicBezTo>
                    <a:pt x="37" y="27"/>
                    <a:pt x="27" y="38"/>
                    <a:pt x="14" y="38"/>
                  </a:cubicBezTo>
                  <a:cubicBezTo>
                    <a:pt x="8" y="38"/>
                    <a:pt x="3" y="36"/>
                    <a:pt x="0" y="33"/>
                  </a:cubicBezTo>
                  <a:cubicBezTo>
                    <a:pt x="0" y="243"/>
                    <a:pt x="0" y="243"/>
                    <a:pt x="0" y="243"/>
                  </a:cubicBezTo>
                  <a:cubicBezTo>
                    <a:pt x="0" y="250"/>
                    <a:pt x="6" y="257"/>
                    <a:pt x="13" y="257"/>
                  </a:cubicBezTo>
                  <a:cubicBezTo>
                    <a:pt x="15" y="257"/>
                    <a:pt x="15" y="257"/>
                    <a:pt x="15" y="257"/>
                  </a:cubicBezTo>
                  <a:cubicBezTo>
                    <a:pt x="15" y="139"/>
                    <a:pt x="15" y="139"/>
                    <a:pt x="15" y="139"/>
                  </a:cubicBezTo>
                  <a:cubicBezTo>
                    <a:pt x="16" y="129"/>
                    <a:pt x="17" y="125"/>
                    <a:pt x="28" y="125"/>
                  </a:cubicBezTo>
                  <a:cubicBezTo>
                    <a:pt x="231" y="125"/>
                    <a:pt x="231" y="125"/>
                    <a:pt x="231" y="125"/>
                  </a:cubicBezTo>
                  <a:cubicBezTo>
                    <a:pt x="236" y="125"/>
                    <a:pt x="240" y="130"/>
                    <a:pt x="240" y="135"/>
                  </a:cubicBezTo>
                  <a:cubicBezTo>
                    <a:pt x="240" y="257"/>
                    <a:pt x="240" y="257"/>
                    <a:pt x="240" y="257"/>
                  </a:cubicBezTo>
                  <a:cubicBezTo>
                    <a:pt x="242" y="257"/>
                    <a:pt x="242" y="257"/>
                    <a:pt x="242" y="257"/>
                  </a:cubicBezTo>
                  <a:cubicBezTo>
                    <a:pt x="250" y="257"/>
                    <a:pt x="256" y="250"/>
                    <a:pt x="256" y="243"/>
                  </a:cubicBezTo>
                  <a:cubicBezTo>
                    <a:pt x="256" y="14"/>
                    <a:pt x="256" y="14"/>
                    <a:pt x="256" y="14"/>
                  </a:cubicBezTo>
                  <a:cubicBezTo>
                    <a:pt x="256" y="6"/>
                    <a:pt x="252" y="0"/>
                    <a:pt x="245" y="0"/>
                  </a:cubicBezTo>
                  <a:close/>
                  <a:moveTo>
                    <a:pt x="67" y="93"/>
                  </a:moveTo>
                  <a:cubicBezTo>
                    <a:pt x="50" y="93"/>
                    <a:pt x="50" y="93"/>
                    <a:pt x="50" y="93"/>
                  </a:cubicBezTo>
                  <a:cubicBezTo>
                    <a:pt x="50" y="71"/>
                    <a:pt x="50" y="71"/>
                    <a:pt x="50" y="71"/>
                  </a:cubicBezTo>
                  <a:cubicBezTo>
                    <a:pt x="67" y="71"/>
                    <a:pt x="67" y="71"/>
                    <a:pt x="67" y="71"/>
                  </a:cubicBezTo>
                  <a:lnTo>
                    <a:pt x="67" y="93"/>
                  </a:lnTo>
                  <a:close/>
                  <a:moveTo>
                    <a:pt x="133" y="50"/>
                  </a:moveTo>
                  <a:cubicBezTo>
                    <a:pt x="123" y="50"/>
                    <a:pt x="123" y="50"/>
                    <a:pt x="123" y="50"/>
                  </a:cubicBezTo>
                  <a:cubicBezTo>
                    <a:pt x="123" y="38"/>
                    <a:pt x="123" y="38"/>
                    <a:pt x="123" y="38"/>
                  </a:cubicBezTo>
                  <a:cubicBezTo>
                    <a:pt x="111" y="38"/>
                    <a:pt x="111" y="38"/>
                    <a:pt x="111" y="38"/>
                  </a:cubicBezTo>
                  <a:cubicBezTo>
                    <a:pt x="111" y="28"/>
                    <a:pt x="111" y="28"/>
                    <a:pt x="111" y="28"/>
                  </a:cubicBezTo>
                  <a:cubicBezTo>
                    <a:pt x="123" y="28"/>
                    <a:pt x="123" y="28"/>
                    <a:pt x="123" y="28"/>
                  </a:cubicBezTo>
                  <a:cubicBezTo>
                    <a:pt x="123" y="16"/>
                    <a:pt x="123" y="16"/>
                    <a:pt x="123" y="16"/>
                  </a:cubicBezTo>
                  <a:cubicBezTo>
                    <a:pt x="133" y="16"/>
                    <a:pt x="133" y="16"/>
                    <a:pt x="133" y="16"/>
                  </a:cubicBezTo>
                  <a:cubicBezTo>
                    <a:pt x="133" y="28"/>
                    <a:pt x="133" y="28"/>
                    <a:pt x="133" y="28"/>
                  </a:cubicBezTo>
                  <a:cubicBezTo>
                    <a:pt x="145" y="28"/>
                    <a:pt x="145" y="28"/>
                    <a:pt x="145" y="28"/>
                  </a:cubicBezTo>
                  <a:cubicBezTo>
                    <a:pt x="145" y="38"/>
                    <a:pt x="145" y="38"/>
                    <a:pt x="145" y="38"/>
                  </a:cubicBezTo>
                  <a:cubicBezTo>
                    <a:pt x="133" y="38"/>
                    <a:pt x="133" y="38"/>
                    <a:pt x="133" y="38"/>
                  </a:cubicBezTo>
                  <a:lnTo>
                    <a:pt x="133" y="50"/>
                  </a:lnTo>
                  <a:close/>
                  <a:moveTo>
                    <a:pt x="158" y="93"/>
                  </a:moveTo>
                  <a:cubicBezTo>
                    <a:pt x="141" y="93"/>
                    <a:pt x="141" y="93"/>
                    <a:pt x="141" y="93"/>
                  </a:cubicBezTo>
                  <a:cubicBezTo>
                    <a:pt x="141" y="71"/>
                    <a:pt x="141" y="71"/>
                    <a:pt x="141" y="71"/>
                  </a:cubicBezTo>
                  <a:cubicBezTo>
                    <a:pt x="158" y="71"/>
                    <a:pt x="158" y="71"/>
                    <a:pt x="158" y="71"/>
                  </a:cubicBezTo>
                  <a:lnTo>
                    <a:pt x="158" y="93"/>
                  </a:lnTo>
                  <a:close/>
                  <a:moveTo>
                    <a:pt x="205" y="93"/>
                  </a:moveTo>
                  <a:cubicBezTo>
                    <a:pt x="188" y="93"/>
                    <a:pt x="188" y="93"/>
                    <a:pt x="188" y="93"/>
                  </a:cubicBezTo>
                  <a:cubicBezTo>
                    <a:pt x="188" y="71"/>
                    <a:pt x="188" y="71"/>
                    <a:pt x="188" y="71"/>
                  </a:cubicBezTo>
                  <a:cubicBezTo>
                    <a:pt x="205" y="71"/>
                    <a:pt x="205" y="71"/>
                    <a:pt x="205" y="71"/>
                  </a:cubicBezTo>
                  <a:lnTo>
                    <a:pt x="205"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8" name="Connector: Elbow 47"/>
          <p:cNvCxnSpPr>
            <a:stCxn id="31" idx="0"/>
          </p:cNvCxnSpPr>
          <p:nvPr/>
        </p:nvCxnSpPr>
        <p:spPr bwMode="auto">
          <a:xfrm rot="5400000" flipH="1" flipV="1">
            <a:off x="2376616" y="764277"/>
            <a:ext cx="357794" cy="2530920"/>
          </a:xfrm>
          <a:prstGeom prst="bentConnector2">
            <a:avLst/>
          </a:prstGeom>
          <a:noFill/>
          <a:ln w="28575" cap="flat" cmpd="sng" algn="ctr">
            <a:solidFill>
              <a:schemeClr val="accent1"/>
            </a:solidFill>
            <a:prstDash val="solid"/>
            <a:round/>
            <a:headEnd type="none" w="med" len="med"/>
            <a:tailEnd type="none"/>
          </a:ln>
          <a:effectLst/>
        </p:spPr>
      </p:cxnSp>
      <p:cxnSp>
        <p:nvCxnSpPr>
          <p:cNvPr id="49" name="Connector: Elbow 48"/>
          <p:cNvCxnSpPr>
            <a:endCxn id="25" idx="0"/>
          </p:cNvCxnSpPr>
          <p:nvPr/>
        </p:nvCxnSpPr>
        <p:spPr bwMode="auto">
          <a:xfrm>
            <a:off x="4440555" y="1850839"/>
            <a:ext cx="2506275" cy="435118"/>
          </a:xfrm>
          <a:prstGeom prst="bentConnector2">
            <a:avLst/>
          </a:prstGeom>
          <a:noFill/>
          <a:ln w="28575" cap="flat" cmpd="sng" algn="ctr">
            <a:solidFill>
              <a:schemeClr val="accent1"/>
            </a:solidFill>
            <a:prstDash val="solid"/>
            <a:round/>
            <a:headEnd type="none" w="med" len="med"/>
            <a:tailEnd type="none"/>
          </a:ln>
          <a:effectLst/>
        </p:spPr>
      </p:cxnSp>
      <p:cxnSp>
        <p:nvCxnSpPr>
          <p:cNvPr id="50" name="Connector: Elbow 49"/>
          <p:cNvCxnSpPr>
            <a:endCxn id="15" idx="6"/>
          </p:cNvCxnSpPr>
          <p:nvPr/>
        </p:nvCxnSpPr>
        <p:spPr bwMode="auto">
          <a:xfrm rot="16200000" flipH="1">
            <a:off x="4426909" y="1349073"/>
            <a:ext cx="2862132" cy="2824984"/>
          </a:xfrm>
          <a:prstGeom prst="bentConnector4">
            <a:avLst>
              <a:gd name="adj1" fmla="val -104"/>
              <a:gd name="adj2" fmla="val 108092"/>
            </a:avLst>
          </a:prstGeom>
          <a:noFill/>
          <a:ln w="28575" cap="flat" cmpd="sng" algn="ctr">
            <a:solidFill>
              <a:schemeClr val="accent1"/>
            </a:solidFill>
            <a:prstDash val="solid"/>
            <a:round/>
            <a:headEnd type="none" w="med" len="med"/>
            <a:tailEnd type="none"/>
          </a:ln>
          <a:effectLst/>
        </p:spPr>
      </p:cxnSp>
      <p:cxnSp>
        <p:nvCxnSpPr>
          <p:cNvPr id="51" name="Connector: Elbow 50"/>
          <p:cNvCxnSpPr>
            <a:endCxn id="43" idx="2"/>
          </p:cNvCxnSpPr>
          <p:nvPr/>
        </p:nvCxnSpPr>
        <p:spPr bwMode="auto">
          <a:xfrm rot="10800000" flipV="1">
            <a:off x="966414" y="1330497"/>
            <a:ext cx="2940284" cy="2862133"/>
          </a:xfrm>
          <a:prstGeom prst="bentConnector3">
            <a:avLst>
              <a:gd name="adj1" fmla="val 107775"/>
            </a:avLst>
          </a:prstGeom>
          <a:noFill/>
          <a:ln w="28575" cap="flat" cmpd="sng" algn="ctr">
            <a:solidFill>
              <a:schemeClr val="accent1"/>
            </a:solidFill>
            <a:prstDash val="solid"/>
            <a:round/>
            <a:headEnd type="none" w="med" len="med"/>
            <a:tailEnd type="none"/>
          </a:ln>
          <a:effectLst/>
        </p:spPr>
      </p:cxnSp>
      <p:sp>
        <p:nvSpPr>
          <p:cNvPr id="52" name="Text Box 75"/>
          <p:cNvSpPr txBox="1"/>
          <p:nvPr/>
        </p:nvSpPr>
        <p:spPr>
          <a:xfrm>
            <a:off x="1501804" y="1454895"/>
            <a:ext cx="1946030" cy="369332"/>
          </a:xfrm>
          <a:prstGeom prst="rect">
            <a:avLst/>
          </a:prstGeom>
          <a:noFill/>
        </p:spPr>
        <p:txBody>
          <a:bodyPr wrap="square" rtlCol="0">
            <a:spAutoFit/>
          </a:bodyPr>
          <a:lstStyle/>
          <a:p>
            <a:r>
              <a:rPr lang="en-US" altLang="fr-FR" dirty="0">
                <a:solidFill>
                  <a:schemeClr val="accent1"/>
                </a:solidFill>
                <a:latin typeface="Trebuchet MS"/>
                <a:ea typeface="Trebuchet MS" panose="020B0604020202020204" pitchFamily="34" charset="-128"/>
                <a:cs typeface="Trebuchet MS" panose="020B0604020202020204" pitchFamily="34" charset="-128"/>
              </a:rPr>
              <a:t>Telehealth +29%</a:t>
            </a:r>
            <a:endParaRPr lang="en-US" altLang="en-US" dirty="0">
              <a:solidFill>
                <a:schemeClr val="accent1"/>
              </a:solidFill>
              <a:latin typeface="Trebuchet MS"/>
              <a:ea typeface="Trebuchet MS" panose="020B0604020202020204" pitchFamily="34" charset="-128"/>
              <a:cs typeface="Trebuchet MS" panose="020B0604020202020204" pitchFamily="34" charset="-128"/>
            </a:endParaRPr>
          </a:p>
        </p:txBody>
      </p:sp>
      <p:sp>
        <p:nvSpPr>
          <p:cNvPr id="53" name="Text Box 75"/>
          <p:cNvSpPr txBox="1"/>
          <p:nvPr/>
        </p:nvSpPr>
        <p:spPr>
          <a:xfrm>
            <a:off x="5114026" y="3396819"/>
            <a:ext cx="2083519" cy="369332"/>
          </a:xfrm>
          <a:prstGeom prst="rect">
            <a:avLst/>
          </a:prstGeom>
          <a:noFill/>
        </p:spPr>
        <p:txBody>
          <a:bodyPr wrap="square" rtlCol="0">
            <a:spAutoFit/>
          </a:bodyPr>
          <a:lstStyle/>
          <a:p>
            <a:pPr algn="r"/>
            <a:r>
              <a:rPr lang="en-US" altLang="fr-FR" dirty="0" err="1">
                <a:solidFill>
                  <a:schemeClr val="accent1"/>
                </a:solidFill>
                <a:latin typeface="Trebuchet MS"/>
                <a:ea typeface="Trebuchet MS" panose="020B0604020202020204" pitchFamily="34" charset="-128"/>
                <a:cs typeface="Trebuchet MS" panose="020B0604020202020204" pitchFamily="34" charset="-128"/>
              </a:rPr>
              <a:t>mHealth</a:t>
            </a:r>
            <a:r>
              <a:rPr lang="en-US" altLang="fr-FR" dirty="0">
                <a:solidFill>
                  <a:schemeClr val="accent1"/>
                </a:solidFill>
                <a:latin typeface="Trebuchet MS"/>
                <a:ea typeface="Trebuchet MS" panose="020B0604020202020204" pitchFamily="34" charset="-128"/>
                <a:cs typeface="Trebuchet MS" panose="020B0604020202020204" pitchFamily="34" charset="-128"/>
              </a:rPr>
              <a:t> +33%</a:t>
            </a:r>
            <a:endParaRPr lang="en-US" altLang="en-US" dirty="0">
              <a:solidFill>
                <a:schemeClr val="accent1"/>
              </a:solidFill>
              <a:latin typeface="Trebuchet MS"/>
              <a:ea typeface="Trebuchet MS" panose="020B0604020202020204" pitchFamily="34" charset="-128"/>
              <a:cs typeface="Trebuchet MS" panose="020B0604020202020204" pitchFamily="34" charset="-128"/>
            </a:endParaRPr>
          </a:p>
        </p:txBody>
      </p:sp>
      <p:sp>
        <p:nvSpPr>
          <p:cNvPr id="54" name="Text Box 75"/>
          <p:cNvSpPr txBox="1"/>
          <p:nvPr/>
        </p:nvSpPr>
        <p:spPr>
          <a:xfrm>
            <a:off x="4365433" y="1460959"/>
            <a:ext cx="3124700" cy="369332"/>
          </a:xfrm>
          <a:prstGeom prst="rect">
            <a:avLst/>
          </a:prstGeom>
          <a:noFill/>
        </p:spPr>
        <p:txBody>
          <a:bodyPr wrap="square" rtlCol="0">
            <a:spAutoFit/>
          </a:bodyPr>
          <a:lstStyle/>
          <a:p>
            <a:pPr algn="r"/>
            <a:r>
              <a:rPr lang="en-US" altLang="fr-FR" dirty="0">
                <a:solidFill>
                  <a:schemeClr val="accent1"/>
                </a:solidFill>
                <a:latin typeface="Trebuchet MS"/>
                <a:ea typeface="Trebuchet MS" panose="020B0604020202020204" pitchFamily="34" charset="-128"/>
                <a:cs typeface="Trebuchet MS" panose="020B0604020202020204" pitchFamily="34" charset="-128"/>
              </a:rPr>
              <a:t>Remote Monitoring +19%</a:t>
            </a:r>
            <a:endParaRPr lang="en-US" altLang="en-US" dirty="0">
              <a:solidFill>
                <a:schemeClr val="accent1"/>
              </a:solidFill>
              <a:latin typeface="Trebuchet MS"/>
              <a:ea typeface="Trebuchet MS" panose="020B0604020202020204" pitchFamily="34" charset="-128"/>
              <a:cs typeface="Trebuchet MS" panose="020B0604020202020204" pitchFamily="34" charset="-128"/>
            </a:endParaRPr>
          </a:p>
        </p:txBody>
      </p:sp>
      <p:sp>
        <p:nvSpPr>
          <p:cNvPr id="55" name="Text Box 75"/>
          <p:cNvSpPr txBox="1"/>
          <p:nvPr/>
        </p:nvSpPr>
        <p:spPr>
          <a:xfrm>
            <a:off x="1227521" y="3396819"/>
            <a:ext cx="2507280" cy="369332"/>
          </a:xfrm>
          <a:prstGeom prst="rect">
            <a:avLst/>
          </a:prstGeom>
          <a:noFill/>
        </p:spPr>
        <p:txBody>
          <a:bodyPr wrap="square" rtlCol="0">
            <a:spAutoFit/>
          </a:bodyPr>
          <a:lstStyle/>
          <a:p>
            <a:r>
              <a:rPr lang="en-US" altLang="fr-FR" dirty="0">
                <a:solidFill>
                  <a:schemeClr val="accent1"/>
                </a:solidFill>
                <a:latin typeface="Trebuchet MS"/>
                <a:ea typeface="Trebuchet MS" panose="020B0604020202020204" pitchFamily="34" charset="-128"/>
                <a:cs typeface="Trebuchet MS" panose="020B0604020202020204" pitchFamily="34" charset="-128"/>
              </a:rPr>
              <a:t>Digital Health +30%</a:t>
            </a:r>
            <a:endParaRPr lang="en-US" altLang="en-US" dirty="0">
              <a:solidFill>
                <a:schemeClr val="accent1"/>
              </a:solidFill>
              <a:latin typeface="Trebuchet MS"/>
              <a:ea typeface="Trebuchet MS" panose="020B0604020202020204" pitchFamily="34" charset="-128"/>
              <a:cs typeface="Trebuchet MS" panose="020B0604020202020204" pitchFamily="34" charset="-128"/>
            </a:endParaRPr>
          </a:p>
        </p:txBody>
      </p:sp>
      <p:pic>
        <p:nvPicPr>
          <p:cNvPr id="56" name="Picture 55"/>
          <p:cNvPicPr>
            <a:picLocks noChangeAspect="1"/>
          </p:cNvPicPr>
          <p:nvPr/>
        </p:nvPicPr>
        <p:blipFill>
          <a:blip r:embed="rId7"/>
          <a:stretch>
            <a:fillRect/>
          </a:stretch>
        </p:blipFill>
        <p:spPr>
          <a:xfrm>
            <a:off x="1734100" y="3723576"/>
            <a:ext cx="1152525" cy="1247775"/>
          </a:xfrm>
          <a:prstGeom prst="rect">
            <a:avLst/>
          </a:prstGeom>
        </p:spPr>
      </p:pic>
      <p:pic>
        <p:nvPicPr>
          <p:cNvPr id="57" name="Picture 56"/>
          <p:cNvPicPr>
            <a:picLocks noChangeAspect="1"/>
          </p:cNvPicPr>
          <p:nvPr/>
        </p:nvPicPr>
        <p:blipFill>
          <a:blip r:embed="rId8"/>
          <a:stretch>
            <a:fillRect/>
          </a:stretch>
        </p:blipFill>
        <p:spPr>
          <a:xfrm>
            <a:off x="5073044" y="2023107"/>
            <a:ext cx="1409700" cy="1219200"/>
          </a:xfrm>
          <a:prstGeom prst="rect">
            <a:avLst/>
          </a:prstGeom>
        </p:spPr>
      </p:pic>
      <p:pic>
        <p:nvPicPr>
          <p:cNvPr id="58" name="Picture 57"/>
          <p:cNvPicPr>
            <a:picLocks noChangeAspect="1"/>
          </p:cNvPicPr>
          <p:nvPr/>
        </p:nvPicPr>
        <p:blipFill>
          <a:blip r:embed="rId9"/>
          <a:stretch>
            <a:fillRect/>
          </a:stretch>
        </p:blipFill>
        <p:spPr>
          <a:xfrm>
            <a:off x="5387369" y="3762128"/>
            <a:ext cx="1095375" cy="904875"/>
          </a:xfrm>
          <a:prstGeom prst="rect">
            <a:avLst/>
          </a:prstGeom>
        </p:spPr>
      </p:pic>
      <p:sp>
        <p:nvSpPr>
          <p:cNvPr id="59" name="Rectangle 58"/>
          <p:cNvSpPr/>
          <p:nvPr/>
        </p:nvSpPr>
        <p:spPr>
          <a:xfrm>
            <a:off x="7684014" y="1444790"/>
            <a:ext cx="1434780" cy="1123384"/>
          </a:xfrm>
          <a:prstGeom prst="rect">
            <a:avLst/>
          </a:prstGeom>
        </p:spPr>
        <p:txBody>
          <a:bodyPr wrap="square">
            <a:spAutoFit/>
          </a:bodyPr>
          <a:lstStyle/>
          <a:p>
            <a:r>
              <a:rPr lang="en-US" sz="1400" b="1" dirty="0">
                <a:solidFill>
                  <a:schemeClr val="accent1"/>
                </a:solidFill>
                <a:latin typeface="+mn-lt"/>
              </a:rPr>
              <a:t>20-30 billion </a:t>
            </a:r>
            <a:r>
              <a:rPr lang="en-US" sz="1400" b="1" dirty="0" err="1">
                <a:solidFill>
                  <a:schemeClr val="accent1"/>
                </a:solidFill>
                <a:latin typeface="+mn-lt"/>
              </a:rPr>
              <a:t>IoMT</a:t>
            </a:r>
            <a:r>
              <a:rPr lang="en-US" sz="1400" b="1" dirty="0">
                <a:solidFill>
                  <a:schemeClr val="accent1"/>
                </a:solidFill>
                <a:latin typeface="+mn-lt"/>
              </a:rPr>
              <a:t> devices </a:t>
            </a:r>
            <a:r>
              <a:rPr lang="en-US" sz="1000" dirty="0">
                <a:solidFill>
                  <a:srgbClr val="2E2E38"/>
                </a:solidFill>
                <a:latin typeface="+mn-lt"/>
              </a:rPr>
              <a:t>predicted to be connected in healthcare by 2020.</a:t>
            </a:r>
          </a:p>
          <a:p>
            <a:r>
              <a:rPr lang="en-US" sz="600" dirty="0">
                <a:solidFill>
                  <a:srgbClr val="2E2E38"/>
                </a:solidFill>
                <a:latin typeface="+mn-lt"/>
              </a:rPr>
              <a:t>Frost &amp; Sullivan </a:t>
            </a:r>
            <a:r>
              <a:rPr lang="en-US" sz="600" b="0" i="0" dirty="0">
                <a:solidFill>
                  <a:srgbClr val="2E2E38"/>
                </a:solidFill>
                <a:effectLst/>
                <a:latin typeface="+mn-lt"/>
              </a:rPr>
              <a:t>2019</a:t>
            </a:r>
          </a:p>
        </p:txBody>
      </p:sp>
      <p:sp>
        <p:nvSpPr>
          <p:cNvPr id="60" name="Rectangle 59"/>
          <p:cNvSpPr/>
          <p:nvPr/>
        </p:nvSpPr>
        <p:spPr>
          <a:xfrm>
            <a:off x="7764034" y="2902815"/>
            <a:ext cx="1274740" cy="1523494"/>
          </a:xfrm>
          <a:prstGeom prst="rect">
            <a:avLst/>
          </a:prstGeom>
        </p:spPr>
        <p:txBody>
          <a:bodyPr wrap="square">
            <a:spAutoFit/>
          </a:bodyPr>
          <a:lstStyle/>
          <a:p>
            <a:r>
              <a:rPr lang="en-US" sz="1400" b="1" dirty="0">
                <a:solidFill>
                  <a:schemeClr val="accent1"/>
                </a:solidFill>
                <a:latin typeface="+mn-lt"/>
              </a:rPr>
              <a:t>50 petabytes </a:t>
            </a:r>
            <a:r>
              <a:rPr lang="en-US" sz="1000" dirty="0">
                <a:solidFill>
                  <a:srgbClr val="2E2E38"/>
                </a:solidFill>
                <a:latin typeface="+mn-lt"/>
              </a:rPr>
              <a:t>(estimated) of data were generated, on average, by every hospital in 2018; less than 3% were put to use.</a:t>
            </a:r>
          </a:p>
          <a:p>
            <a:r>
              <a:rPr lang="en-US" sz="600" b="0" i="0" dirty="0">
                <a:solidFill>
                  <a:srgbClr val="2E2E38"/>
                </a:solidFill>
                <a:effectLst/>
                <a:latin typeface="+mn-lt"/>
              </a:rPr>
              <a:t>EY 2019</a:t>
            </a:r>
          </a:p>
        </p:txBody>
      </p:sp>
    </p:spTree>
    <p:extLst>
      <p:ext uri="{BB962C8B-B14F-4D97-AF65-F5344CB8AC3E}">
        <p14:creationId xmlns:p14="http://schemas.microsoft.com/office/powerpoint/2010/main" val="2032027501"/>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p:txBody>
          <a:bodyPr/>
          <a:lstStyle/>
          <a:p>
            <a:r>
              <a:rPr lang="en-US" dirty="0"/>
              <a:t>Use web management tool or mobile app.</a:t>
            </a:r>
          </a:p>
        </p:txBody>
      </p:sp>
      <p:sp>
        <p:nvSpPr>
          <p:cNvPr id="2" name="Text Placeholder 1"/>
          <p:cNvSpPr>
            <a:spLocks noGrp="1"/>
          </p:cNvSpPr>
          <p:nvPr>
            <p:ph type="body" sz="quarter" idx="11"/>
          </p:nvPr>
        </p:nvSpPr>
        <p:spPr/>
        <p:txBody>
          <a:bodyPr/>
          <a:lstStyle/>
          <a:p>
            <a:r>
              <a:rPr lang="en-US" dirty="0"/>
              <a:t>Locate assets and people in real-time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60" y="1323371"/>
            <a:ext cx="2788006" cy="29722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0008" y="1323371"/>
            <a:ext cx="2798843" cy="2972246"/>
          </a:xfrm>
          <a:prstGeom prst="rect">
            <a:avLst/>
          </a:prstGeom>
        </p:spPr>
      </p:pic>
      <p:sp>
        <p:nvSpPr>
          <p:cNvPr id="8" name="TextBox 7"/>
          <p:cNvSpPr txBox="1"/>
          <p:nvPr/>
        </p:nvSpPr>
        <p:spPr>
          <a:xfrm>
            <a:off x="6643165" y="4453936"/>
            <a:ext cx="1904689"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sp>
        <p:nvSpPr>
          <p:cNvPr id="9" name="TextBox 8"/>
          <p:cNvSpPr txBox="1"/>
          <p:nvPr/>
        </p:nvSpPr>
        <p:spPr>
          <a:xfrm>
            <a:off x="2659286" y="4453935"/>
            <a:ext cx="1858201"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pic>
        <p:nvPicPr>
          <p:cNvPr id="10" name="Picture 9"/>
          <p:cNvPicPr>
            <a:picLocks noChangeAspect="1"/>
          </p:cNvPicPr>
          <p:nvPr/>
        </p:nvPicPr>
        <p:blipFill>
          <a:blip r:embed="rId5"/>
          <a:stretch>
            <a:fillRect/>
          </a:stretch>
        </p:blipFill>
        <p:spPr>
          <a:xfrm>
            <a:off x="6790506" y="1244211"/>
            <a:ext cx="1610006" cy="3130565"/>
          </a:xfrm>
          <a:prstGeom prst="rect">
            <a:avLst/>
          </a:prstGeom>
        </p:spPr>
      </p:pic>
    </p:spTree>
    <p:extLst>
      <p:ext uri="{BB962C8B-B14F-4D97-AF65-F5344CB8AC3E}">
        <p14:creationId xmlns:p14="http://schemas.microsoft.com/office/powerpoint/2010/main" val="16160261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Asset theft protection.</a:t>
            </a:r>
          </a:p>
        </p:txBody>
      </p:sp>
      <p:sp>
        <p:nvSpPr>
          <p:cNvPr id="3" name="Text Placeholder 2"/>
          <p:cNvSpPr>
            <a:spLocks noGrp="1"/>
          </p:cNvSpPr>
          <p:nvPr>
            <p:ph type="body" sz="quarter" idx="11"/>
          </p:nvPr>
        </p:nvSpPr>
        <p:spPr/>
        <p:txBody>
          <a:bodyPr/>
          <a:lstStyle/>
          <a:p>
            <a:r>
              <a:rPr lang="en-US" dirty="0" err="1"/>
              <a:t>Geonotification</a:t>
            </a:r>
            <a:endParaRPr lang="en-US" dirty="0"/>
          </a:p>
        </p:txBody>
      </p:sp>
      <p:sp>
        <p:nvSpPr>
          <p:cNvPr id="4" name="Text Placeholder 3"/>
          <p:cNvSpPr>
            <a:spLocks noGrp="1"/>
          </p:cNvSpPr>
          <p:nvPr>
            <p:ph type="body" sz="quarter" idx="13"/>
          </p:nvPr>
        </p:nvSpPr>
        <p:spPr>
          <a:xfrm>
            <a:off x="622860" y="1276939"/>
            <a:ext cx="3528036" cy="3164086"/>
          </a:xfrm>
        </p:spPr>
        <p:txBody>
          <a:bodyPr/>
          <a:lstStyle/>
          <a:p>
            <a:r>
              <a:rPr lang="en-US" dirty="0"/>
              <a:t>Avoid lost, stolen or misplaced assets</a:t>
            </a:r>
          </a:p>
          <a:p>
            <a:r>
              <a:rPr lang="en-US" dirty="0"/>
              <a:t>Set up virtual zones for asset theft protection</a:t>
            </a:r>
          </a:p>
          <a:p>
            <a:r>
              <a:rPr lang="en-US" dirty="0"/>
              <a:t>Receive a </a:t>
            </a:r>
            <a:r>
              <a:rPr lang="en-US" dirty="0" err="1"/>
              <a:t>geonotification</a:t>
            </a:r>
            <a:r>
              <a:rPr lang="en-US" dirty="0"/>
              <a:t> alert (location based notification) when an asset leaves a specified area</a:t>
            </a:r>
          </a:p>
          <a:p>
            <a:r>
              <a:rPr lang="en-US" dirty="0"/>
              <a:t>Send the appropriate staff to collect that asset</a:t>
            </a:r>
          </a:p>
        </p:txBody>
      </p:sp>
      <p:pic>
        <p:nvPicPr>
          <p:cNvPr id="5" name="Picture 4"/>
          <p:cNvPicPr>
            <a:picLocks noChangeAspect="1"/>
          </p:cNvPicPr>
          <p:nvPr/>
        </p:nvPicPr>
        <p:blipFill>
          <a:blip r:embed="rId3"/>
          <a:stretch>
            <a:fillRect/>
          </a:stretch>
        </p:blipFill>
        <p:spPr>
          <a:xfrm>
            <a:off x="4881028" y="702475"/>
            <a:ext cx="3453074" cy="3921287"/>
          </a:xfrm>
          <a:prstGeom prst="rect">
            <a:avLst/>
          </a:prstGeom>
        </p:spPr>
      </p:pic>
      <p:sp>
        <p:nvSpPr>
          <p:cNvPr id="24" name="TextBox 23"/>
          <p:cNvSpPr txBox="1"/>
          <p:nvPr/>
        </p:nvSpPr>
        <p:spPr>
          <a:xfrm>
            <a:off x="2659286" y="4453935"/>
            <a:ext cx="1723549"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R.1.0.2 May 2020</a:t>
            </a:r>
          </a:p>
        </p:txBody>
      </p:sp>
    </p:spTree>
    <p:extLst>
      <p:ext uri="{BB962C8B-B14F-4D97-AF65-F5344CB8AC3E}">
        <p14:creationId xmlns:p14="http://schemas.microsoft.com/office/powerpoint/2010/main" val="16932463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Avoid exposure to infectious diseases.</a:t>
            </a:r>
          </a:p>
        </p:txBody>
      </p:sp>
      <p:sp>
        <p:nvSpPr>
          <p:cNvPr id="3" name="Text Placeholder 2"/>
          <p:cNvSpPr>
            <a:spLocks noGrp="1"/>
          </p:cNvSpPr>
          <p:nvPr>
            <p:ph type="body" sz="quarter" idx="11"/>
          </p:nvPr>
        </p:nvSpPr>
        <p:spPr/>
        <p:txBody>
          <a:bodyPr/>
          <a:lstStyle/>
          <a:p>
            <a:r>
              <a:rPr lang="en-US" dirty="0"/>
              <a:t>Patient tracking</a:t>
            </a:r>
          </a:p>
        </p:txBody>
      </p:sp>
      <p:sp>
        <p:nvSpPr>
          <p:cNvPr id="4" name="Text Placeholder 3"/>
          <p:cNvSpPr>
            <a:spLocks noGrp="1"/>
          </p:cNvSpPr>
          <p:nvPr>
            <p:ph type="body" sz="quarter" idx="13"/>
          </p:nvPr>
        </p:nvSpPr>
        <p:spPr>
          <a:xfrm>
            <a:off x="622860" y="1276939"/>
            <a:ext cx="3528036" cy="3164086"/>
          </a:xfrm>
        </p:spPr>
        <p:txBody>
          <a:bodyPr/>
          <a:lstStyle/>
          <a:p>
            <a:r>
              <a:rPr lang="en-US" dirty="0"/>
              <a:t>Track patients for their safety and the safety of others*</a:t>
            </a:r>
          </a:p>
          <a:p>
            <a:r>
              <a:rPr lang="en-US" dirty="0"/>
              <a:t>Avoid the spread of infectious diseases by knowing where the affected patients are at all times*</a:t>
            </a:r>
          </a:p>
          <a:p>
            <a:r>
              <a:rPr lang="en-US" dirty="0"/>
              <a:t>Set up virtual zones for quarantined areas to get </a:t>
            </a:r>
            <a:r>
              <a:rPr lang="en-US" dirty="0" err="1"/>
              <a:t>geonotifications</a:t>
            </a:r>
            <a:r>
              <a:rPr lang="en-US" dirty="0"/>
              <a:t> should a patient wander beyond the perimeter**</a:t>
            </a:r>
          </a:p>
          <a:p>
            <a:r>
              <a:rPr lang="en-US" dirty="0"/>
              <a:t>Track history of patient and clinician movement to do forensics on disease spread**</a:t>
            </a:r>
          </a:p>
          <a:p>
            <a:endParaRPr lang="en-US" dirty="0"/>
          </a:p>
        </p:txBody>
      </p:sp>
      <p:pic>
        <p:nvPicPr>
          <p:cNvPr id="5" name="Picture 4"/>
          <p:cNvPicPr>
            <a:picLocks noChangeAspect="1"/>
          </p:cNvPicPr>
          <p:nvPr/>
        </p:nvPicPr>
        <p:blipFill>
          <a:blip r:embed="rId3"/>
          <a:stretch>
            <a:fillRect/>
          </a:stretch>
        </p:blipFill>
        <p:spPr>
          <a:xfrm>
            <a:off x="4881028" y="715772"/>
            <a:ext cx="3453074" cy="3921287"/>
          </a:xfrm>
          <a:prstGeom prst="rect">
            <a:avLst/>
          </a:prstGeom>
        </p:spPr>
      </p:pic>
      <p:sp>
        <p:nvSpPr>
          <p:cNvPr id="15" name="TextBox 14"/>
          <p:cNvSpPr txBox="1"/>
          <p:nvPr/>
        </p:nvSpPr>
        <p:spPr>
          <a:xfrm>
            <a:off x="2659286" y="4453935"/>
            <a:ext cx="1904689"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R.1.0.1 March 2020</a:t>
            </a:r>
          </a:p>
        </p:txBody>
      </p:sp>
      <p:sp>
        <p:nvSpPr>
          <p:cNvPr id="7" name="TextBox 6"/>
          <p:cNvSpPr txBox="1"/>
          <p:nvPr/>
        </p:nvSpPr>
        <p:spPr>
          <a:xfrm>
            <a:off x="2659286" y="4638765"/>
            <a:ext cx="1829347"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R.1.0.2 May 2020</a:t>
            </a:r>
          </a:p>
        </p:txBody>
      </p:sp>
    </p:spTree>
    <p:extLst>
      <p:ext uri="{BB962C8B-B14F-4D97-AF65-F5344CB8AC3E}">
        <p14:creationId xmlns:p14="http://schemas.microsoft.com/office/powerpoint/2010/main" val="27349676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69"/>
          </p:nvPr>
        </p:nvSpPr>
        <p:spPr/>
        <p:txBody>
          <a:bodyPr/>
          <a:lstStyle/>
          <a:p>
            <a:r>
              <a:rPr lang="en-US" dirty="0"/>
              <a:t>Maintenance workflow optimization</a:t>
            </a:r>
          </a:p>
        </p:txBody>
      </p:sp>
      <p:sp>
        <p:nvSpPr>
          <p:cNvPr id="6" name="Ellipse 41">
            <a:extLst>
              <a:ext uri="{FF2B5EF4-FFF2-40B4-BE49-F238E27FC236}">
                <a16:creationId xmlns="" xmlns:a16="http://schemas.microsoft.com/office/drawing/2014/main" id="{DBFAF78A-7C61-5B42-9BBB-013597847E48}"/>
              </a:ext>
            </a:extLst>
          </p:cNvPr>
          <p:cNvSpPr/>
          <p:nvPr/>
        </p:nvSpPr>
        <p:spPr>
          <a:xfrm>
            <a:off x="473385" y="1164720"/>
            <a:ext cx="147112" cy="147112"/>
          </a:xfrm>
          <a:prstGeom prst="ellipse">
            <a:avLst/>
          </a:prstGeom>
          <a:solidFill>
            <a:schemeClr val="bg2"/>
          </a:solidFill>
          <a:ln>
            <a:noFill/>
          </a:ln>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33"/>
            <a:r>
              <a:rPr lang="fr-FR" sz="800" b="1" dirty="0">
                <a:solidFill>
                  <a:srgbClr val="FFFFFF"/>
                </a:solidFill>
                <a:latin typeface="Trebuchet MS"/>
                <a:cs typeface="Trebuchet MS"/>
              </a:rPr>
              <a:t>1</a:t>
            </a:r>
            <a:endParaRPr lang="en-GB" sz="800" b="1" dirty="0">
              <a:solidFill>
                <a:srgbClr val="FFFFFF"/>
              </a:solidFill>
              <a:latin typeface="Trebuchet MS"/>
              <a:cs typeface="Trebuchet MS"/>
            </a:endParaRPr>
          </a:p>
        </p:txBody>
      </p:sp>
      <p:sp>
        <p:nvSpPr>
          <p:cNvPr id="51" name="Ellipse 41">
            <a:extLst>
              <a:ext uri="{FF2B5EF4-FFF2-40B4-BE49-F238E27FC236}">
                <a16:creationId xmlns="" xmlns:a16="http://schemas.microsoft.com/office/drawing/2014/main" id="{DBFAF78A-7C61-5B42-9BBB-013597847E48}"/>
              </a:ext>
            </a:extLst>
          </p:cNvPr>
          <p:cNvSpPr/>
          <p:nvPr/>
        </p:nvSpPr>
        <p:spPr>
          <a:xfrm>
            <a:off x="2337258" y="1164720"/>
            <a:ext cx="147112" cy="147112"/>
          </a:xfrm>
          <a:prstGeom prst="ellipse">
            <a:avLst/>
          </a:prstGeom>
          <a:solidFill>
            <a:schemeClr val="bg2"/>
          </a:solidFill>
          <a:ln>
            <a:noFill/>
          </a:ln>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33"/>
            <a:r>
              <a:rPr lang="fr-FR" sz="800" b="1" dirty="0">
                <a:solidFill>
                  <a:srgbClr val="FFFFFF"/>
                </a:solidFill>
                <a:latin typeface="Trebuchet MS"/>
                <a:cs typeface="Trebuchet MS"/>
              </a:rPr>
              <a:t>2</a:t>
            </a:r>
            <a:endParaRPr lang="en-GB" sz="800" b="1" dirty="0">
              <a:solidFill>
                <a:srgbClr val="FFFFFF"/>
              </a:solidFill>
              <a:latin typeface="Trebuchet MS"/>
              <a:cs typeface="Trebuchet MS"/>
            </a:endParaRPr>
          </a:p>
        </p:txBody>
      </p:sp>
      <p:sp>
        <p:nvSpPr>
          <p:cNvPr id="10" name="Ellipse 41">
            <a:extLst>
              <a:ext uri="{FF2B5EF4-FFF2-40B4-BE49-F238E27FC236}">
                <a16:creationId xmlns="" xmlns:a16="http://schemas.microsoft.com/office/drawing/2014/main" id="{DBFAF78A-7C61-5B42-9BBB-013597847E48}"/>
              </a:ext>
            </a:extLst>
          </p:cNvPr>
          <p:cNvSpPr/>
          <p:nvPr/>
        </p:nvSpPr>
        <p:spPr>
          <a:xfrm>
            <a:off x="6226830" y="1150839"/>
            <a:ext cx="147112" cy="147112"/>
          </a:xfrm>
          <a:prstGeom prst="ellipse">
            <a:avLst/>
          </a:prstGeom>
          <a:solidFill>
            <a:schemeClr val="bg2"/>
          </a:solidFill>
          <a:ln>
            <a:noFill/>
          </a:ln>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33"/>
            <a:r>
              <a:rPr lang="fr-FR" sz="800" b="1" dirty="0">
                <a:solidFill>
                  <a:srgbClr val="FFFFFF"/>
                </a:solidFill>
                <a:latin typeface="Trebuchet MS"/>
                <a:cs typeface="Trebuchet MS"/>
              </a:rPr>
              <a:t>4</a:t>
            </a:r>
            <a:endParaRPr lang="en-GB" sz="800" b="1" dirty="0">
              <a:solidFill>
                <a:srgbClr val="FFFFFF"/>
              </a:solidFill>
              <a:latin typeface="Trebuchet MS"/>
              <a:cs typeface="Trebuchet MS"/>
            </a:endParaRPr>
          </a:p>
        </p:txBody>
      </p:sp>
      <p:grpSp>
        <p:nvGrpSpPr>
          <p:cNvPr id="13" name="Group 12"/>
          <p:cNvGrpSpPr/>
          <p:nvPr/>
        </p:nvGrpSpPr>
        <p:grpSpPr>
          <a:xfrm>
            <a:off x="4146462" y="1061851"/>
            <a:ext cx="1936567" cy="2489594"/>
            <a:chOff x="3752912" y="1061851"/>
            <a:chExt cx="1936567" cy="2489594"/>
          </a:xfrm>
        </p:grpSpPr>
        <p:sp>
          <p:nvSpPr>
            <p:cNvPr id="54" name="Rectangle 53">
              <a:extLst>
                <a:ext uri="{FF2B5EF4-FFF2-40B4-BE49-F238E27FC236}">
                  <a16:creationId xmlns="" xmlns:a16="http://schemas.microsoft.com/office/drawing/2014/main" id="{2B26975F-E4CC-EC4D-97B4-61D3B637BE77}"/>
                </a:ext>
              </a:extLst>
            </p:cNvPr>
            <p:cNvSpPr/>
            <p:nvPr/>
          </p:nvSpPr>
          <p:spPr>
            <a:xfrm>
              <a:off x="4363027" y="1061851"/>
              <a:ext cx="1326452" cy="484748"/>
            </a:xfrm>
            <a:prstGeom prst="rect">
              <a:avLst/>
            </a:prstGeom>
          </p:spPr>
          <p:txBody>
            <a:bodyPr wrap="square" lIns="68577" tIns="34289" rIns="68577" bIns="34289">
              <a:spAutoFit/>
            </a:bodyPr>
            <a:lstStyle/>
            <a:p>
              <a:pPr defTabSz="914333"/>
              <a:r>
                <a:rPr lang="en-US" sz="900" dirty="0"/>
                <a:t>Operations manager proactively schedules maintenance</a:t>
              </a:r>
              <a:endParaRPr lang="en-US" sz="900" b="1" dirty="0">
                <a:latin typeface="Trebuchet MS"/>
              </a:endParaRPr>
            </a:p>
          </p:txBody>
        </p:sp>
        <p:sp>
          <p:nvSpPr>
            <p:cNvPr id="55" name="Ellipse 41">
              <a:extLst>
                <a:ext uri="{FF2B5EF4-FFF2-40B4-BE49-F238E27FC236}">
                  <a16:creationId xmlns="" xmlns:a16="http://schemas.microsoft.com/office/drawing/2014/main" id="{DBFAF78A-7C61-5B42-9BBB-013597847E48}"/>
                </a:ext>
              </a:extLst>
            </p:cNvPr>
            <p:cNvSpPr/>
            <p:nvPr/>
          </p:nvSpPr>
          <p:spPr>
            <a:xfrm>
              <a:off x="4199465" y="1164720"/>
              <a:ext cx="147112" cy="147112"/>
            </a:xfrm>
            <a:prstGeom prst="ellipse">
              <a:avLst/>
            </a:prstGeom>
            <a:solidFill>
              <a:schemeClr val="bg2"/>
            </a:solidFill>
            <a:ln>
              <a:noFill/>
            </a:ln>
          </p:spPr>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333"/>
              <a:r>
                <a:rPr lang="fr-FR" sz="800" b="1" dirty="0">
                  <a:solidFill>
                    <a:srgbClr val="FFFFFF"/>
                  </a:solidFill>
                  <a:latin typeface="Trebuchet MS"/>
                  <a:cs typeface="Trebuchet MS"/>
                </a:rPr>
                <a:t>3</a:t>
              </a:r>
              <a:endParaRPr lang="en-GB" sz="800" b="1" dirty="0">
                <a:solidFill>
                  <a:srgbClr val="FFFFFF"/>
                </a:solidFill>
                <a:latin typeface="Trebuchet MS"/>
                <a:cs typeface="Trebuchet MS"/>
              </a:endParaRPr>
            </a:p>
          </p:txBody>
        </p:sp>
        <p:sp>
          <p:nvSpPr>
            <p:cNvPr id="75" name="Freeform 944">
              <a:extLst>
                <a:ext uri="{FF2B5EF4-FFF2-40B4-BE49-F238E27FC236}">
                  <a16:creationId xmlns="" xmlns:a16="http://schemas.microsoft.com/office/drawing/2014/main" id="{D0420FF1-D5C7-432E-AFE1-E40BE6E08B7E}"/>
                </a:ext>
              </a:extLst>
            </p:cNvPr>
            <p:cNvSpPr>
              <a:spLocks/>
            </p:cNvSpPr>
            <p:nvPr/>
          </p:nvSpPr>
          <p:spPr bwMode="auto">
            <a:xfrm rot="9832793" flipH="1">
              <a:off x="3752912" y="3229021"/>
              <a:ext cx="505887" cy="322424"/>
            </a:xfrm>
            <a:custGeom>
              <a:avLst/>
              <a:gdLst>
                <a:gd name="T0" fmla="*/ 2506 w 5244"/>
                <a:gd name="T1" fmla="*/ 2103 h 3240"/>
                <a:gd name="T2" fmla="*/ 2599 w 5244"/>
                <a:gd name="T3" fmla="*/ 2110 h 3240"/>
                <a:gd name="T4" fmla="*/ 2688 w 5244"/>
                <a:gd name="T5" fmla="*/ 2128 h 3240"/>
                <a:gd name="T6" fmla="*/ 2771 w 5244"/>
                <a:gd name="T7" fmla="*/ 2155 h 3240"/>
                <a:gd name="T8" fmla="*/ 2846 w 5244"/>
                <a:gd name="T9" fmla="*/ 2192 h 3240"/>
                <a:gd name="T10" fmla="*/ 2916 w 5244"/>
                <a:gd name="T11" fmla="*/ 2238 h 3240"/>
                <a:gd name="T12" fmla="*/ 2974 w 5244"/>
                <a:gd name="T13" fmla="*/ 2292 h 3240"/>
                <a:gd name="T14" fmla="*/ 3024 w 5244"/>
                <a:gd name="T15" fmla="*/ 2350 h 3240"/>
                <a:gd name="T16" fmla="*/ 3061 w 5244"/>
                <a:gd name="T17" fmla="*/ 2416 h 3240"/>
                <a:gd name="T18" fmla="*/ 3086 w 5244"/>
                <a:gd name="T19" fmla="*/ 2487 h 3240"/>
                <a:gd name="T20" fmla="*/ 3099 w 5244"/>
                <a:gd name="T21" fmla="*/ 2562 h 3240"/>
                <a:gd name="T22" fmla="*/ 3101 w 5244"/>
                <a:gd name="T23" fmla="*/ 3133 h 3240"/>
                <a:gd name="T24" fmla="*/ 5207 w 5244"/>
                <a:gd name="T25" fmla="*/ 1692 h 3240"/>
                <a:gd name="T26" fmla="*/ 5232 w 5244"/>
                <a:gd name="T27" fmla="*/ 1664 h 3240"/>
                <a:gd name="T28" fmla="*/ 5242 w 5244"/>
                <a:gd name="T29" fmla="*/ 1630 h 3240"/>
                <a:gd name="T30" fmla="*/ 5240 w 5244"/>
                <a:gd name="T31" fmla="*/ 1596 h 3240"/>
                <a:gd name="T32" fmla="*/ 5226 w 5244"/>
                <a:gd name="T33" fmla="*/ 1564 h 3240"/>
                <a:gd name="T34" fmla="*/ 5200 w 5244"/>
                <a:gd name="T35" fmla="*/ 1535 h 3240"/>
                <a:gd name="T36" fmla="*/ 3101 w 5244"/>
                <a:gd name="T37" fmla="*/ 770 h 3240"/>
                <a:gd name="T38" fmla="*/ 3093 w 5244"/>
                <a:gd name="T39" fmla="*/ 810 h 3240"/>
                <a:gd name="T40" fmla="*/ 3074 w 5244"/>
                <a:gd name="T41" fmla="*/ 843 h 3240"/>
                <a:gd name="T42" fmla="*/ 3044 w 5244"/>
                <a:gd name="T43" fmla="*/ 870 h 3240"/>
                <a:gd name="T44" fmla="*/ 3004 w 5244"/>
                <a:gd name="T45" fmla="*/ 891 h 3240"/>
                <a:gd name="T46" fmla="*/ 2960 w 5244"/>
                <a:gd name="T47" fmla="*/ 902 h 3240"/>
                <a:gd name="T48" fmla="*/ 2830 w 5244"/>
                <a:gd name="T49" fmla="*/ 909 h 3240"/>
                <a:gd name="T50" fmla="*/ 2506 w 5244"/>
                <a:gd name="T51" fmla="*/ 945 h 3240"/>
                <a:gd name="T52" fmla="*/ 2206 w 5244"/>
                <a:gd name="T53" fmla="*/ 1005 h 3240"/>
                <a:gd name="T54" fmla="*/ 1932 w 5244"/>
                <a:gd name="T55" fmla="*/ 1087 h 3240"/>
                <a:gd name="T56" fmla="*/ 1679 w 5244"/>
                <a:gd name="T57" fmla="*/ 1189 h 3240"/>
                <a:gd name="T58" fmla="*/ 1448 w 5244"/>
                <a:gd name="T59" fmla="*/ 1308 h 3240"/>
                <a:gd name="T60" fmla="*/ 1238 w 5244"/>
                <a:gd name="T61" fmla="*/ 1439 h 3240"/>
                <a:gd name="T62" fmla="*/ 1050 w 5244"/>
                <a:gd name="T63" fmla="*/ 1584 h 3240"/>
                <a:gd name="T64" fmla="*/ 879 w 5244"/>
                <a:gd name="T65" fmla="*/ 1735 h 3240"/>
                <a:gd name="T66" fmla="*/ 728 w 5244"/>
                <a:gd name="T67" fmla="*/ 1891 h 3240"/>
                <a:gd name="T68" fmla="*/ 592 w 5244"/>
                <a:gd name="T69" fmla="*/ 2053 h 3240"/>
                <a:gd name="T70" fmla="*/ 475 w 5244"/>
                <a:gd name="T71" fmla="*/ 2213 h 3240"/>
                <a:gd name="T72" fmla="*/ 372 w 5244"/>
                <a:gd name="T73" fmla="*/ 2372 h 3240"/>
                <a:gd name="T74" fmla="*/ 233 w 5244"/>
                <a:gd name="T75" fmla="*/ 2623 h 3240"/>
                <a:gd name="T76" fmla="*/ 116 w 5244"/>
                <a:gd name="T77" fmla="*/ 2888 h 3240"/>
                <a:gd name="T78" fmla="*/ 43 w 5244"/>
                <a:gd name="T79" fmla="*/ 3092 h 3240"/>
                <a:gd name="T80" fmla="*/ 0 w 5244"/>
                <a:gd name="T81" fmla="*/ 3240 h 3240"/>
                <a:gd name="T82" fmla="*/ 119 w 5244"/>
                <a:gd name="T83" fmla="*/ 3083 h 3240"/>
                <a:gd name="T84" fmla="*/ 302 w 5244"/>
                <a:gd name="T85" fmla="*/ 2873 h 3240"/>
                <a:gd name="T86" fmla="*/ 498 w 5244"/>
                <a:gd name="T87" fmla="*/ 2697 h 3240"/>
                <a:gd name="T88" fmla="*/ 703 w 5244"/>
                <a:gd name="T89" fmla="*/ 2548 h 3240"/>
                <a:gd name="T90" fmla="*/ 918 w 5244"/>
                <a:gd name="T91" fmla="*/ 2425 h 3240"/>
                <a:gd name="T92" fmla="*/ 1144 w 5244"/>
                <a:gd name="T93" fmla="*/ 2327 h 3240"/>
                <a:gd name="T94" fmla="*/ 1384 w 5244"/>
                <a:gd name="T95" fmla="*/ 2251 h 3240"/>
                <a:gd name="T96" fmla="*/ 1635 w 5244"/>
                <a:gd name="T97" fmla="*/ 2192 h 3240"/>
                <a:gd name="T98" fmla="*/ 1902 w 5244"/>
                <a:gd name="T99" fmla="*/ 2149 h 3240"/>
                <a:gd name="T100" fmla="*/ 2181 w 5244"/>
                <a:gd name="T101" fmla="*/ 2121 h 3240"/>
                <a:gd name="T102" fmla="*/ 2474 w 5244"/>
                <a:gd name="T103" fmla="*/ 2105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44" h="3240">
                  <a:moveTo>
                    <a:pt x="2474" y="2105"/>
                  </a:moveTo>
                  <a:lnTo>
                    <a:pt x="2474" y="2105"/>
                  </a:lnTo>
                  <a:lnTo>
                    <a:pt x="2506" y="2103"/>
                  </a:lnTo>
                  <a:lnTo>
                    <a:pt x="2538" y="2105"/>
                  </a:lnTo>
                  <a:lnTo>
                    <a:pt x="2569" y="2107"/>
                  </a:lnTo>
                  <a:lnTo>
                    <a:pt x="2599" y="2110"/>
                  </a:lnTo>
                  <a:lnTo>
                    <a:pt x="2629" y="2114"/>
                  </a:lnTo>
                  <a:lnTo>
                    <a:pt x="2659" y="2121"/>
                  </a:lnTo>
                  <a:lnTo>
                    <a:pt x="2688" y="2128"/>
                  </a:lnTo>
                  <a:lnTo>
                    <a:pt x="2716" y="2135"/>
                  </a:lnTo>
                  <a:lnTo>
                    <a:pt x="2743" y="2144"/>
                  </a:lnTo>
                  <a:lnTo>
                    <a:pt x="2771" y="2155"/>
                  </a:lnTo>
                  <a:lnTo>
                    <a:pt x="2796" y="2167"/>
                  </a:lnTo>
                  <a:lnTo>
                    <a:pt x="2823" y="2178"/>
                  </a:lnTo>
                  <a:lnTo>
                    <a:pt x="2846" y="2192"/>
                  </a:lnTo>
                  <a:lnTo>
                    <a:pt x="2871" y="2206"/>
                  </a:lnTo>
                  <a:lnTo>
                    <a:pt x="2892" y="2222"/>
                  </a:lnTo>
                  <a:lnTo>
                    <a:pt x="2916" y="2238"/>
                  </a:lnTo>
                  <a:lnTo>
                    <a:pt x="2935" y="2254"/>
                  </a:lnTo>
                  <a:lnTo>
                    <a:pt x="2955" y="2272"/>
                  </a:lnTo>
                  <a:lnTo>
                    <a:pt x="2974" y="2292"/>
                  </a:lnTo>
                  <a:lnTo>
                    <a:pt x="2992" y="2309"/>
                  </a:lnTo>
                  <a:lnTo>
                    <a:pt x="3008" y="2331"/>
                  </a:lnTo>
                  <a:lnTo>
                    <a:pt x="3024" y="2350"/>
                  </a:lnTo>
                  <a:lnTo>
                    <a:pt x="3038" y="2372"/>
                  </a:lnTo>
                  <a:lnTo>
                    <a:pt x="3051" y="2395"/>
                  </a:lnTo>
                  <a:lnTo>
                    <a:pt x="3061" y="2416"/>
                  </a:lnTo>
                  <a:lnTo>
                    <a:pt x="3072" y="2439"/>
                  </a:lnTo>
                  <a:lnTo>
                    <a:pt x="3079" y="2464"/>
                  </a:lnTo>
                  <a:lnTo>
                    <a:pt x="3086" y="2487"/>
                  </a:lnTo>
                  <a:lnTo>
                    <a:pt x="3093" y="2512"/>
                  </a:lnTo>
                  <a:lnTo>
                    <a:pt x="3097" y="2537"/>
                  </a:lnTo>
                  <a:lnTo>
                    <a:pt x="3099" y="2562"/>
                  </a:lnTo>
                  <a:lnTo>
                    <a:pt x="3101" y="2589"/>
                  </a:lnTo>
                  <a:lnTo>
                    <a:pt x="3101" y="2589"/>
                  </a:lnTo>
                  <a:lnTo>
                    <a:pt x="3101" y="3133"/>
                  </a:lnTo>
                  <a:lnTo>
                    <a:pt x="5196" y="1701"/>
                  </a:lnTo>
                  <a:lnTo>
                    <a:pt x="5196" y="1701"/>
                  </a:lnTo>
                  <a:lnTo>
                    <a:pt x="5207" y="1692"/>
                  </a:lnTo>
                  <a:lnTo>
                    <a:pt x="5216" y="1683"/>
                  </a:lnTo>
                  <a:lnTo>
                    <a:pt x="5224" y="1674"/>
                  </a:lnTo>
                  <a:lnTo>
                    <a:pt x="5232" y="1664"/>
                  </a:lnTo>
                  <a:lnTo>
                    <a:pt x="5237" y="1653"/>
                  </a:lnTo>
                  <a:lnTo>
                    <a:pt x="5240" y="1642"/>
                  </a:lnTo>
                  <a:lnTo>
                    <a:pt x="5242" y="1630"/>
                  </a:lnTo>
                  <a:lnTo>
                    <a:pt x="5244" y="1619"/>
                  </a:lnTo>
                  <a:lnTo>
                    <a:pt x="5242" y="1608"/>
                  </a:lnTo>
                  <a:lnTo>
                    <a:pt x="5240" y="1596"/>
                  </a:lnTo>
                  <a:lnTo>
                    <a:pt x="5237" y="1585"/>
                  </a:lnTo>
                  <a:lnTo>
                    <a:pt x="5233" y="1575"/>
                  </a:lnTo>
                  <a:lnTo>
                    <a:pt x="5226" y="1564"/>
                  </a:lnTo>
                  <a:lnTo>
                    <a:pt x="5219" y="1555"/>
                  </a:lnTo>
                  <a:lnTo>
                    <a:pt x="5210" y="1544"/>
                  </a:lnTo>
                  <a:lnTo>
                    <a:pt x="5200" y="1535"/>
                  </a:lnTo>
                  <a:lnTo>
                    <a:pt x="3101" y="0"/>
                  </a:lnTo>
                  <a:lnTo>
                    <a:pt x="3101" y="770"/>
                  </a:lnTo>
                  <a:lnTo>
                    <a:pt x="3101" y="770"/>
                  </a:lnTo>
                  <a:lnTo>
                    <a:pt x="3099" y="783"/>
                  </a:lnTo>
                  <a:lnTo>
                    <a:pt x="3097" y="797"/>
                  </a:lnTo>
                  <a:lnTo>
                    <a:pt x="3093" y="810"/>
                  </a:lnTo>
                  <a:lnTo>
                    <a:pt x="3088" y="820"/>
                  </a:lnTo>
                  <a:lnTo>
                    <a:pt x="3081" y="833"/>
                  </a:lnTo>
                  <a:lnTo>
                    <a:pt x="3074" y="843"/>
                  </a:lnTo>
                  <a:lnTo>
                    <a:pt x="3065" y="852"/>
                  </a:lnTo>
                  <a:lnTo>
                    <a:pt x="3054" y="863"/>
                  </a:lnTo>
                  <a:lnTo>
                    <a:pt x="3044" y="870"/>
                  </a:lnTo>
                  <a:lnTo>
                    <a:pt x="3031" y="879"/>
                  </a:lnTo>
                  <a:lnTo>
                    <a:pt x="3019" y="884"/>
                  </a:lnTo>
                  <a:lnTo>
                    <a:pt x="3004" y="891"/>
                  </a:lnTo>
                  <a:lnTo>
                    <a:pt x="2990" y="895"/>
                  </a:lnTo>
                  <a:lnTo>
                    <a:pt x="2974" y="899"/>
                  </a:lnTo>
                  <a:lnTo>
                    <a:pt x="2960" y="902"/>
                  </a:lnTo>
                  <a:lnTo>
                    <a:pt x="2942" y="904"/>
                  </a:lnTo>
                  <a:lnTo>
                    <a:pt x="2942" y="904"/>
                  </a:lnTo>
                  <a:lnTo>
                    <a:pt x="2830" y="909"/>
                  </a:lnTo>
                  <a:lnTo>
                    <a:pt x="2718" y="918"/>
                  </a:lnTo>
                  <a:lnTo>
                    <a:pt x="2611" y="931"/>
                  </a:lnTo>
                  <a:lnTo>
                    <a:pt x="2506" y="945"/>
                  </a:lnTo>
                  <a:lnTo>
                    <a:pt x="2403" y="963"/>
                  </a:lnTo>
                  <a:lnTo>
                    <a:pt x="2304" y="982"/>
                  </a:lnTo>
                  <a:lnTo>
                    <a:pt x="2206" y="1005"/>
                  </a:lnTo>
                  <a:lnTo>
                    <a:pt x="2111" y="1030"/>
                  </a:lnTo>
                  <a:lnTo>
                    <a:pt x="2021" y="1057"/>
                  </a:lnTo>
                  <a:lnTo>
                    <a:pt x="1932" y="1087"/>
                  </a:lnTo>
                  <a:lnTo>
                    <a:pt x="1845" y="1119"/>
                  </a:lnTo>
                  <a:lnTo>
                    <a:pt x="1761" y="1153"/>
                  </a:lnTo>
                  <a:lnTo>
                    <a:pt x="1679" y="1189"/>
                  </a:lnTo>
                  <a:lnTo>
                    <a:pt x="1599" y="1226"/>
                  </a:lnTo>
                  <a:lnTo>
                    <a:pt x="1523" y="1267"/>
                  </a:lnTo>
                  <a:lnTo>
                    <a:pt x="1448" y="1308"/>
                  </a:lnTo>
                  <a:lnTo>
                    <a:pt x="1375" y="1350"/>
                  </a:lnTo>
                  <a:lnTo>
                    <a:pt x="1306" y="1393"/>
                  </a:lnTo>
                  <a:lnTo>
                    <a:pt x="1238" y="1439"/>
                  </a:lnTo>
                  <a:lnTo>
                    <a:pt x="1172" y="1486"/>
                  </a:lnTo>
                  <a:lnTo>
                    <a:pt x="1110" y="1534"/>
                  </a:lnTo>
                  <a:lnTo>
                    <a:pt x="1050" y="1584"/>
                  </a:lnTo>
                  <a:lnTo>
                    <a:pt x="991" y="1633"/>
                  </a:lnTo>
                  <a:lnTo>
                    <a:pt x="934" y="1683"/>
                  </a:lnTo>
                  <a:lnTo>
                    <a:pt x="879" y="1735"/>
                  </a:lnTo>
                  <a:lnTo>
                    <a:pt x="827" y="1786"/>
                  </a:lnTo>
                  <a:lnTo>
                    <a:pt x="776" y="1840"/>
                  </a:lnTo>
                  <a:lnTo>
                    <a:pt x="728" y="1891"/>
                  </a:lnTo>
                  <a:lnTo>
                    <a:pt x="680" y="1945"/>
                  </a:lnTo>
                  <a:lnTo>
                    <a:pt x="635" y="2000"/>
                  </a:lnTo>
                  <a:lnTo>
                    <a:pt x="592" y="2053"/>
                  </a:lnTo>
                  <a:lnTo>
                    <a:pt x="551" y="2107"/>
                  </a:lnTo>
                  <a:lnTo>
                    <a:pt x="512" y="2160"/>
                  </a:lnTo>
                  <a:lnTo>
                    <a:pt x="475" y="2213"/>
                  </a:lnTo>
                  <a:lnTo>
                    <a:pt x="439" y="2267"/>
                  </a:lnTo>
                  <a:lnTo>
                    <a:pt x="406" y="2320"/>
                  </a:lnTo>
                  <a:lnTo>
                    <a:pt x="372" y="2372"/>
                  </a:lnTo>
                  <a:lnTo>
                    <a:pt x="342" y="2423"/>
                  </a:lnTo>
                  <a:lnTo>
                    <a:pt x="285" y="2525"/>
                  </a:lnTo>
                  <a:lnTo>
                    <a:pt x="233" y="2623"/>
                  </a:lnTo>
                  <a:lnTo>
                    <a:pt x="189" y="2717"/>
                  </a:lnTo>
                  <a:lnTo>
                    <a:pt x="149" y="2806"/>
                  </a:lnTo>
                  <a:lnTo>
                    <a:pt x="116" y="2888"/>
                  </a:lnTo>
                  <a:lnTo>
                    <a:pt x="85" y="2964"/>
                  </a:lnTo>
                  <a:lnTo>
                    <a:pt x="62" y="3034"/>
                  </a:lnTo>
                  <a:lnTo>
                    <a:pt x="43" y="3092"/>
                  </a:lnTo>
                  <a:lnTo>
                    <a:pt x="27" y="3144"/>
                  </a:lnTo>
                  <a:lnTo>
                    <a:pt x="7" y="3215"/>
                  </a:lnTo>
                  <a:lnTo>
                    <a:pt x="0" y="3240"/>
                  </a:lnTo>
                  <a:lnTo>
                    <a:pt x="0" y="3240"/>
                  </a:lnTo>
                  <a:lnTo>
                    <a:pt x="59" y="3160"/>
                  </a:lnTo>
                  <a:lnTo>
                    <a:pt x="119" y="3083"/>
                  </a:lnTo>
                  <a:lnTo>
                    <a:pt x="180" y="3009"/>
                  </a:lnTo>
                  <a:lnTo>
                    <a:pt x="240" y="2939"/>
                  </a:lnTo>
                  <a:lnTo>
                    <a:pt x="302" y="2873"/>
                  </a:lnTo>
                  <a:lnTo>
                    <a:pt x="366" y="2811"/>
                  </a:lnTo>
                  <a:lnTo>
                    <a:pt x="432" y="2752"/>
                  </a:lnTo>
                  <a:lnTo>
                    <a:pt x="498" y="2697"/>
                  </a:lnTo>
                  <a:lnTo>
                    <a:pt x="564" y="2644"/>
                  </a:lnTo>
                  <a:lnTo>
                    <a:pt x="633" y="2594"/>
                  </a:lnTo>
                  <a:lnTo>
                    <a:pt x="703" y="2548"/>
                  </a:lnTo>
                  <a:lnTo>
                    <a:pt x="772" y="2505"/>
                  </a:lnTo>
                  <a:lnTo>
                    <a:pt x="845" y="2464"/>
                  </a:lnTo>
                  <a:lnTo>
                    <a:pt x="918" y="2425"/>
                  </a:lnTo>
                  <a:lnTo>
                    <a:pt x="991" y="2390"/>
                  </a:lnTo>
                  <a:lnTo>
                    <a:pt x="1067" y="2357"/>
                  </a:lnTo>
                  <a:lnTo>
                    <a:pt x="1144" y="2327"/>
                  </a:lnTo>
                  <a:lnTo>
                    <a:pt x="1222" y="2299"/>
                  </a:lnTo>
                  <a:lnTo>
                    <a:pt x="1302" y="2274"/>
                  </a:lnTo>
                  <a:lnTo>
                    <a:pt x="1384" y="2251"/>
                  </a:lnTo>
                  <a:lnTo>
                    <a:pt x="1466" y="2229"/>
                  </a:lnTo>
                  <a:lnTo>
                    <a:pt x="1549" y="2210"/>
                  </a:lnTo>
                  <a:lnTo>
                    <a:pt x="1635" y="2192"/>
                  </a:lnTo>
                  <a:lnTo>
                    <a:pt x="1722" y="2176"/>
                  </a:lnTo>
                  <a:lnTo>
                    <a:pt x="1811" y="2162"/>
                  </a:lnTo>
                  <a:lnTo>
                    <a:pt x="1902" y="2149"/>
                  </a:lnTo>
                  <a:lnTo>
                    <a:pt x="1992" y="2139"/>
                  </a:lnTo>
                  <a:lnTo>
                    <a:pt x="2085" y="2130"/>
                  </a:lnTo>
                  <a:lnTo>
                    <a:pt x="2181" y="2121"/>
                  </a:lnTo>
                  <a:lnTo>
                    <a:pt x="2277" y="2116"/>
                  </a:lnTo>
                  <a:lnTo>
                    <a:pt x="2375" y="2108"/>
                  </a:lnTo>
                  <a:lnTo>
                    <a:pt x="2474" y="2105"/>
                  </a:lnTo>
                  <a:lnTo>
                    <a:pt x="2474" y="2105"/>
                  </a:lnTo>
                  <a:close/>
                </a:path>
              </a:pathLst>
            </a:custGeom>
            <a:solidFill>
              <a:srgbClr val="00B2A9"/>
            </a:solidFill>
            <a:ln>
              <a:noFill/>
            </a:ln>
          </p:spPr>
          <p:txBody>
            <a:bodyPr vert="horz" wrap="square" lIns="91436" tIns="45718" rIns="91436" bIns="45718" numCol="1" anchor="t" anchorCtr="0" compatLnSpc="1">
              <a:prstTxWarp prst="textNoShape">
                <a:avLst/>
              </a:prstTxWarp>
            </a:bodyPr>
            <a:lstStyle/>
            <a:p>
              <a:pPr defTabSz="914333"/>
              <a:endParaRPr lang="en-GB" dirty="0">
                <a:solidFill>
                  <a:srgbClr val="000000"/>
                </a:solidFill>
              </a:endParaRPr>
            </a:p>
          </p:txBody>
        </p:sp>
        <p:pic>
          <p:nvPicPr>
            <p:cNvPr id="1030" name="Picture 6"/>
            <p:cNvPicPr>
              <a:picLocks noChangeAspect="1" noChangeArrowheads="1"/>
            </p:cNvPicPr>
            <p:nvPr/>
          </p:nvPicPr>
          <p:blipFill>
            <a:blip r:embed="rId3" cstate="print"/>
            <a:srcRect/>
            <a:stretch>
              <a:fillRect/>
            </a:stretch>
          </p:blipFill>
          <p:spPr bwMode="auto">
            <a:xfrm>
              <a:off x="4394182" y="2089914"/>
              <a:ext cx="1204754" cy="1204754"/>
            </a:xfrm>
            <a:prstGeom prst="rect">
              <a:avLst/>
            </a:prstGeom>
            <a:noFill/>
            <a:ln w="9525">
              <a:noFill/>
              <a:miter lim="800000"/>
              <a:headEnd/>
              <a:tailEnd/>
            </a:ln>
          </p:spPr>
        </p:pic>
      </p:grpSp>
      <p:sp>
        <p:nvSpPr>
          <p:cNvPr id="28" name="TextBox 27"/>
          <p:cNvSpPr txBox="1"/>
          <p:nvPr/>
        </p:nvSpPr>
        <p:spPr>
          <a:xfrm>
            <a:off x="3240311" y="4614432"/>
            <a:ext cx="1736373"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R.1.0.2 May 2020</a:t>
            </a:r>
          </a:p>
        </p:txBody>
      </p:sp>
      <p:grpSp>
        <p:nvGrpSpPr>
          <p:cNvPr id="15" name="Group 14"/>
          <p:cNvGrpSpPr/>
          <p:nvPr/>
        </p:nvGrpSpPr>
        <p:grpSpPr>
          <a:xfrm>
            <a:off x="6117845" y="1061849"/>
            <a:ext cx="2763688" cy="3552583"/>
            <a:chOff x="6117845" y="1061849"/>
            <a:chExt cx="2763688" cy="3552583"/>
          </a:xfrm>
        </p:grpSpPr>
        <p:sp>
          <p:nvSpPr>
            <p:cNvPr id="12" name="Freeform 944">
              <a:extLst>
                <a:ext uri="{FF2B5EF4-FFF2-40B4-BE49-F238E27FC236}">
                  <a16:creationId xmlns="" xmlns:a16="http://schemas.microsoft.com/office/drawing/2014/main" id="{D0420FF1-D5C7-432E-AFE1-E40BE6E08B7E}"/>
                </a:ext>
              </a:extLst>
            </p:cNvPr>
            <p:cNvSpPr>
              <a:spLocks/>
            </p:cNvSpPr>
            <p:nvPr/>
          </p:nvSpPr>
          <p:spPr bwMode="auto">
            <a:xfrm rot="9832793" flipH="1">
              <a:off x="6117845" y="3229021"/>
              <a:ext cx="505887" cy="322424"/>
            </a:xfrm>
            <a:custGeom>
              <a:avLst/>
              <a:gdLst>
                <a:gd name="T0" fmla="*/ 2506 w 5244"/>
                <a:gd name="T1" fmla="*/ 2103 h 3240"/>
                <a:gd name="T2" fmla="*/ 2599 w 5244"/>
                <a:gd name="T3" fmla="*/ 2110 h 3240"/>
                <a:gd name="T4" fmla="*/ 2688 w 5244"/>
                <a:gd name="T5" fmla="*/ 2128 h 3240"/>
                <a:gd name="T6" fmla="*/ 2771 w 5244"/>
                <a:gd name="T7" fmla="*/ 2155 h 3240"/>
                <a:gd name="T8" fmla="*/ 2846 w 5244"/>
                <a:gd name="T9" fmla="*/ 2192 h 3240"/>
                <a:gd name="T10" fmla="*/ 2916 w 5244"/>
                <a:gd name="T11" fmla="*/ 2238 h 3240"/>
                <a:gd name="T12" fmla="*/ 2974 w 5244"/>
                <a:gd name="T13" fmla="*/ 2292 h 3240"/>
                <a:gd name="T14" fmla="*/ 3024 w 5244"/>
                <a:gd name="T15" fmla="*/ 2350 h 3240"/>
                <a:gd name="T16" fmla="*/ 3061 w 5244"/>
                <a:gd name="T17" fmla="*/ 2416 h 3240"/>
                <a:gd name="T18" fmla="*/ 3086 w 5244"/>
                <a:gd name="T19" fmla="*/ 2487 h 3240"/>
                <a:gd name="T20" fmla="*/ 3099 w 5244"/>
                <a:gd name="T21" fmla="*/ 2562 h 3240"/>
                <a:gd name="T22" fmla="*/ 3101 w 5244"/>
                <a:gd name="T23" fmla="*/ 3133 h 3240"/>
                <a:gd name="T24" fmla="*/ 5207 w 5244"/>
                <a:gd name="T25" fmla="*/ 1692 h 3240"/>
                <a:gd name="T26" fmla="*/ 5232 w 5244"/>
                <a:gd name="T27" fmla="*/ 1664 h 3240"/>
                <a:gd name="T28" fmla="*/ 5242 w 5244"/>
                <a:gd name="T29" fmla="*/ 1630 h 3240"/>
                <a:gd name="T30" fmla="*/ 5240 w 5244"/>
                <a:gd name="T31" fmla="*/ 1596 h 3240"/>
                <a:gd name="T32" fmla="*/ 5226 w 5244"/>
                <a:gd name="T33" fmla="*/ 1564 h 3240"/>
                <a:gd name="T34" fmla="*/ 5200 w 5244"/>
                <a:gd name="T35" fmla="*/ 1535 h 3240"/>
                <a:gd name="T36" fmla="*/ 3101 w 5244"/>
                <a:gd name="T37" fmla="*/ 770 h 3240"/>
                <a:gd name="T38" fmla="*/ 3093 w 5244"/>
                <a:gd name="T39" fmla="*/ 810 h 3240"/>
                <a:gd name="T40" fmla="*/ 3074 w 5244"/>
                <a:gd name="T41" fmla="*/ 843 h 3240"/>
                <a:gd name="T42" fmla="*/ 3044 w 5244"/>
                <a:gd name="T43" fmla="*/ 870 h 3240"/>
                <a:gd name="T44" fmla="*/ 3004 w 5244"/>
                <a:gd name="T45" fmla="*/ 891 h 3240"/>
                <a:gd name="T46" fmla="*/ 2960 w 5244"/>
                <a:gd name="T47" fmla="*/ 902 h 3240"/>
                <a:gd name="T48" fmla="*/ 2830 w 5244"/>
                <a:gd name="T49" fmla="*/ 909 h 3240"/>
                <a:gd name="T50" fmla="*/ 2506 w 5244"/>
                <a:gd name="T51" fmla="*/ 945 h 3240"/>
                <a:gd name="T52" fmla="*/ 2206 w 5244"/>
                <a:gd name="T53" fmla="*/ 1005 h 3240"/>
                <a:gd name="T54" fmla="*/ 1932 w 5244"/>
                <a:gd name="T55" fmla="*/ 1087 h 3240"/>
                <a:gd name="T56" fmla="*/ 1679 w 5244"/>
                <a:gd name="T57" fmla="*/ 1189 h 3240"/>
                <a:gd name="T58" fmla="*/ 1448 w 5244"/>
                <a:gd name="T59" fmla="*/ 1308 h 3240"/>
                <a:gd name="T60" fmla="*/ 1238 w 5244"/>
                <a:gd name="T61" fmla="*/ 1439 h 3240"/>
                <a:gd name="T62" fmla="*/ 1050 w 5244"/>
                <a:gd name="T63" fmla="*/ 1584 h 3240"/>
                <a:gd name="T64" fmla="*/ 879 w 5244"/>
                <a:gd name="T65" fmla="*/ 1735 h 3240"/>
                <a:gd name="T66" fmla="*/ 728 w 5244"/>
                <a:gd name="T67" fmla="*/ 1891 h 3240"/>
                <a:gd name="T68" fmla="*/ 592 w 5244"/>
                <a:gd name="T69" fmla="*/ 2053 h 3240"/>
                <a:gd name="T70" fmla="*/ 475 w 5244"/>
                <a:gd name="T71" fmla="*/ 2213 h 3240"/>
                <a:gd name="T72" fmla="*/ 372 w 5244"/>
                <a:gd name="T73" fmla="*/ 2372 h 3240"/>
                <a:gd name="T74" fmla="*/ 233 w 5244"/>
                <a:gd name="T75" fmla="*/ 2623 h 3240"/>
                <a:gd name="T76" fmla="*/ 116 w 5244"/>
                <a:gd name="T77" fmla="*/ 2888 h 3240"/>
                <a:gd name="T78" fmla="*/ 43 w 5244"/>
                <a:gd name="T79" fmla="*/ 3092 h 3240"/>
                <a:gd name="T80" fmla="*/ 0 w 5244"/>
                <a:gd name="T81" fmla="*/ 3240 h 3240"/>
                <a:gd name="T82" fmla="*/ 119 w 5244"/>
                <a:gd name="T83" fmla="*/ 3083 h 3240"/>
                <a:gd name="T84" fmla="*/ 302 w 5244"/>
                <a:gd name="T85" fmla="*/ 2873 h 3240"/>
                <a:gd name="T86" fmla="*/ 498 w 5244"/>
                <a:gd name="T87" fmla="*/ 2697 h 3240"/>
                <a:gd name="T88" fmla="*/ 703 w 5244"/>
                <a:gd name="T89" fmla="*/ 2548 h 3240"/>
                <a:gd name="T90" fmla="*/ 918 w 5244"/>
                <a:gd name="T91" fmla="*/ 2425 h 3240"/>
                <a:gd name="T92" fmla="*/ 1144 w 5244"/>
                <a:gd name="T93" fmla="*/ 2327 h 3240"/>
                <a:gd name="T94" fmla="*/ 1384 w 5244"/>
                <a:gd name="T95" fmla="*/ 2251 h 3240"/>
                <a:gd name="T96" fmla="*/ 1635 w 5244"/>
                <a:gd name="T97" fmla="*/ 2192 h 3240"/>
                <a:gd name="T98" fmla="*/ 1902 w 5244"/>
                <a:gd name="T99" fmla="*/ 2149 h 3240"/>
                <a:gd name="T100" fmla="*/ 2181 w 5244"/>
                <a:gd name="T101" fmla="*/ 2121 h 3240"/>
                <a:gd name="T102" fmla="*/ 2474 w 5244"/>
                <a:gd name="T103" fmla="*/ 2105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44" h="3240">
                  <a:moveTo>
                    <a:pt x="2474" y="2105"/>
                  </a:moveTo>
                  <a:lnTo>
                    <a:pt x="2474" y="2105"/>
                  </a:lnTo>
                  <a:lnTo>
                    <a:pt x="2506" y="2103"/>
                  </a:lnTo>
                  <a:lnTo>
                    <a:pt x="2538" y="2105"/>
                  </a:lnTo>
                  <a:lnTo>
                    <a:pt x="2569" y="2107"/>
                  </a:lnTo>
                  <a:lnTo>
                    <a:pt x="2599" y="2110"/>
                  </a:lnTo>
                  <a:lnTo>
                    <a:pt x="2629" y="2114"/>
                  </a:lnTo>
                  <a:lnTo>
                    <a:pt x="2659" y="2121"/>
                  </a:lnTo>
                  <a:lnTo>
                    <a:pt x="2688" y="2128"/>
                  </a:lnTo>
                  <a:lnTo>
                    <a:pt x="2716" y="2135"/>
                  </a:lnTo>
                  <a:lnTo>
                    <a:pt x="2743" y="2144"/>
                  </a:lnTo>
                  <a:lnTo>
                    <a:pt x="2771" y="2155"/>
                  </a:lnTo>
                  <a:lnTo>
                    <a:pt x="2796" y="2167"/>
                  </a:lnTo>
                  <a:lnTo>
                    <a:pt x="2823" y="2178"/>
                  </a:lnTo>
                  <a:lnTo>
                    <a:pt x="2846" y="2192"/>
                  </a:lnTo>
                  <a:lnTo>
                    <a:pt x="2871" y="2206"/>
                  </a:lnTo>
                  <a:lnTo>
                    <a:pt x="2892" y="2222"/>
                  </a:lnTo>
                  <a:lnTo>
                    <a:pt x="2916" y="2238"/>
                  </a:lnTo>
                  <a:lnTo>
                    <a:pt x="2935" y="2254"/>
                  </a:lnTo>
                  <a:lnTo>
                    <a:pt x="2955" y="2272"/>
                  </a:lnTo>
                  <a:lnTo>
                    <a:pt x="2974" y="2292"/>
                  </a:lnTo>
                  <a:lnTo>
                    <a:pt x="2992" y="2309"/>
                  </a:lnTo>
                  <a:lnTo>
                    <a:pt x="3008" y="2331"/>
                  </a:lnTo>
                  <a:lnTo>
                    <a:pt x="3024" y="2350"/>
                  </a:lnTo>
                  <a:lnTo>
                    <a:pt x="3038" y="2372"/>
                  </a:lnTo>
                  <a:lnTo>
                    <a:pt x="3051" y="2395"/>
                  </a:lnTo>
                  <a:lnTo>
                    <a:pt x="3061" y="2416"/>
                  </a:lnTo>
                  <a:lnTo>
                    <a:pt x="3072" y="2439"/>
                  </a:lnTo>
                  <a:lnTo>
                    <a:pt x="3079" y="2464"/>
                  </a:lnTo>
                  <a:lnTo>
                    <a:pt x="3086" y="2487"/>
                  </a:lnTo>
                  <a:lnTo>
                    <a:pt x="3093" y="2512"/>
                  </a:lnTo>
                  <a:lnTo>
                    <a:pt x="3097" y="2537"/>
                  </a:lnTo>
                  <a:lnTo>
                    <a:pt x="3099" y="2562"/>
                  </a:lnTo>
                  <a:lnTo>
                    <a:pt x="3101" y="2589"/>
                  </a:lnTo>
                  <a:lnTo>
                    <a:pt x="3101" y="2589"/>
                  </a:lnTo>
                  <a:lnTo>
                    <a:pt x="3101" y="3133"/>
                  </a:lnTo>
                  <a:lnTo>
                    <a:pt x="5196" y="1701"/>
                  </a:lnTo>
                  <a:lnTo>
                    <a:pt x="5196" y="1701"/>
                  </a:lnTo>
                  <a:lnTo>
                    <a:pt x="5207" y="1692"/>
                  </a:lnTo>
                  <a:lnTo>
                    <a:pt x="5216" y="1683"/>
                  </a:lnTo>
                  <a:lnTo>
                    <a:pt x="5224" y="1674"/>
                  </a:lnTo>
                  <a:lnTo>
                    <a:pt x="5232" y="1664"/>
                  </a:lnTo>
                  <a:lnTo>
                    <a:pt x="5237" y="1653"/>
                  </a:lnTo>
                  <a:lnTo>
                    <a:pt x="5240" y="1642"/>
                  </a:lnTo>
                  <a:lnTo>
                    <a:pt x="5242" y="1630"/>
                  </a:lnTo>
                  <a:lnTo>
                    <a:pt x="5244" y="1619"/>
                  </a:lnTo>
                  <a:lnTo>
                    <a:pt x="5242" y="1608"/>
                  </a:lnTo>
                  <a:lnTo>
                    <a:pt x="5240" y="1596"/>
                  </a:lnTo>
                  <a:lnTo>
                    <a:pt x="5237" y="1585"/>
                  </a:lnTo>
                  <a:lnTo>
                    <a:pt x="5233" y="1575"/>
                  </a:lnTo>
                  <a:lnTo>
                    <a:pt x="5226" y="1564"/>
                  </a:lnTo>
                  <a:lnTo>
                    <a:pt x="5219" y="1555"/>
                  </a:lnTo>
                  <a:lnTo>
                    <a:pt x="5210" y="1544"/>
                  </a:lnTo>
                  <a:lnTo>
                    <a:pt x="5200" y="1535"/>
                  </a:lnTo>
                  <a:lnTo>
                    <a:pt x="3101" y="0"/>
                  </a:lnTo>
                  <a:lnTo>
                    <a:pt x="3101" y="770"/>
                  </a:lnTo>
                  <a:lnTo>
                    <a:pt x="3101" y="770"/>
                  </a:lnTo>
                  <a:lnTo>
                    <a:pt x="3099" y="783"/>
                  </a:lnTo>
                  <a:lnTo>
                    <a:pt x="3097" y="797"/>
                  </a:lnTo>
                  <a:lnTo>
                    <a:pt x="3093" y="810"/>
                  </a:lnTo>
                  <a:lnTo>
                    <a:pt x="3088" y="820"/>
                  </a:lnTo>
                  <a:lnTo>
                    <a:pt x="3081" y="833"/>
                  </a:lnTo>
                  <a:lnTo>
                    <a:pt x="3074" y="843"/>
                  </a:lnTo>
                  <a:lnTo>
                    <a:pt x="3065" y="852"/>
                  </a:lnTo>
                  <a:lnTo>
                    <a:pt x="3054" y="863"/>
                  </a:lnTo>
                  <a:lnTo>
                    <a:pt x="3044" y="870"/>
                  </a:lnTo>
                  <a:lnTo>
                    <a:pt x="3031" y="879"/>
                  </a:lnTo>
                  <a:lnTo>
                    <a:pt x="3019" y="884"/>
                  </a:lnTo>
                  <a:lnTo>
                    <a:pt x="3004" y="891"/>
                  </a:lnTo>
                  <a:lnTo>
                    <a:pt x="2990" y="895"/>
                  </a:lnTo>
                  <a:lnTo>
                    <a:pt x="2974" y="899"/>
                  </a:lnTo>
                  <a:lnTo>
                    <a:pt x="2960" y="902"/>
                  </a:lnTo>
                  <a:lnTo>
                    <a:pt x="2942" y="904"/>
                  </a:lnTo>
                  <a:lnTo>
                    <a:pt x="2942" y="904"/>
                  </a:lnTo>
                  <a:lnTo>
                    <a:pt x="2830" y="909"/>
                  </a:lnTo>
                  <a:lnTo>
                    <a:pt x="2718" y="918"/>
                  </a:lnTo>
                  <a:lnTo>
                    <a:pt x="2611" y="931"/>
                  </a:lnTo>
                  <a:lnTo>
                    <a:pt x="2506" y="945"/>
                  </a:lnTo>
                  <a:lnTo>
                    <a:pt x="2403" y="963"/>
                  </a:lnTo>
                  <a:lnTo>
                    <a:pt x="2304" y="982"/>
                  </a:lnTo>
                  <a:lnTo>
                    <a:pt x="2206" y="1005"/>
                  </a:lnTo>
                  <a:lnTo>
                    <a:pt x="2111" y="1030"/>
                  </a:lnTo>
                  <a:lnTo>
                    <a:pt x="2021" y="1057"/>
                  </a:lnTo>
                  <a:lnTo>
                    <a:pt x="1932" y="1087"/>
                  </a:lnTo>
                  <a:lnTo>
                    <a:pt x="1845" y="1119"/>
                  </a:lnTo>
                  <a:lnTo>
                    <a:pt x="1761" y="1153"/>
                  </a:lnTo>
                  <a:lnTo>
                    <a:pt x="1679" y="1189"/>
                  </a:lnTo>
                  <a:lnTo>
                    <a:pt x="1599" y="1226"/>
                  </a:lnTo>
                  <a:lnTo>
                    <a:pt x="1523" y="1267"/>
                  </a:lnTo>
                  <a:lnTo>
                    <a:pt x="1448" y="1308"/>
                  </a:lnTo>
                  <a:lnTo>
                    <a:pt x="1375" y="1350"/>
                  </a:lnTo>
                  <a:lnTo>
                    <a:pt x="1306" y="1393"/>
                  </a:lnTo>
                  <a:lnTo>
                    <a:pt x="1238" y="1439"/>
                  </a:lnTo>
                  <a:lnTo>
                    <a:pt x="1172" y="1486"/>
                  </a:lnTo>
                  <a:lnTo>
                    <a:pt x="1110" y="1534"/>
                  </a:lnTo>
                  <a:lnTo>
                    <a:pt x="1050" y="1584"/>
                  </a:lnTo>
                  <a:lnTo>
                    <a:pt x="991" y="1633"/>
                  </a:lnTo>
                  <a:lnTo>
                    <a:pt x="934" y="1683"/>
                  </a:lnTo>
                  <a:lnTo>
                    <a:pt x="879" y="1735"/>
                  </a:lnTo>
                  <a:lnTo>
                    <a:pt x="827" y="1786"/>
                  </a:lnTo>
                  <a:lnTo>
                    <a:pt x="776" y="1840"/>
                  </a:lnTo>
                  <a:lnTo>
                    <a:pt x="728" y="1891"/>
                  </a:lnTo>
                  <a:lnTo>
                    <a:pt x="680" y="1945"/>
                  </a:lnTo>
                  <a:lnTo>
                    <a:pt x="635" y="2000"/>
                  </a:lnTo>
                  <a:lnTo>
                    <a:pt x="592" y="2053"/>
                  </a:lnTo>
                  <a:lnTo>
                    <a:pt x="551" y="2107"/>
                  </a:lnTo>
                  <a:lnTo>
                    <a:pt x="512" y="2160"/>
                  </a:lnTo>
                  <a:lnTo>
                    <a:pt x="475" y="2213"/>
                  </a:lnTo>
                  <a:lnTo>
                    <a:pt x="439" y="2267"/>
                  </a:lnTo>
                  <a:lnTo>
                    <a:pt x="406" y="2320"/>
                  </a:lnTo>
                  <a:lnTo>
                    <a:pt x="372" y="2372"/>
                  </a:lnTo>
                  <a:lnTo>
                    <a:pt x="342" y="2423"/>
                  </a:lnTo>
                  <a:lnTo>
                    <a:pt x="285" y="2525"/>
                  </a:lnTo>
                  <a:lnTo>
                    <a:pt x="233" y="2623"/>
                  </a:lnTo>
                  <a:lnTo>
                    <a:pt x="189" y="2717"/>
                  </a:lnTo>
                  <a:lnTo>
                    <a:pt x="149" y="2806"/>
                  </a:lnTo>
                  <a:lnTo>
                    <a:pt x="116" y="2888"/>
                  </a:lnTo>
                  <a:lnTo>
                    <a:pt x="85" y="2964"/>
                  </a:lnTo>
                  <a:lnTo>
                    <a:pt x="62" y="3034"/>
                  </a:lnTo>
                  <a:lnTo>
                    <a:pt x="43" y="3092"/>
                  </a:lnTo>
                  <a:lnTo>
                    <a:pt x="27" y="3144"/>
                  </a:lnTo>
                  <a:lnTo>
                    <a:pt x="7" y="3215"/>
                  </a:lnTo>
                  <a:lnTo>
                    <a:pt x="0" y="3240"/>
                  </a:lnTo>
                  <a:lnTo>
                    <a:pt x="0" y="3240"/>
                  </a:lnTo>
                  <a:lnTo>
                    <a:pt x="59" y="3160"/>
                  </a:lnTo>
                  <a:lnTo>
                    <a:pt x="119" y="3083"/>
                  </a:lnTo>
                  <a:lnTo>
                    <a:pt x="180" y="3009"/>
                  </a:lnTo>
                  <a:lnTo>
                    <a:pt x="240" y="2939"/>
                  </a:lnTo>
                  <a:lnTo>
                    <a:pt x="302" y="2873"/>
                  </a:lnTo>
                  <a:lnTo>
                    <a:pt x="366" y="2811"/>
                  </a:lnTo>
                  <a:lnTo>
                    <a:pt x="432" y="2752"/>
                  </a:lnTo>
                  <a:lnTo>
                    <a:pt x="498" y="2697"/>
                  </a:lnTo>
                  <a:lnTo>
                    <a:pt x="564" y="2644"/>
                  </a:lnTo>
                  <a:lnTo>
                    <a:pt x="633" y="2594"/>
                  </a:lnTo>
                  <a:lnTo>
                    <a:pt x="703" y="2548"/>
                  </a:lnTo>
                  <a:lnTo>
                    <a:pt x="772" y="2505"/>
                  </a:lnTo>
                  <a:lnTo>
                    <a:pt x="845" y="2464"/>
                  </a:lnTo>
                  <a:lnTo>
                    <a:pt x="918" y="2425"/>
                  </a:lnTo>
                  <a:lnTo>
                    <a:pt x="991" y="2390"/>
                  </a:lnTo>
                  <a:lnTo>
                    <a:pt x="1067" y="2357"/>
                  </a:lnTo>
                  <a:lnTo>
                    <a:pt x="1144" y="2327"/>
                  </a:lnTo>
                  <a:lnTo>
                    <a:pt x="1222" y="2299"/>
                  </a:lnTo>
                  <a:lnTo>
                    <a:pt x="1302" y="2274"/>
                  </a:lnTo>
                  <a:lnTo>
                    <a:pt x="1384" y="2251"/>
                  </a:lnTo>
                  <a:lnTo>
                    <a:pt x="1466" y="2229"/>
                  </a:lnTo>
                  <a:lnTo>
                    <a:pt x="1549" y="2210"/>
                  </a:lnTo>
                  <a:lnTo>
                    <a:pt x="1635" y="2192"/>
                  </a:lnTo>
                  <a:lnTo>
                    <a:pt x="1722" y="2176"/>
                  </a:lnTo>
                  <a:lnTo>
                    <a:pt x="1811" y="2162"/>
                  </a:lnTo>
                  <a:lnTo>
                    <a:pt x="1902" y="2149"/>
                  </a:lnTo>
                  <a:lnTo>
                    <a:pt x="1992" y="2139"/>
                  </a:lnTo>
                  <a:lnTo>
                    <a:pt x="2085" y="2130"/>
                  </a:lnTo>
                  <a:lnTo>
                    <a:pt x="2181" y="2121"/>
                  </a:lnTo>
                  <a:lnTo>
                    <a:pt x="2277" y="2116"/>
                  </a:lnTo>
                  <a:lnTo>
                    <a:pt x="2375" y="2108"/>
                  </a:lnTo>
                  <a:lnTo>
                    <a:pt x="2474" y="2105"/>
                  </a:lnTo>
                  <a:lnTo>
                    <a:pt x="2474" y="2105"/>
                  </a:lnTo>
                  <a:close/>
                </a:path>
              </a:pathLst>
            </a:custGeom>
            <a:solidFill>
              <a:srgbClr val="00B2A9"/>
            </a:solidFill>
            <a:ln>
              <a:noFill/>
            </a:ln>
          </p:spPr>
          <p:txBody>
            <a:bodyPr vert="horz" wrap="square" lIns="91436" tIns="45718" rIns="91436" bIns="45718" numCol="1" anchor="t" anchorCtr="0" compatLnSpc="1">
              <a:prstTxWarp prst="textNoShape">
                <a:avLst/>
              </a:prstTxWarp>
            </a:bodyPr>
            <a:lstStyle/>
            <a:p>
              <a:pPr defTabSz="914333"/>
              <a:endParaRPr lang="en-GB" dirty="0">
                <a:solidFill>
                  <a:srgbClr val="000000"/>
                </a:solidFill>
              </a:endParaRPr>
            </a:p>
          </p:txBody>
        </p:sp>
        <p:sp>
          <p:nvSpPr>
            <p:cNvPr id="9" name="Rectangle 8">
              <a:extLst>
                <a:ext uri="{FF2B5EF4-FFF2-40B4-BE49-F238E27FC236}">
                  <a16:creationId xmlns="" xmlns:a16="http://schemas.microsoft.com/office/drawing/2014/main" id="{2B26975F-E4CC-EC4D-97B4-61D3B637BE77}"/>
                </a:ext>
              </a:extLst>
            </p:cNvPr>
            <p:cNvSpPr/>
            <p:nvPr/>
          </p:nvSpPr>
          <p:spPr>
            <a:xfrm>
              <a:off x="6393186" y="1061849"/>
              <a:ext cx="2488347" cy="553996"/>
            </a:xfrm>
            <a:prstGeom prst="rect">
              <a:avLst/>
            </a:prstGeom>
          </p:spPr>
          <p:txBody>
            <a:bodyPr wrap="square" lIns="68577" tIns="34289" rIns="68577" bIns="34289">
              <a:spAutoFit/>
            </a:bodyPr>
            <a:lstStyle/>
            <a:p>
              <a:pPr defTabSz="914333"/>
              <a:r>
                <a:rPr lang="en-US" sz="900" dirty="0"/>
                <a:t>Maintenance person uses asset tracking app to located assets that require maintenance. </a:t>
              </a:r>
            </a:p>
            <a:p>
              <a:pPr defTabSz="914333"/>
              <a:r>
                <a:rPr lang="en-US" sz="900" dirty="0"/>
                <a:t>Saves time not looking for assets.</a:t>
              </a:r>
              <a:endParaRPr lang="en-US" sz="900" dirty="0">
                <a:latin typeface="Trebuchet MS"/>
              </a:endParaRPr>
            </a:p>
          </p:txBody>
        </p:sp>
        <p:pic>
          <p:nvPicPr>
            <p:cNvPr id="32" name="Picture 31"/>
            <p:cNvPicPr>
              <a:picLocks noChangeAspect="1"/>
            </p:cNvPicPr>
            <p:nvPr/>
          </p:nvPicPr>
          <p:blipFill>
            <a:blip r:embed="rId4"/>
            <a:stretch>
              <a:fillRect/>
            </a:stretch>
          </p:blipFill>
          <p:spPr>
            <a:xfrm>
              <a:off x="6900720" y="1773271"/>
              <a:ext cx="1468411" cy="2841161"/>
            </a:xfrm>
            <a:prstGeom prst="rect">
              <a:avLst/>
            </a:prstGeom>
          </p:spPr>
        </p:pic>
      </p:grpSp>
      <p:grpSp>
        <p:nvGrpSpPr>
          <p:cNvPr id="21" name="Group 20"/>
          <p:cNvGrpSpPr/>
          <p:nvPr/>
        </p:nvGrpSpPr>
        <p:grpSpPr>
          <a:xfrm>
            <a:off x="631130" y="1062661"/>
            <a:ext cx="1576059" cy="2247674"/>
            <a:chOff x="631130" y="1062661"/>
            <a:chExt cx="1576059" cy="2247674"/>
          </a:xfrm>
        </p:grpSpPr>
        <p:grpSp>
          <p:nvGrpSpPr>
            <p:cNvPr id="17" name="Group 16"/>
            <p:cNvGrpSpPr/>
            <p:nvPr/>
          </p:nvGrpSpPr>
          <p:grpSpPr>
            <a:xfrm>
              <a:off x="645162" y="2020828"/>
              <a:ext cx="1547713" cy="1289507"/>
              <a:chOff x="4440600" y="3571146"/>
              <a:chExt cx="1396533" cy="1289507"/>
            </a:xfrm>
          </p:grpSpPr>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3621" y="3612564"/>
                <a:ext cx="1276183" cy="960451"/>
              </a:xfrm>
              <a:prstGeom prst="rect">
                <a:avLst/>
              </a:prstGeom>
              <a:ln w="28575">
                <a:solidFill>
                  <a:schemeClr val="tx1"/>
                </a:solidFill>
              </a:ln>
            </p:spPr>
          </p:pic>
          <p:pic>
            <p:nvPicPr>
              <p:cNvPr id="39" name="Imag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0600" y="3571146"/>
                <a:ext cx="1396533" cy="1289507"/>
              </a:xfrm>
              <a:custGeom>
                <a:avLst/>
                <a:gdLst>
                  <a:gd name="connsiteX0" fmla="*/ 3333734 w 3796894"/>
                  <a:gd name="connsiteY0" fmla="*/ 158827 h 2914704"/>
                  <a:gd name="connsiteX1" fmla="*/ 3333734 w 3796894"/>
                  <a:gd name="connsiteY1" fmla="*/ 159782 h 2914704"/>
                  <a:gd name="connsiteX2" fmla="*/ 154601 w 3796894"/>
                  <a:gd name="connsiteY2" fmla="*/ 159782 h 2914704"/>
                  <a:gd name="connsiteX3" fmla="*/ 154601 w 3796894"/>
                  <a:gd name="connsiteY3" fmla="*/ 2128067 h 2914704"/>
                  <a:gd name="connsiteX4" fmla="*/ 3626221 w 3796894"/>
                  <a:gd name="connsiteY4" fmla="*/ 2128067 h 2914704"/>
                  <a:gd name="connsiteX5" fmla="*/ 3626221 w 3796894"/>
                  <a:gd name="connsiteY5" fmla="*/ 2118575 h 2914704"/>
                  <a:gd name="connsiteX6" fmla="*/ 3640861 w 3796894"/>
                  <a:gd name="connsiteY6" fmla="*/ 2118575 h 2914704"/>
                  <a:gd name="connsiteX7" fmla="*/ 3640861 w 3796894"/>
                  <a:gd name="connsiteY7" fmla="*/ 158827 h 2914704"/>
                  <a:gd name="connsiteX8" fmla="*/ 0 w 3796894"/>
                  <a:gd name="connsiteY8" fmla="*/ 0 h 2914704"/>
                  <a:gd name="connsiteX9" fmla="*/ 3796894 w 3796894"/>
                  <a:gd name="connsiteY9" fmla="*/ 0 h 2914704"/>
                  <a:gd name="connsiteX10" fmla="*/ 3796894 w 3796894"/>
                  <a:gd name="connsiteY10" fmla="*/ 2914704 h 2914704"/>
                  <a:gd name="connsiteX11" fmla="*/ 0 w 3796894"/>
                  <a:gd name="connsiteY11" fmla="*/ 2914704 h 291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6894" h="2914704">
                    <a:moveTo>
                      <a:pt x="3333734" y="158827"/>
                    </a:moveTo>
                    <a:lnTo>
                      <a:pt x="3333734" y="159782"/>
                    </a:lnTo>
                    <a:lnTo>
                      <a:pt x="154601" y="159782"/>
                    </a:lnTo>
                    <a:lnTo>
                      <a:pt x="154601" y="2128067"/>
                    </a:lnTo>
                    <a:lnTo>
                      <a:pt x="3626221" y="2128067"/>
                    </a:lnTo>
                    <a:lnTo>
                      <a:pt x="3626221" y="2118575"/>
                    </a:lnTo>
                    <a:lnTo>
                      <a:pt x="3640861" y="2118575"/>
                    </a:lnTo>
                    <a:lnTo>
                      <a:pt x="3640861" y="158827"/>
                    </a:lnTo>
                    <a:close/>
                    <a:moveTo>
                      <a:pt x="0" y="0"/>
                    </a:moveTo>
                    <a:lnTo>
                      <a:pt x="3796894" y="0"/>
                    </a:lnTo>
                    <a:lnTo>
                      <a:pt x="3796894" y="2914704"/>
                    </a:lnTo>
                    <a:lnTo>
                      <a:pt x="0" y="2914704"/>
                    </a:lnTo>
                    <a:close/>
                  </a:path>
                </a:pathLst>
              </a:custGeom>
            </p:spPr>
          </p:pic>
        </p:grpSp>
        <p:sp>
          <p:nvSpPr>
            <p:cNvPr id="7" name="Rectangle 6">
              <a:extLst>
                <a:ext uri="{FF2B5EF4-FFF2-40B4-BE49-F238E27FC236}">
                  <a16:creationId xmlns="" xmlns:a16="http://schemas.microsoft.com/office/drawing/2014/main" id="{2B26975F-E4CC-EC4D-97B4-61D3B637BE77}"/>
                </a:ext>
              </a:extLst>
            </p:cNvPr>
            <p:cNvSpPr/>
            <p:nvPr/>
          </p:nvSpPr>
          <p:spPr>
            <a:xfrm>
              <a:off x="631130" y="1062661"/>
              <a:ext cx="1576059" cy="484746"/>
            </a:xfrm>
            <a:prstGeom prst="rect">
              <a:avLst/>
            </a:prstGeom>
          </p:spPr>
          <p:txBody>
            <a:bodyPr wrap="square" lIns="68577" tIns="34289" rIns="68577" bIns="34289">
              <a:spAutoFit/>
            </a:bodyPr>
            <a:lstStyle/>
            <a:p>
              <a:pPr defTabSz="914333"/>
              <a:r>
                <a:rPr lang="en-US" sz="900" dirty="0"/>
                <a:t>Asset management system tracks maintenance schedule of each asset</a:t>
              </a:r>
              <a:endParaRPr lang="en-US" sz="900" b="1" dirty="0">
                <a:latin typeface="Trebuchet MS"/>
              </a:endParaRPr>
            </a:p>
          </p:txBody>
        </p:sp>
      </p:grpSp>
      <p:grpSp>
        <p:nvGrpSpPr>
          <p:cNvPr id="22" name="Group 21"/>
          <p:cNvGrpSpPr/>
          <p:nvPr/>
        </p:nvGrpSpPr>
        <p:grpSpPr>
          <a:xfrm>
            <a:off x="2092524" y="1061851"/>
            <a:ext cx="2081489" cy="2489595"/>
            <a:chOff x="2092524" y="1061851"/>
            <a:chExt cx="2081489" cy="2489595"/>
          </a:xfrm>
        </p:grpSpPr>
        <p:sp>
          <p:nvSpPr>
            <p:cNvPr id="52" name="Rectangle 51">
              <a:extLst>
                <a:ext uri="{FF2B5EF4-FFF2-40B4-BE49-F238E27FC236}">
                  <a16:creationId xmlns="" xmlns:a16="http://schemas.microsoft.com/office/drawing/2014/main" id="{2B26975F-E4CC-EC4D-97B4-61D3B637BE77}"/>
                </a:ext>
              </a:extLst>
            </p:cNvPr>
            <p:cNvSpPr/>
            <p:nvPr/>
          </p:nvSpPr>
          <p:spPr>
            <a:xfrm>
              <a:off x="2591754" y="1061851"/>
              <a:ext cx="1582259" cy="761745"/>
            </a:xfrm>
            <a:prstGeom prst="rect">
              <a:avLst/>
            </a:prstGeom>
          </p:spPr>
          <p:txBody>
            <a:bodyPr wrap="square" lIns="68577" tIns="34289" rIns="68577" bIns="34289">
              <a:spAutoFit/>
            </a:bodyPr>
            <a:lstStyle/>
            <a:p>
              <a:pPr defTabSz="914333"/>
              <a:r>
                <a:rPr lang="en-US" sz="900" dirty="0"/>
                <a:t>Asset management system sends notification to operations manager about upcoming maintenance and timeline  </a:t>
              </a:r>
              <a:endParaRPr lang="en-US" sz="900" b="1" dirty="0">
                <a:latin typeface="Trebuchet MS"/>
              </a:endParaRPr>
            </a:p>
          </p:txBody>
        </p:sp>
        <p:sp>
          <p:nvSpPr>
            <p:cNvPr id="49" name="Freeform 944">
              <a:extLst>
                <a:ext uri="{FF2B5EF4-FFF2-40B4-BE49-F238E27FC236}">
                  <a16:creationId xmlns="" xmlns:a16="http://schemas.microsoft.com/office/drawing/2014/main" id="{D0420FF1-D5C7-432E-AFE1-E40BE6E08B7E}"/>
                </a:ext>
              </a:extLst>
            </p:cNvPr>
            <p:cNvSpPr>
              <a:spLocks/>
            </p:cNvSpPr>
            <p:nvPr/>
          </p:nvSpPr>
          <p:spPr bwMode="auto">
            <a:xfrm rot="9832793" flipH="1">
              <a:off x="2092524" y="3229022"/>
              <a:ext cx="505887" cy="322424"/>
            </a:xfrm>
            <a:custGeom>
              <a:avLst/>
              <a:gdLst>
                <a:gd name="T0" fmla="*/ 2506 w 5244"/>
                <a:gd name="T1" fmla="*/ 2103 h 3240"/>
                <a:gd name="T2" fmla="*/ 2599 w 5244"/>
                <a:gd name="T3" fmla="*/ 2110 h 3240"/>
                <a:gd name="T4" fmla="*/ 2688 w 5244"/>
                <a:gd name="T5" fmla="*/ 2128 h 3240"/>
                <a:gd name="T6" fmla="*/ 2771 w 5244"/>
                <a:gd name="T7" fmla="*/ 2155 h 3240"/>
                <a:gd name="T8" fmla="*/ 2846 w 5244"/>
                <a:gd name="T9" fmla="*/ 2192 h 3240"/>
                <a:gd name="T10" fmla="*/ 2916 w 5244"/>
                <a:gd name="T11" fmla="*/ 2238 h 3240"/>
                <a:gd name="T12" fmla="*/ 2974 w 5244"/>
                <a:gd name="T13" fmla="*/ 2292 h 3240"/>
                <a:gd name="T14" fmla="*/ 3024 w 5244"/>
                <a:gd name="T15" fmla="*/ 2350 h 3240"/>
                <a:gd name="T16" fmla="*/ 3061 w 5244"/>
                <a:gd name="T17" fmla="*/ 2416 h 3240"/>
                <a:gd name="T18" fmla="*/ 3086 w 5244"/>
                <a:gd name="T19" fmla="*/ 2487 h 3240"/>
                <a:gd name="T20" fmla="*/ 3099 w 5244"/>
                <a:gd name="T21" fmla="*/ 2562 h 3240"/>
                <a:gd name="T22" fmla="*/ 3101 w 5244"/>
                <a:gd name="T23" fmla="*/ 3133 h 3240"/>
                <a:gd name="T24" fmla="*/ 5207 w 5244"/>
                <a:gd name="T25" fmla="*/ 1692 h 3240"/>
                <a:gd name="T26" fmla="*/ 5232 w 5244"/>
                <a:gd name="T27" fmla="*/ 1664 h 3240"/>
                <a:gd name="T28" fmla="*/ 5242 w 5244"/>
                <a:gd name="T29" fmla="*/ 1630 h 3240"/>
                <a:gd name="T30" fmla="*/ 5240 w 5244"/>
                <a:gd name="T31" fmla="*/ 1596 h 3240"/>
                <a:gd name="T32" fmla="*/ 5226 w 5244"/>
                <a:gd name="T33" fmla="*/ 1564 h 3240"/>
                <a:gd name="T34" fmla="*/ 5200 w 5244"/>
                <a:gd name="T35" fmla="*/ 1535 h 3240"/>
                <a:gd name="T36" fmla="*/ 3101 w 5244"/>
                <a:gd name="T37" fmla="*/ 770 h 3240"/>
                <a:gd name="T38" fmla="*/ 3093 w 5244"/>
                <a:gd name="T39" fmla="*/ 810 h 3240"/>
                <a:gd name="T40" fmla="*/ 3074 w 5244"/>
                <a:gd name="T41" fmla="*/ 843 h 3240"/>
                <a:gd name="T42" fmla="*/ 3044 w 5244"/>
                <a:gd name="T43" fmla="*/ 870 h 3240"/>
                <a:gd name="T44" fmla="*/ 3004 w 5244"/>
                <a:gd name="T45" fmla="*/ 891 h 3240"/>
                <a:gd name="T46" fmla="*/ 2960 w 5244"/>
                <a:gd name="T47" fmla="*/ 902 h 3240"/>
                <a:gd name="T48" fmla="*/ 2830 w 5244"/>
                <a:gd name="T49" fmla="*/ 909 h 3240"/>
                <a:gd name="T50" fmla="*/ 2506 w 5244"/>
                <a:gd name="T51" fmla="*/ 945 h 3240"/>
                <a:gd name="T52" fmla="*/ 2206 w 5244"/>
                <a:gd name="T53" fmla="*/ 1005 h 3240"/>
                <a:gd name="T54" fmla="*/ 1932 w 5244"/>
                <a:gd name="T55" fmla="*/ 1087 h 3240"/>
                <a:gd name="T56" fmla="*/ 1679 w 5244"/>
                <a:gd name="T57" fmla="*/ 1189 h 3240"/>
                <a:gd name="T58" fmla="*/ 1448 w 5244"/>
                <a:gd name="T59" fmla="*/ 1308 h 3240"/>
                <a:gd name="T60" fmla="*/ 1238 w 5244"/>
                <a:gd name="T61" fmla="*/ 1439 h 3240"/>
                <a:gd name="T62" fmla="*/ 1050 w 5244"/>
                <a:gd name="T63" fmla="*/ 1584 h 3240"/>
                <a:gd name="T64" fmla="*/ 879 w 5244"/>
                <a:gd name="T65" fmla="*/ 1735 h 3240"/>
                <a:gd name="T66" fmla="*/ 728 w 5244"/>
                <a:gd name="T67" fmla="*/ 1891 h 3240"/>
                <a:gd name="T68" fmla="*/ 592 w 5244"/>
                <a:gd name="T69" fmla="*/ 2053 h 3240"/>
                <a:gd name="T70" fmla="*/ 475 w 5244"/>
                <a:gd name="T71" fmla="*/ 2213 h 3240"/>
                <a:gd name="T72" fmla="*/ 372 w 5244"/>
                <a:gd name="T73" fmla="*/ 2372 h 3240"/>
                <a:gd name="T74" fmla="*/ 233 w 5244"/>
                <a:gd name="T75" fmla="*/ 2623 h 3240"/>
                <a:gd name="T76" fmla="*/ 116 w 5244"/>
                <a:gd name="T77" fmla="*/ 2888 h 3240"/>
                <a:gd name="T78" fmla="*/ 43 w 5244"/>
                <a:gd name="T79" fmla="*/ 3092 h 3240"/>
                <a:gd name="T80" fmla="*/ 0 w 5244"/>
                <a:gd name="T81" fmla="*/ 3240 h 3240"/>
                <a:gd name="T82" fmla="*/ 119 w 5244"/>
                <a:gd name="T83" fmla="*/ 3083 h 3240"/>
                <a:gd name="T84" fmla="*/ 302 w 5244"/>
                <a:gd name="T85" fmla="*/ 2873 h 3240"/>
                <a:gd name="T86" fmla="*/ 498 w 5244"/>
                <a:gd name="T87" fmla="*/ 2697 h 3240"/>
                <a:gd name="T88" fmla="*/ 703 w 5244"/>
                <a:gd name="T89" fmla="*/ 2548 h 3240"/>
                <a:gd name="T90" fmla="*/ 918 w 5244"/>
                <a:gd name="T91" fmla="*/ 2425 h 3240"/>
                <a:gd name="T92" fmla="*/ 1144 w 5244"/>
                <a:gd name="T93" fmla="*/ 2327 h 3240"/>
                <a:gd name="T94" fmla="*/ 1384 w 5244"/>
                <a:gd name="T95" fmla="*/ 2251 h 3240"/>
                <a:gd name="T96" fmla="*/ 1635 w 5244"/>
                <a:gd name="T97" fmla="*/ 2192 h 3240"/>
                <a:gd name="T98" fmla="*/ 1902 w 5244"/>
                <a:gd name="T99" fmla="*/ 2149 h 3240"/>
                <a:gd name="T100" fmla="*/ 2181 w 5244"/>
                <a:gd name="T101" fmla="*/ 2121 h 3240"/>
                <a:gd name="T102" fmla="*/ 2474 w 5244"/>
                <a:gd name="T103" fmla="*/ 2105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44" h="3240">
                  <a:moveTo>
                    <a:pt x="2474" y="2105"/>
                  </a:moveTo>
                  <a:lnTo>
                    <a:pt x="2474" y="2105"/>
                  </a:lnTo>
                  <a:lnTo>
                    <a:pt x="2506" y="2103"/>
                  </a:lnTo>
                  <a:lnTo>
                    <a:pt x="2538" y="2105"/>
                  </a:lnTo>
                  <a:lnTo>
                    <a:pt x="2569" y="2107"/>
                  </a:lnTo>
                  <a:lnTo>
                    <a:pt x="2599" y="2110"/>
                  </a:lnTo>
                  <a:lnTo>
                    <a:pt x="2629" y="2114"/>
                  </a:lnTo>
                  <a:lnTo>
                    <a:pt x="2659" y="2121"/>
                  </a:lnTo>
                  <a:lnTo>
                    <a:pt x="2688" y="2128"/>
                  </a:lnTo>
                  <a:lnTo>
                    <a:pt x="2716" y="2135"/>
                  </a:lnTo>
                  <a:lnTo>
                    <a:pt x="2743" y="2144"/>
                  </a:lnTo>
                  <a:lnTo>
                    <a:pt x="2771" y="2155"/>
                  </a:lnTo>
                  <a:lnTo>
                    <a:pt x="2796" y="2167"/>
                  </a:lnTo>
                  <a:lnTo>
                    <a:pt x="2823" y="2178"/>
                  </a:lnTo>
                  <a:lnTo>
                    <a:pt x="2846" y="2192"/>
                  </a:lnTo>
                  <a:lnTo>
                    <a:pt x="2871" y="2206"/>
                  </a:lnTo>
                  <a:lnTo>
                    <a:pt x="2892" y="2222"/>
                  </a:lnTo>
                  <a:lnTo>
                    <a:pt x="2916" y="2238"/>
                  </a:lnTo>
                  <a:lnTo>
                    <a:pt x="2935" y="2254"/>
                  </a:lnTo>
                  <a:lnTo>
                    <a:pt x="2955" y="2272"/>
                  </a:lnTo>
                  <a:lnTo>
                    <a:pt x="2974" y="2292"/>
                  </a:lnTo>
                  <a:lnTo>
                    <a:pt x="2992" y="2309"/>
                  </a:lnTo>
                  <a:lnTo>
                    <a:pt x="3008" y="2331"/>
                  </a:lnTo>
                  <a:lnTo>
                    <a:pt x="3024" y="2350"/>
                  </a:lnTo>
                  <a:lnTo>
                    <a:pt x="3038" y="2372"/>
                  </a:lnTo>
                  <a:lnTo>
                    <a:pt x="3051" y="2395"/>
                  </a:lnTo>
                  <a:lnTo>
                    <a:pt x="3061" y="2416"/>
                  </a:lnTo>
                  <a:lnTo>
                    <a:pt x="3072" y="2439"/>
                  </a:lnTo>
                  <a:lnTo>
                    <a:pt x="3079" y="2464"/>
                  </a:lnTo>
                  <a:lnTo>
                    <a:pt x="3086" y="2487"/>
                  </a:lnTo>
                  <a:lnTo>
                    <a:pt x="3093" y="2512"/>
                  </a:lnTo>
                  <a:lnTo>
                    <a:pt x="3097" y="2537"/>
                  </a:lnTo>
                  <a:lnTo>
                    <a:pt x="3099" y="2562"/>
                  </a:lnTo>
                  <a:lnTo>
                    <a:pt x="3101" y="2589"/>
                  </a:lnTo>
                  <a:lnTo>
                    <a:pt x="3101" y="2589"/>
                  </a:lnTo>
                  <a:lnTo>
                    <a:pt x="3101" y="3133"/>
                  </a:lnTo>
                  <a:lnTo>
                    <a:pt x="5196" y="1701"/>
                  </a:lnTo>
                  <a:lnTo>
                    <a:pt x="5196" y="1701"/>
                  </a:lnTo>
                  <a:lnTo>
                    <a:pt x="5207" y="1692"/>
                  </a:lnTo>
                  <a:lnTo>
                    <a:pt x="5216" y="1683"/>
                  </a:lnTo>
                  <a:lnTo>
                    <a:pt x="5224" y="1674"/>
                  </a:lnTo>
                  <a:lnTo>
                    <a:pt x="5232" y="1664"/>
                  </a:lnTo>
                  <a:lnTo>
                    <a:pt x="5237" y="1653"/>
                  </a:lnTo>
                  <a:lnTo>
                    <a:pt x="5240" y="1642"/>
                  </a:lnTo>
                  <a:lnTo>
                    <a:pt x="5242" y="1630"/>
                  </a:lnTo>
                  <a:lnTo>
                    <a:pt x="5244" y="1619"/>
                  </a:lnTo>
                  <a:lnTo>
                    <a:pt x="5242" y="1608"/>
                  </a:lnTo>
                  <a:lnTo>
                    <a:pt x="5240" y="1596"/>
                  </a:lnTo>
                  <a:lnTo>
                    <a:pt x="5237" y="1585"/>
                  </a:lnTo>
                  <a:lnTo>
                    <a:pt x="5233" y="1575"/>
                  </a:lnTo>
                  <a:lnTo>
                    <a:pt x="5226" y="1564"/>
                  </a:lnTo>
                  <a:lnTo>
                    <a:pt x="5219" y="1555"/>
                  </a:lnTo>
                  <a:lnTo>
                    <a:pt x="5210" y="1544"/>
                  </a:lnTo>
                  <a:lnTo>
                    <a:pt x="5200" y="1535"/>
                  </a:lnTo>
                  <a:lnTo>
                    <a:pt x="3101" y="0"/>
                  </a:lnTo>
                  <a:lnTo>
                    <a:pt x="3101" y="770"/>
                  </a:lnTo>
                  <a:lnTo>
                    <a:pt x="3101" y="770"/>
                  </a:lnTo>
                  <a:lnTo>
                    <a:pt x="3099" y="783"/>
                  </a:lnTo>
                  <a:lnTo>
                    <a:pt x="3097" y="797"/>
                  </a:lnTo>
                  <a:lnTo>
                    <a:pt x="3093" y="810"/>
                  </a:lnTo>
                  <a:lnTo>
                    <a:pt x="3088" y="820"/>
                  </a:lnTo>
                  <a:lnTo>
                    <a:pt x="3081" y="833"/>
                  </a:lnTo>
                  <a:lnTo>
                    <a:pt x="3074" y="843"/>
                  </a:lnTo>
                  <a:lnTo>
                    <a:pt x="3065" y="852"/>
                  </a:lnTo>
                  <a:lnTo>
                    <a:pt x="3054" y="863"/>
                  </a:lnTo>
                  <a:lnTo>
                    <a:pt x="3044" y="870"/>
                  </a:lnTo>
                  <a:lnTo>
                    <a:pt x="3031" y="879"/>
                  </a:lnTo>
                  <a:lnTo>
                    <a:pt x="3019" y="884"/>
                  </a:lnTo>
                  <a:lnTo>
                    <a:pt x="3004" y="891"/>
                  </a:lnTo>
                  <a:lnTo>
                    <a:pt x="2990" y="895"/>
                  </a:lnTo>
                  <a:lnTo>
                    <a:pt x="2974" y="899"/>
                  </a:lnTo>
                  <a:lnTo>
                    <a:pt x="2960" y="902"/>
                  </a:lnTo>
                  <a:lnTo>
                    <a:pt x="2942" y="904"/>
                  </a:lnTo>
                  <a:lnTo>
                    <a:pt x="2942" y="904"/>
                  </a:lnTo>
                  <a:lnTo>
                    <a:pt x="2830" y="909"/>
                  </a:lnTo>
                  <a:lnTo>
                    <a:pt x="2718" y="918"/>
                  </a:lnTo>
                  <a:lnTo>
                    <a:pt x="2611" y="931"/>
                  </a:lnTo>
                  <a:lnTo>
                    <a:pt x="2506" y="945"/>
                  </a:lnTo>
                  <a:lnTo>
                    <a:pt x="2403" y="963"/>
                  </a:lnTo>
                  <a:lnTo>
                    <a:pt x="2304" y="982"/>
                  </a:lnTo>
                  <a:lnTo>
                    <a:pt x="2206" y="1005"/>
                  </a:lnTo>
                  <a:lnTo>
                    <a:pt x="2111" y="1030"/>
                  </a:lnTo>
                  <a:lnTo>
                    <a:pt x="2021" y="1057"/>
                  </a:lnTo>
                  <a:lnTo>
                    <a:pt x="1932" y="1087"/>
                  </a:lnTo>
                  <a:lnTo>
                    <a:pt x="1845" y="1119"/>
                  </a:lnTo>
                  <a:lnTo>
                    <a:pt x="1761" y="1153"/>
                  </a:lnTo>
                  <a:lnTo>
                    <a:pt x="1679" y="1189"/>
                  </a:lnTo>
                  <a:lnTo>
                    <a:pt x="1599" y="1226"/>
                  </a:lnTo>
                  <a:lnTo>
                    <a:pt x="1523" y="1267"/>
                  </a:lnTo>
                  <a:lnTo>
                    <a:pt x="1448" y="1308"/>
                  </a:lnTo>
                  <a:lnTo>
                    <a:pt x="1375" y="1350"/>
                  </a:lnTo>
                  <a:lnTo>
                    <a:pt x="1306" y="1393"/>
                  </a:lnTo>
                  <a:lnTo>
                    <a:pt x="1238" y="1439"/>
                  </a:lnTo>
                  <a:lnTo>
                    <a:pt x="1172" y="1486"/>
                  </a:lnTo>
                  <a:lnTo>
                    <a:pt x="1110" y="1534"/>
                  </a:lnTo>
                  <a:lnTo>
                    <a:pt x="1050" y="1584"/>
                  </a:lnTo>
                  <a:lnTo>
                    <a:pt x="991" y="1633"/>
                  </a:lnTo>
                  <a:lnTo>
                    <a:pt x="934" y="1683"/>
                  </a:lnTo>
                  <a:lnTo>
                    <a:pt x="879" y="1735"/>
                  </a:lnTo>
                  <a:lnTo>
                    <a:pt x="827" y="1786"/>
                  </a:lnTo>
                  <a:lnTo>
                    <a:pt x="776" y="1840"/>
                  </a:lnTo>
                  <a:lnTo>
                    <a:pt x="728" y="1891"/>
                  </a:lnTo>
                  <a:lnTo>
                    <a:pt x="680" y="1945"/>
                  </a:lnTo>
                  <a:lnTo>
                    <a:pt x="635" y="2000"/>
                  </a:lnTo>
                  <a:lnTo>
                    <a:pt x="592" y="2053"/>
                  </a:lnTo>
                  <a:lnTo>
                    <a:pt x="551" y="2107"/>
                  </a:lnTo>
                  <a:lnTo>
                    <a:pt x="512" y="2160"/>
                  </a:lnTo>
                  <a:lnTo>
                    <a:pt x="475" y="2213"/>
                  </a:lnTo>
                  <a:lnTo>
                    <a:pt x="439" y="2267"/>
                  </a:lnTo>
                  <a:lnTo>
                    <a:pt x="406" y="2320"/>
                  </a:lnTo>
                  <a:lnTo>
                    <a:pt x="372" y="2372"/>
                  </a:lnTo>
                  <a:lnTo>
                    <a:pt x="342" y="2423"/>
                  </a:lnTo>
                  <a:lnTo>
                    <a:pt x="285" y="2525"/>
                  </a:lnTo>
                  <a:lnTo>
                    <a:pt x="233" y="2623"/>
                  </a:lnTo>
                  <a:lnTo>
                    <a:pt x="189" y="2717"/>
                  </a:lnTo>
                  <a:lnTo>
                    <a:pt x="149" y="2806"/>
                  </a:lnTo>
                  <a:lnTo>
                    <a:pt x="116" y="2888"/>
                  </a:lnTo>
                  <a:lnTo>
                    <a:pt x="85" y="2964"/>
                  </a:lnTo>
                  <a:lnTo>
                    <a:pt x="62" y="3034"/>
                  </a:lnTo>
                  <a:lnTo>
                    <a:pt x="43" y="3092"/>
                  </a:lnTo>
                  <a:lnTo>
                    <a:pt x="27" y="3144"/>
                  </a:lnTo>
                  <a:lnTo>
                    <a:pt x="7" y="3215"/>
                  </a:lnTo>
                  <a:lnTo>
                    <a:pt x="0" y="3240"/>
                  </a:lnTo>
                  <a:lnTo>
                    <a:pt x="0" y="3240"/>
                  </a:lnTo>
                  <a:lnTo>
                    <a:pt x="59" y="3160"/>
                  </a:lnTo>
                  <a:lnTo>
                    <a:pt x="119" y="3083"/>
                  </a:lnTo>
                  <a:lnTo>
                    <a:pt x="180" y="3009"/>
                  </a:lnTo>
                  <a:lnTo>
                    <a:pt x="240" y="2939"/>
                  </a:lnTo>
                  <a:lnTo>
                    <a:pt x="302" y="2873"/>
                  </a:lnTo>
                  <a:lnTo>
                    <a:pt x="366" y="2811"/>
                  </a:lnTo>
                  <a:lnTo>
                    <a:pt x="432" y="2752"/>
                  </a:lnTo>
                  <a:lnTo>
                    <a:pt x="498" y="2697"/>
                  </a:lnTo>
                  <a:lnTo>
                    <a:pt x="564" y="2644"/>
                  </a:lnTo>
                  <a:lnTo>
                    <a:pt x="633" y="2594"/>
                  </a:lnTo>
                  <a:lnTo>
                    <a:pt x="703" y="2548"/>
                  </a:lnTo>
                  <a:lnTo>
                    <a:pt x="772" y="2505"/>
                  </a:lnTo>
                  <a:lnTo>
                    <a:pt x="845" y="2464"/>
                  </a:lnTo>
                  <a:lnTo>
                    <a:pt x="918" y="2425"/>
                  </a:lnTo>
                  <a:lnTo>
                    <a:pt x="991" y="2390"/>
                  </a:lnTo>
                  <a:lnTo>
                    <a:pt x="1067" y="2357"/>
                  </a:lnTo>
                  <a:lnTo>
                    <a:pt x="1144" y="2327"/>
                  </a:lnTo>
                  <a:lnTo>
                    <a:pt x="1222" y="2299"/>
                  </a:lnTo>
                  <a:lnTo>
                    <a:pt x="1302" y="2274"/>
                  </a:lnTo>
                  <a:lnTo>
                    <a:pt x="1384" y="2251"/>
                  </a:lnTo>
                  <a:lnTo>
                    <a:pt x="1466" y="2229"/>
                  </a:lnTo>
                  <a:lnTo>
                    <a:pt x="1549" y="2210"/>
                  </a:lnTo>
                  <a:lnTo>
                    <a:pt x="1635" y="2192"/>
                  </a:lnTo>
                  <a:lnTo>
                    <a:pt x="1722" y="2176"/>
                  </a:lnTo>
                  <a:lnTo>
                    <a:pt x="1811" y="2162"/>
                  </a:lnTo>
                  <a:lnTo>
                    <a:pt x="1902" y="2149"/>
                  </a:lnTo>
                  <a:lnTo>
                    <a:pt x="1992" y="2139"/>
                  </a:lnTo>
                  <a:lnTo>
                    <a:pt x="2085" y="2130"/>
                  </a:lnTo>
                  <a:lnTo>
                    <a:pt x="2181" y="2121"/>
                  </a:lnTo>
                  <a:lnTo>
                    <a:pt x="2277" y="2116"/>
                  </a:lnTo>
                  <a:lnTo>
                    <a:pt x="2375" y="2108"/>
                  </a:lnTo>
                  <a:lnTo>
                    <a:pt x="2474" y="2105"/>
                  </a:lnTo>
                  <a:lnTo>
                    <a:pt x="2474" y="2105"/>
                  </a:lnTo>
                  <a:close/>
                </a:path>
              </a:pathLst>
            </a:custGeom>
            <a:solidFill>
              <a:srgbClr val="00B2A9"/>
            </a:solidFill>
            <a:ln>
              <a:noFill/>
            </a:ln>
          </p:spPr>
          <p:txBody>
            <a:bodyPr vert="horz" wrap="square" lIns="91436" tIns="45718" rIns="91436" bIns="45718" numCol="1" anchor="t" anchorCtr="0" compatLnSpc="1">
              <a:prstTxWarp prst="textNoShape">
                <a:avLst/>
              </a:prstTxWarp>
            </a:bodyPr>
            <a:lstStyle/>
            <a:p>
              <a:pPr defTabSz="914333"/>
              <a:endParaRPr lang="en-GB" dirty="0">
                <a:solidFill>
                  <a:srgbClr val="000000"/>
                </a:solidFill>
              </a:endParaRPr>
            </a:p>
          </p:txBody>
        </p:sp>
        <p:grpSp>
          <p:nvGrpSpPr>
            <p:cNvPr id="18" name="Group 17"/>
            <p:cNvGrpSpPr/>
            <p:nvPr/>
          </p:nvGrpSpPr>
          <p:grpSpPr>
            <a:xfrm>
              <a:off x="2609026" y="2020828"/>
              <a:ext cx="1547713" cy="1289507"/>
              <a:chOff x="2499154" y="3147304"/>
              <a:chExt cx="1547713" cy="1289507"/>
            </a:xfrm>
          </p:grpSpPr>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4995" y="3198288"/>
                <a:ext cx="1401833" cy="912999"/>
              </a:xfrm>
              <a:prstGeom prst="rect">
                <a:avLst/>
              </a:prstGeom>
              <a:ln w="28575">
                <a:solidFill>
                  <a:schemeClr val="tx1"/>
                </a:solidFill>
              </a:ln>
            </p:spPr>
          </p:pic>
          <p:pic>
            <p:nvPicPr>
              <p:cNvPr id="64" name="Imag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9154" y="3147304"/>
                <a:ext cx="1547713" cy="1289507"/>
              </a:xfrm>
              <a:custGeom>
                <a:avLst/>
                <a:gdLst>
                  <a:gd name="connsiteX0" fmla="*/ 3333734 w 3796894"/>
                  <a:gd name="connsiteY0" fmla="*/ 158827 h 2914704"/>
                  <a:gd name="connsiteX1" fmla="*/ 3333734 w 3796894"/>
                  <a:gd name="connsiteY1" fmla="*/ 159782 h 2914704"/>
                  <a:gd name="connsiteX2" fmla="*/ 154601 w 3796894"/>
                  <a:gd name="connsiteY2" fmla="*/ 159782 h 2914704"/>
                  <a:gd name="connsiteX3" fmla="*/ 154601 w 3796894"/>
                  <a:gd name="connsiteY3" fmla="*/ 2128067 h 2914704"/>
                  <a:gd name="connsiteX4" fmla="*/ 3626221 w 3796894"/>
                  <a:gd name="connsiteY4" fmla="*/ 2128067 h 2914704"/>
                  <a:gd name="connsiteX5" fmla="*/ 3626221 w 3796894"/>
                  <a:gd name="connsiteY5" fmla="*/ 2118575 h 2914704"/>
                  <a:gd name="connsiteX6" fmla="*/ 3640861 w 3796894"/>
                  <a:gd name="connsiteY6" fmla="*/ 2118575 h 2914704"/>
                  <a:gd name="connsiteX7" fmla="*/ 3640861 w 3796894"/>
                  <a:gd name="connsiteY7" fmla="*/ 158827 h 2914704"/>
                  <a:gd name="connsiteX8" fmla="*/ 0 w 3796894"/>
                  <a:gd name="connsiteY8" fmla="*/ 0 h 2914704"/>
                  <a:gd name="connsiteX9" fmla="*/ 3796894 w 3796894"/>
                  <a:gd name="connsiteY9" fmla="*/ 0 h 2914704"/>
                  <a:gd name="connsiteX10" fmla="*/ 3796894 w 3796894"/>
                  <a:gd name="connsiteY10" fmla="*/ 2914704 h 2914704"/>
                  <a:gd name="connsiteX11" fmla="*/ 0 w 3796894"/>
                  <a:gd name="connsiteY11" fmla="*/ 2914704 h 291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6894" h="2914704">
                    <a:moveTo>
                      <a:pt x="3333734" y="158827"/>
                    </a:moveTo>
                    <a:lnTo>
                      <a:pt x="3333734" y="159782"/>
                    </a:lnTo>
                    <a:lnTo>
                      <a:pt x="154601" y="159782"/>
                    </a:lnTo>
                    <a:lnTo>
                      <a:pt x="154601" y="2128067"/>
                    </a:lnTo>
                    <a:lnTo>
                      <a:pt x="3626221" y="2128067"/>
                    </a:lnTo>
                    <a:lnTo>
                      <a:pt x="3626221" y="2118575"/>
                    </a:lnTo>
                    <a:lnTo>
                      <a:pt x="3640861" y="2118575"/>
                    </a:lnTo>
                    <a:lnTo>
                      <a:pt x="3640861" y="158827"/>
                    </a:lnTo>
                    <a:close/>
                    <a:moveTo>
                      <a:pt x="0" y="0"/>
                    </a:moveTo>
                    <a:lnTo>
                      <a:pt x="3796894" y="0"/>
                    </a:lnTo>
                    <a:lnTo>
                      <a:pt x="3796894" y="2914704"/>
                    </a:lnTo>
                    <a:lnTo>
                      <a:pt x="0" y="2914704"/>
                    </a:lnTo>
                    <a:close/>
                  </a:path>
                </a:pathLst>
              </a:custGeom>
            </p:spPr>
          </p:pic>
        </p:grpSp>
      </p:grpSp>
    </p:spTree>
    <p:extLst>
      <p:ext uri="{BB962C8B-B14F-4D97-AF65-F5344CB8AC3E}">
        <p14:creationId xmlns:p14="http://schemas.microsoft.com/office/powerpoint/2010/main" val="21670842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61"/>
          </p:nvPr>
        </p:nvSpPr>
        <p:spPr>
          <a:xfrm>
            <a:off x="622859" y="1427977"/>
            <a:ext cx="4663516" cy="2527637"/>
          </a:xfrm>
        </p:spPr>
        <p:txBody>
          <a:bodyPr/>
          <a:lstStyle/>
          <a:p>
            <a:r>
              <a:rPr lang="en-US" dirty="0"/>
              <a:t>Number of allocated assets vs. unused (which are logged)</a:t>
            </a:r>
          </a:p>
          <a:p>
            <a:r>
              <a:rPr lang="en-US" dirty="0"/>
              <a:t>Type of tags and which departments are using them</a:t>
            </a:r>
          </a:p>
          <a:p>
            <a:endParaRPr lang="en-US" dirty="0"/>
          </a:p>
          <a:p>
            <a:endParaRPr lang="en-US" dirty="0"/>
          </a:p>
          <a:p>
            <a:r>
              <a:rPr lang="en-US" dirty="0"/>
              <a:t>Density of patients compared to density of nurses / doctors in real-time</a:t>
            </a:r>
          </a:p>
          <a:p>
            <a:r>
              <a:rPr lang="en-US" dirty="0"/>
              <a:t>Density of security personnel compared to density of patients at risk</a:t>
            </a:r>
          </a:p>
          <a:p>
            <a:r>
              <a:rPr lang="en-US" dirty="0"/>
              <a:t>Machine learning over time can generate usage patterns, analyze, create reports and help optimize workflows</a:t>
            </a:r>
          </a:p>
        </p:txBody>
      </p:sp>
      <p:pic>
        <p:nvPicPr>
          <p:cNvPr id="3" name="Picture 2"/>
          <p:cNvPicPr>
            <a:picLocks noChangeAspect="1"/>
          </p:cNvPicPr>
          <p:nvPr/>
        </p:nvPicPr>
        <p:blipFill>
          <a:blip r:embed="rId3" cstate="print"/>
          <a:stretch>
            <a:fillRect/>
          </a:stretch>
        </p:blipFill>
        <p:spPr>
          <a:xfrm>
            <a:off x="5575194" y="3026794"/>
            <a:ext cx="2625831" cy="1602104"/>
          </a:xfrm>
          <a:prstGeom prst="rect">
            <a:avLst/>
          </a:prstGeom>
          <a:ln>
            <a:solidFill>
              <a:schemeClr val="tx2"/>
            </a:solidFill>
          </a:ln>
        </p:spPr>
      </p:pic>
      <p:sp>
        <p:nvSpPr>
          <p:cNvPr id="10" name="TextBox 9"/>
          <p:cNvSpPr txBox="1"/>
          <p:nvPr/>
        </p:nvSpPr>
        <p:spPr>
          <a:xfrm>
            <a:off x="3891987" y="4758189"/>
            <a:ext cx="1782860" cy="246221"/>
          </a:xfrm>
          <a:prstGeom prst="rect">
            <a:avLst/>
          </a:prstGeom>
          <a:noFill/>
        </p:spPr>
        <p:txBody>
          <a:bodyPr wrap="none" rtlCol="0">
            <a:spAutoFit/>
          </a:bodyPr>
          <a:lstStyle/>
          <a:p>
            <a:pPr lvl="0">
              <a:defRPr/>
            </a:pPr>
            <a:r>
              <a:rPr kumimoji="0" lang="en-US" sz="1000" b="0" i="0" u="none" strike="noStrike" kern="1200" cap="none" spc="0" normalizeH="0" baseline="0" noProof="0" dirty="0">
                <a:ln>
                  <a:noFill/>
                </a:ln>
                <a:solidFill>
                  <a:srgbClr val="000000"/>
                </a:solidFill>
                <a:effectLst/>
                <a:uLnTx/>
                <a:uFillTx/>
                <a:latin typeface="Trebuchet MS"/>
                <a:ea typeface="+mn-ea"/>
                <a:cs typeface="Trebuchet MS" panose="020B0502040204020203" pitchFamily="34" charset="0"/>
              </a:rPr>
              <a:t>Available </a:t>
            </a:r>
            <a:r>
              <a:rPr lang="en-US" sz="1000" dirty="0">
                <a:solidFill>
                  <a:srgbClr val="000000"/>
                </a:solidFill>
                <a:latin typeface="Trebuchet MS"/>
                <a:cs typeface="Trebuchet MS" panose="020B0502040204020203" pitchFamily="34" charset="0"/>
              </a:rPr>
              <a:t>R.1.0.2 May </a:t>
            </a:r>
            <a:r>
              <a:rPr kumimoji="0" lang="en-US" sz="1000" b="0" i="0" u="none" strike="noStrike" kern="1200" cap="none" spc="0" normalizeH="0" baseline="0" noProof="0" dirty="0">
                <a:ln>
                  <a:noFill/>
                </a:ln>
                <a:solidFill>
                  <a:srgbClr val="000000"/>
                </a:solidFill>
                <a:effectLst/>
                <a:uLnTx/>
                <a:uFillTx/>
                <a:latin typeface="Trebuchet MS"/>
                <a:ea typeface="+mn-ea"/>
                <a:cs typeface="Trebuchet MS" panose="020B0502040204020203" pitchFamily="34" charset="0"/>
              </a:rPr>
              <a:t>2020</a:t>
            </a:r>
          </a:p>
        </p:txBody>
      </p:sp>
      <p:sp>
        <p:nvSpPr>
          <p:cNvPr id="11" name="Text Placeholder 4"/>
          <p:cNvSpPr txBox="1">
            <a:spLocks/>
          </p:cNvSpPr>
          <p:nvPr/>
        </p:nvSpPr>
        <p:spPr>
          <a:xfrm>
            <a:off x="622862" y="234812"/>
            <a:ext cx="8464645" cy="454366"/>
          </a:xfrm>
          <a:prstGeom prst="rect">
            <a:avLst/>
          </a:prstGeom>
        </p:spPr>
        <p:txBody>
          <a:bodyPr/>
          <a:lst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cap="all" dirty="0">
                <a:solidFill>
                  <a:schemeClr val="accent1"/>
                </a:solidFill>
                <a:latin typeface="+mj-lt"/>
              </a:rPr>
              <a:t>Statistics per asset and by category of assets/people</a:t>
            </a:r>
          </a:p>
        </p:txBody>
      </p:sp>
      <p:sp>
        <p:nvSpPr>
          <p:cNvPr id="14" name="Segnaposto testo 12"/>
          <p:cNvSpPr txBox="1">
            <a:spLocks/>
          </p:cNvSpPr>
          <p:nvPr/>
        </p:nvSpPr>
        <p:spPr>
          <a:xfrm>
            <a:off x="622860" y="702475"/>
            <a:ext cx="8321115" cy="300083"/>
          </a:xfrm>
          <a:prstGeom prst="rect">
            <a:avLst/>
          </a:prstGeom>
        </p:spPr>
        <p:txBody>
          <a:bodyPr/>
          <a:lst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800" dirty="0">
                <a:solidFill>
                  <a:schemeClr val="accent1"/>
                </a:solidFill>
                <a:latin typeface="+mj-lt"/>
              </a:rPr>
              <a:t>REAL-TIME AND HISTORICAL DATA</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5194" y="1154892"/>
            <a:ext cx="2625831" cy="1742612"/>
          </a:xfrm>
          <a:prstGeom prst="rect">
            <a:avLst/>
          </a:prstGeom>
        </p:spPr>
      </p:pic>
    </p:spTree>
    <p:extLst>
      <p:ext uri="{BB962C8B-B14F-4D97-AF65-F5344CB8AC3E}">
        <p14:creationId xmlns:p14="http://schemas.microsoft.com/office/powerpoint/2010/main" val="3143478629"/>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49884" r="28493"/>
          <a:stretch/>
        </p:blipFill>
        <p:spPr>
          <a:xfrm>
            <a:off x="417413" y="1311548"/>
            <a:ext cx="1235940" cy="3215232"/>
          </a:xfrm>
          <a:prstGeom prst="rect">
            <a:avLst/>
          </a:prstGeom>
        </p:spPr>
      </p:pic>
      <p:pic>
        <p:nvPicPr>
          <p:cNvPr id="4" name="Picture 3"/>
          <p:cNvPicPr>
            <a:picLocks noChangeAspect="1"/>
          </p:cNvPicPr>
          <p:nvPr/>
        </p:nvPicPr>
        <p:blipFill rotWithShape="1">
          <a:blip r:embed="rId4" cstate="print"/>
          <a:srcRect b="4589"/>
          <a:stretch/>
        </p:blipFill>
        <p:spPr>
          <a:xfrm>
            <a:off x="1015320" y="3610748"/>
            <a:ext cx="1177498" cy="1059873"/>
          </a:xfrm>
          <a:prstGeom prst="ellipse">
            <a:avLst/>
          </a:prstGeom>
          <a:ln>
            <a:noFill/>
          </a:ln>
          <a:effectLst>
            <a:softEdge rad="112500"/>
          </a:effectLst>
        </p:spPr>
      </p:pic>
      <p:pic>
        <p:nvPicPr>
          <p:cNvPr id="5" name="Picture 4"/>
          <p:cNvPicPr>
            <a:picLocks noChangeAspect="1"/>
          </p:cNvPicPr>
          <p:nvPr/>
        </p:nvPicPr>
        <p:blipFill rotWithShape="1">
          <a:blip r:embed="rId5" cstate="print"/>
          <a:srcRect l="10117" r="22707"/>
          <a:stretch/>
        </p:blipFill>
        <p:spPr>
          <a:xfrm>
            <a:off x="267775" y="3033255"/>
            <a:ext cx="1104365" cy="952996"/>
          </a:xfrm>
          <a:prstGeom prst="ellipse">
            <a:avLst/>
          </a:prstGeom>
          <a:ln>
            <a:noFill/>
          </a:ln>
          <a:effectLst>
            <a:softEdge rad="112500"/>
          </a:effectLst>
        </p:spPr>
      </p:pic>
      <p:pic>
        <p:nvPicPr>
          <p:cNvPr id="9" name="Picture 8"/>
          <p:cNvPicPr>
            <a:picLocks noChangeAspect="1"/>
          </p:cNvPicPr>
          <p:nvPr/>
        </p:nvPicPr>
        <p:blipFill>
          <a:blip r:embed="rId6" cstate="print"/>
          <a:stretch>
            <a:fillRect/>
          </a:stretch>
        </p:blipFill>
        <p:spPr>
          <a:xfrm>
            <a:off x="1317436" y="2386775"/>
            <a:ext cx="1065041" cy="979185"/>
          </a:xfrm>
          <a:prstGeom prst="ellipse">
            <a:avLst/>
          </a:prstGeom>
          <a:ln>
            <a:noFill/>
          </a:ln>
          <a:effectLst>
            <a:softEdge rad="112500"/>
          </a:effectLst>
        </p:spPr>
      </p:pic>
      <p:pic>
        <p:nvPicPr>
          <p:cNvPr id="42" name="Image 20"/>
          <p:cNvPicPr>
            <a:picLocks noChangeAspect="1"/>
          </p:cNvPicPr>
          <p:nvPr/>
        </p:nvPicPr>
        <p:blipFill>
          <a:blip r:embed="rId7" cstate="print"/>
          <a:stretch>
            <a:fillRect/>
          </a:stretch>
        </p:blipFill>
        <p:spPr>
          <a:xfrm>
            <a:off x="1723753" y="2152184"/>
            <a:ext cx="252402" cy="252402"/>
          </a:xfrm>
          <a:prstGeom prst="rect">
            <a:avLst/>
          </a:prstGeom>
        </p:spPr>
      </p:pic>
      <p:pic>
        <p:nvPicPr>
          <p:cNvPr id="43" name="Image 20"/>
          <p:cNvPicPr>
            <a:picLocks noChangeAspect="1"/>
          </p:cNvPicPr>
          <p:nvPr/>
        </p:nvPicPr>
        <p:blipFill>
          <a:blip r:embed="rId7" cstate="print"/>
          <a:stretch>
            <a:fillRect/>
          </a:stretch>
        </p:blipFill>
        <p:spPr>
          <a:xfrm>
            <a:off x="1477868" y="3373574"/>
            <a:ext cx="252402" cy="252402"/>
          </a:xfrm>
          <a:prstGeom prst="rect">
            <a:avLst/>
          </a:prstGeom>
        </p:spPr>
      </p:pic>
      <p:pic>
        <p:nvPicPr>
          <p:cNvPr id="44" name="Image 20"/>
          <p:cNvPicPr>
            <a:picLocks noChangeAspect="1"/>
          </p:cNvPicPr>
          <p:nvPr/>
        </p:nvPicPr>
        <p:blipFill>
          <a:blip r:embed="rId7" cstate="print"/>
          <a:stretch>
            <a:fillRect/>
          </a:stretch>
        </p:blipFill>
        <p:spPr>
          <a:xfrm>
            <a:off x="726533" y="2780852"/>
            <a:ext cx="252402" cy="252402"/>
          </a:xfrm>
          <a:prstGeom prst="rect">
            <a:avLst/>
          </a:prstGeom>
        </p:spPr>
      </p:pic>
      <p:grpSp>
        <p:nvGrpSpPr>
          <p:cNvPr id="2" name="Group 152"/>
          <p:cNvGrpSpPr/>
          <p:nvPr/>
        </p:nvGrpSpPr>
        <p:grpSpPr>
          <a:xfrm>
            <a:off x="982651" y="988315"/>
            <a:ext cx="2588234" cy="370802"/>
            <a:chOff x="825367" y="1258514"/>
            <a:chExt cx="3450979" cy="494402"/>
          </a:xfrm>
        </p:grpSpPr>
        <p:sp>
          <p:nvSpPr>
            <p:cNvPr id="56" name="Ellipse 63"/>
            <p:cNvSpPr/>
            <p:nvPr/>
          </p:nvSpPr>
          <p:spPr>
            <a:xfrm>
              <a:off x="825367" y="1385618"/>
              <a:ext cx="232121" cy="244176"/>
            </a:xfrm>
            <a:prstGeom prst="ellipse">
              <a:avLst/>
            </a:prstGeom>
            <a:solidFill>
              <a:schemeClr val="accent3"/>
            </a:solidFill>
            <a:ln>
              <a:noFill/>
            </a:ln>
          </p:spPr>
          <p:txBody>
            <a:bodyPr rot="0" spcFirstLastPara="0" vertOverflow="overflow" horzOverflow="overflow" vert="horz" wrap="square" lIns="118211" tIns="59105" rIns="118211" bIns="59105" numCol="1" spcCol="0" rtlCol="0" fromWordArt="0" anchor="ctr" anchorCtr="0" forceAA="0" compatLnSpc="1">
              <a:prstTxWarp prst="textNoShape">
                <a:avLst/>
              </a:prstTxWarp>
              <a:noAutofit/>
            </a:bodyPr>
            <a:lstStyle/>
            <a:p>
              <a:pPr algn="ctr" defTabSz="914310"/>
              <a:r>
                <a:rPr lang="en-US" sz="900" dirty="0">
                  <a:solidFill>
                    <a:srgbClr val="FFFFFF"/>
                  </a:solidFill>
                  <a:latin typeface="Trebuchet MS"/>
                  <a:cs typeface="Trebuchet MS"/>
                </a:rPr>
                <a:t>1</a:t>
              </a:r>
            </a:p>
          </p:txBody>
        </p:sp>
        <p:sp>
          <p:nvSpPr>
            <p:cNvPr id="57" name="Shape 525"/>
            <p:cNvSpPr/>
            <p:nvPr/>
          </p:nvSpPr>
          <p:spPr>
            <a:xfrm>
              <a:off x="1053136" y="1258514"/>
              <a:ext cx="3223210" cy="494402"/>
            </a:xfrm>
            <a:prstGeom prst="rect">
              <a:avLst/>
            </a:prstGeom>
            <a:ln w="12700">
              <a:miter lim="400000"/>
            </a:ln>
            <a:extLst>
              <a:ext uri="{C572A759-6A51-4108-AA02-DFA0A04FC94B}">
                <ma14:wrappingTextBoxFlag xmlns:ma14="http://schemas.microsoft.com/office/mac/drawingml/2011/main" val="1"/>
              </a:ext>
            </a:extLst>
          </p:spPr>
          <p:txBody>
            <a:bodyPr wrap="square" lIns="46447" tIns="46448" rIns="46447" bIns="46448">
              <a:spAutoFit/>
            </a:bodyPr>
            <a:lstStyle/>
            <a:p>
              <a:pPr defTabSz="696635" hangingPunct="0">
                <a:spcBef>
                  <a:spcPts val="610"/>
                </a:spcBef>
                <a:defRPr sz="1400" b="1">
                  <a:solidFill>
                    <a:srgbClr val="0085AA"/>
                  </a:solidFill>
                </a:defRPr>
              </a:pPr>
              <a:r>
                <a:rPr lang="en-US" sz="900" b="1" kern="0" dirty="0">
                  <a:solidFill>
                    <a:schemeClr val="accent3"/>
                  </a:solidFill>
                  <a:latin typeface="Trebuchet MS"/>
                  <a:sym typeface="Trebuchet MS"/>
                </a:rPr>
                <a:t>Nurse encounters emergency situation with hostile patient or violent intruder</a:t>
              </a:r>
            </a:p>
          </p:txBody>
        </p:sp>
      </p:grpSp>
      <p:grpSp>
        <p:nvGrpSpPr>
          <p:cNvPr id="6" name="Group 155"/>
          <p:cNvGrpSpPr/>
          <p:nvPr/>
        </p:nvGrpSpPr>
        <p:grpSpPr>
          <a:xfrm>
            <a:off x="5128259" y="988315"/>
            <a:ext cx="3895321" cy="1785644"/>
            <a:chOff x="6537048" y="1317754"/>
            <a:chExt cx="5193761" cy="2380858"/>
          </a:xfrm>
        </p:grpSpPr>
        <p:sp>
          <p:nvSpPr>
            <p:cNvPr id="60" name="Ellipse 38"/>
            <p:cNvSpPr/>
            <p:nvPr/>
          </p:nvSpPr>
          <p:spPr>
            <a:xfrm>
              <a:off x="7296500" y="1447525"/>
              <a:ext cx="279237" cy="279237"/>
            </a:xfrm>
            <a:prstGeom prst="ellipse">
              <a:avLst/>
            </a:prstGeom>
            <a:solidFill>
              <a:schemeClr val="accent1"/>
            </a:solidFill>
            <a:ln>
              <a:noFill/>
            </a:ln>
          </p:spPr>
          <p:txBody>
            <a:bodyPr rot="0" spcFirstLastPara="0" vertOverflow="overflow" horzOverflow="overflow" vert="horz" wrap="square" lIns="118211" tIns="59105" rIns="118211" bIns="59105" numCol="1" spcCol="0" rtlCol="0" fromWordArt="0" anchor="ctr" anchorCtr="0" forceAA="0" compatLnSpc="1">
              <a:prstTxWarp prst="textNoShape">
                <a:avLst/>
              </a:prstTxWarp>
              <a:noAutofit/>
            </a:bodyPr>
            <a:lstStyle/>
            <a:p>
              <a:pPr algn="ctr" defTabSz="914310"/>
              <a:r>
                <a:rPr lang="en-US" sz="900" dirty="0">
                  <a:solidFill>
                    <a:srgbClr val="FFFFFF"/>
                  </a:solidFill>
                  <a:latin typeface="Trebuchet MS"/>
                  <a:cs typeface="Trebuchet MS"/>
                </a:rPr>
                <a:t>3</a:t>
              </a:r>
            </a:p>
          </p:txBody>
        </p:sp>
        <p:cxnSp>
          <p:nvCxnSpPr>
            <p:cNvPr id="65" name="Connecteur droit avec flèche 55"/>
            <p:cNvCxnSpPr/>
            <p:nvPr/>
          </p:nvCxnSpPr>
          <p:spPr>
            <a:xfrm flipV="1">
              <a:off x="6537048" y="1771328"/>
              <a:ext cx="962629" cy="974868"/>
            </a:xfrm>
            <a:prstGeom prst="straightConnector1">
              <a:avLst/>
            </a:prstGeom>
            <a:noFill/>
            <a:ln w="25400" cap="flat">
              <a:solidFill>
                <a:srgbClr val="00B0F0"/>
              </a:solidFill>
              <a:prstDash val="solid"/>
              <a:round/>
              <a:tailEnd type="arrow"/>
            </a:ln>
            <a:effectLst>
              <a:outerShdw blurRad="50800" dist="38100" dir="5400000" rotWithShape="0">
                <a:srgbClr val="000000">
                  <a:alpha val="43137"/>
                </a:srgbClr>
              </a:outerShdw>
            </a:effectLst>
            <a:sp3d/>
          </p:spPr>
          <p:style>
            <a:lnRef idx="0">
              <a:scrgbClr r="0" g="0" b="0"/>
            </a:lnRef>
            <a:fillRef idx="0">
              <a:scrgbClr r="0" g="0" b="0"/>
            </a:fillRef>
            <a:effectRef idx="0">
              <a:scrgbClr r="0" g="0" b="0"/>
            </a:effectRef>
            <a:fontRef idx="none"/>
          </p:style>
        </p:cxnSp>
        <p:sp>
          <p:nvSpPr>
            <p:cNvPr id="69" name="Rectangle 68"/>
            <p:cNvSpPr/>
            <p:nvPr/>
          </p:nvSpPr>
          <p:spPr>
            <a:xfrm>
              <a:off x="7575737" y="1317754"/>
              <a:ext cx="3515816" cy="492443"/>
            </a:xfrm>
            <a:prstGeom prst="rect">
              <a:avLst/>
            </a:prstGeom>
          </p:spPr>
          <p:txBody>
            <a:bodyPr wrap="square">
              <a:spAutoFit/>
            </a:bodyPr>
            <a:lstStyle/>
            <a:p>
              <a:pPr defTabSz="696635" hangingPunct="0">
                <a:defRPr sz="1400" b="1">
                  <a:solidFill>
                    <a:srgbClr val="0085AA"/>
                  </a:solidFill>
                </a:defRPr>
              </a:pPr>
              <a:r>
                <a:rPr lang="en-US" sz="900" b="1" kern="0" dirty="0">
                  <a:solidFill>
                    <a:srgbClr val="00B0F0"/>
                  </a:solidFill>
                  <a:latin typeface="Trebuchet MS"/>
                  <a:sym typeface="Trebuchet MS"/>
                </a:rPr>
                <a:t>LBS Cloud notifies security personnel of the alert with the location of the nurse</a:t>
              </a:r>
            </a:p>
          </p:txBody>
        </p:sp>
        <p:pic>
          <p:nvPicPr>
            <p:cNvPr id="87" name="Picture 86"/>
            <p:cNvPicPr>
              <a:picLocks noChangeAspect="1"/>
            </p:cNvPicPr>
            <p:nvPr/>
          </p:nvPicPr>
          <p:blipFill>
            <a:blip r:embed="rId8" cstate="print"/>
            <a:stretch>
              <a:fillRect/>
            </a:stretch>
          </p:blipFill>
          <p:spPr>
            <a:xfrm>
              <a:off x="8670188" y="1700375"/>
              <a:ext cx="3060621" cy="1998237"/>
            </a:xfrm>
            <a:prstGeom prst="rect">
              <a:avLst/>
            </a:prstGeom>
          </p:spPr>
        </p:pic>
      </p:grpSp>
      <p:grpSp>
        <p:nvGrpSpPr>
          <p:cNvPr id="7" name="Group 157"/>
          <p:cNvGrpSpPr/>
          <p:nvPr/>
        </p:nvGrpSpPr>
        <p:grpSpPr>
          <a:xfrm>
            <a:off x="1962477" y="1404553"/>
            <a:ext cx="4337562" cy="2476526"/>
            <a:chOff x="2316006" y="1872736"/>
            <a:chExt cx="5783420" cy="3302035"/>
          </a:xfrm>
        </p:grpSpPr>
        <p:grpSp>
          <p:nvGrpSpPr>
            <p:cNvPr id="8" name="Group 154"/>
            <p:cNvGrpSpPr/>
            <p:nvPr/>
          </p:nvGrpSpPr>
          <p:grpSpPr>
            <a:xfrm>
              <a:off x="2316006" y="1872736"/>
              <a:ext cx="4746786" cy="3302035"/>
              <a:chOff x="2316006" y="1872736"/>
              <a:chExt cx="4746786" cy="3302035"/>
            </a:xfrm>
          </p:grpSpPr>
          <p:grpSp>
            <p:nvGrpSpPr>
              <p:cNvPr id="10" name="Group 153"/>
              <p:cNvGrpSpPr/>
              <p:nvPr/>
            </p:nvGrpSpPr>
            <p:grpSpPr>
              <a:xfrm>
                <a:off x="2316006" y="1872736"/>
                <a:ext cx="3157106" cy="3302035"/>
                <a:chOff x="2316006" y="1872736"/>
                <a:chExt cx="3157106" cy="3302035"/>
              </a:xfrm>
            </p:grpSpPr>
            <p:cxnSp>
              <p:nvCxnSpPr>
                <p:cNvPr id="48" name="Connecteur droit avec flèche 21"/>
                <p:cNvCxnSpPr/>
                <p:nvPr/>
              </p:nvCxnSpPr>
              <p:spPr>
                <a:xfrm>
                  <a:off x="2508562" y="2454513"/>
                  <a:ext cx="1773028" cy="1031194"/>
                </a:xfrm>
                <a:prstGeom prst="straightConnector1">
                  <a:avLst/>
                </a:prstGeom>
                <a:noFill/>
                <a:ln w="25400" cap="flat">
                  <a:solidFill>
                    <a:srgbClr val="FF0000"/>
                  </a:solidFill>
                  <a:prstDash val="solid"/>
                  <a:round/>
                  <a:tailEnd type="arrow"/>
                </a:ln>
                <a:effectLst>
                  <a:outerShdw blurRad="50800" dist="38100" dir="5400000" rotWithShape="0">
                    <a:srgbClr val="000000">
                      <a:alpha val="43137"/>
                    </a:srgbClr>
                  </a:outerShdw>
                </a:effectLst>
                <a:sp3d/>
              </p:spPr>
              <p:style>
                <a:lnRef idx="0">
                  <a:scrgbClr r="0" g="0" b="0"/>
                </a:lnRef>
                <a:fillRef idx="0">
                  <a:scrgbClr r="0" g="0" b="0"/>
                </a:fillRef>
                <a:effectRef idx="0">
                  <a:scrgbClr r="0" g="0" b="0"/>
                </a:effectRef>
                <a:fontRef idx="none"/>
              </p:style>
            </p:cxnSp>
            <p:cxnSp>
              <p:nvCxnSpPr>
                <p:cNvPr id="49" name="Connecteur droit avec flèche 24"/>
                <p:cNvCxnSpPr>
                  <a:stCxn id="51" idx="7"/>
                </p:cNvCxnSpPr>
                <p:nvPr/>
              </p:nvCxnSpPr>
              <p:spPr>
                <a:xfrm flipV="1">
                  <a:off x="2514134" y="3601974"/>
                  <a:ext cx="1762212" cy="1364380"/>
                </a:xfrm>
                <a:prstGeom prst="straightConnector1">
                  <a:avLst/>
                </a:prstGeom>
                <a:noFill/>
                <a:ln w="25400" cap="flat">
                  <a:solidFill>
                    <a:srgbClr val="FF0000"/>
                  </a:solidFill>
                  <a:prstDash val="solid"/>
                  <a:round/>
                  <a:tailEnd type="arrow"/>
                </a:ln>
                <a:effectLst>
                  <a:outerShdw blurRad="50800" dist="38100" dir="5400000" rotWithShape="0">
                    <a:srgbClr val="000000">
                      <a:alpha val="43137"/>
                    </a:srgbClr>
                  </a:outerShdw>
                </a:effectLst>
                <a:sp3d/>
              </p:spPr>
              <p:style>
                <a:lnRef idx="0">
                  <a:scrgbClr r="0" g="0" b="0"/>
                </a:lnRef>
                <a:fillRef idx="0">
                  <a:scrgbClr r="0" g="0" b="0"/>
                </a:fillRef>
                <a:effectRef idx="0">
                  <a:scrgbClr r="0" g="0" b="0"/>
                </a:effectRef>
                <a:fontRef idx="none"/>
              </p:style>
            </p:cxnSp>
            <p:sp>
              <p:nvSpPr>
                <p:cNvPr id="51" name="Ellipse 36"/>
                <p:cNvSpPr/>
                <p:nvPr/>
              </p:nvSpPr>
              <p:spPr>
                <a:xfrm>
                  <a:off x="2316006" y="4930595"/>
                  <a:ext cx="232121" cy="244176"/>
                </a:xfrm>
                <a:prstGeom prst="ellipse">
                  <a:avLst/>
                </a:prstGeom>
                <a:solidFill>
                  <a:srgbClr val="FF0000"/>
                </a:solidFill>
                <a:ln>
                  <a:noFill/>
                </a:ln>
              </p:spPr>
              <p:txBody>
                <a:bodyPr rot="0" spcFirstLastPara="0" vertOverflow="overflow" horzOverflow="overflow" vert="horz" wrap="square" lIns="118211" tIns="59105" rIns="118211" bIns="59105" numCol="1" spcCol="0" rtlCol="0" fromWordArt="0" anchor="ctr" anchorCtr="0" forceAA="0" compatLnSpc="1">
                  <a:prstTxWarp prst="textNoShape">
                    <a:avLst/>
                  </a:prstTxWarp>
                  <a:noAutofit/>
                </a:bodyPr>
                <a:lstStyle/>
                <a:p>
                  <a:pPr algn="ctr" defTabSz="914310"/>
                  <a:r>
                    <a:rPr lang="en-US" sz="900" dirty="0">
                      <a:solidFill>
                        <a:srgbClr val="FFFFFF"/>
                      </a:solidFill>
                      <a:latin typeface="Trebuchet MS"/>
                      <a:cs typeface="Trebuchet MS"/>
                    </a:rPr>
                    <a:t>2</a:t>
                  </a:r>
                </a:p>
              </p:txBody>
            </p:sp>
            <p:sp>
              <p:nvSpPr>
                <p:cNvPr id="52" name="Ellipse 63"/>
                <p:cNvSpPr/>
                <p:nvPr/>
              </p:nvSpPr>
              <p:spPr>
                <a:xfrm>
                  <a:off x="2346336" y="2154215"/>
                  <a:ext cx="232121" cy="244176"/>
                </a:xfrm>
                <a:prstGeom prst="ellipse">
                  <a:avLst/>
                </a:prstGeom>
                <a:solidFill>
                  <a:srgbClr val="FF0000"/>
                </a:solidFill>
                <a:ln>
                  <a:noFill/>
                </a:ln>
              </p:spPr>
              <p:txBody>
                <a:bodyPr rot="0" spcFirstLastPara="0" vertOverflow="overflow" horzOverflow="overflow" vert="horz" wrap="square" lIns="118211" tIns="59105" rIns="118211" bIns="59105" numCol="1" spcCol="0" rtlCol="0" fromWordArt="0" anchor="ctr" anchorCtr="0" forceAA="0" compatLnSpc="1">
                  <a:prstTxWarp prst="textNoShape">
                    <a:avLst/>
                  </a:prstTxWarp>
                  <a:noAutofit/>
                </a:bodyPr>
                <a:lstStyle/>
                <a:p>
                  <a:pPr algn="ctr" defTabSz="914310"/>
                  <a:r>
                    <a:rPr lang="en-US" sz="900" dirty="0">
                      <a:solidFill>
                        <a:srgbClr val="FFFFFF"/>
                      </a:solidFill>
                      <a:latin typeface="Trebuchet MS"/>
                      <a:cs typeface="Trebuchet MS"/>
                    </a:rPr>
                    <a:t>2</a:t>
                  </a:r>
                </a:p>
              </p:txBody>
            </p:sp>
            <p:sp>
              <p:nvSpPr>
                <p:cNvPr id="54" name="Shape 525"/>
                <p:cNvSpPr/>
                <p:nvPr/>
              </p:nvSpPr>
              <p:spPr>
                <a:xfrm>
                  <a:off x="2574105" y="1872736"/>
                  <a:ext cx="2899007" cy="679069"/>
                </a:xfrm>
                <a:prstGeom prst="rect">
                  <a:avLst/>
                </a:prstGeom>
                <a:ln w="12700">
                  <a:miter lim="400000"/>
                </a:ln>
                <a:extLst>
                  <a:ext uri="{C572A759-6A51-4108-AA02-DFA0A04FC94B}">
                    <ma14:wrappingTextBoxFlag xmlns:ma14="http://schemas.microsoft.com/office/mac/drawingml/2011/main" val="1"/>
                  </a:ext>
                </a:extLst>
              </p:spPr>
              <p:txBody>
                <a:bodyPr wrap="square" lIns="46447" tIns="46448" rIns="46447" bIns="46448">
                  <a:spAutoFit/>
                </a:bodyPr>
                <a:lstStyle/>
                <a:p>
                  <a:pPr defTabSz="696635" hangingPunct="0">
                    <a:spcBef>
                      <a:spcPts val="610"/>
                    </a:spcBef>
                    <a:defRPr sz="1400" b="1">
                      <a:solidFill>
                        <a:srgbClr val="0085AA"/>
                      </a:solidFill>
                    </a:defRPr>
                  </a:pPr>
                  <a:r>
                    <a:rPr lang="en-US" sz="900" b="1" kern="0" dirty="0">
                      <a:solidFill>
                        <a:srgbClr val="FF0000"/>
                      </a:solidFill>
                      <a:latin typeface="Trebuchet MS"/>
                      <a:sym typeface="Trebuchet MS"/>
                    </a:rPr>
                    <a:t>Nurse presses emergency/panic button on BLE tag, badge or phone which notifies the LBS Cloud</a:t>
                  </a:r>
                </a:p>
              </p:txBody>
            </p:sp>
            <p:cxnSp>
              <p:nvCxnSpPr>
                <p:cNvPr id="72" name="Connecteur droit avec flèche 24"/>
                <p:cNvCxnSpPr>
                  <a:stCxn id="73" idx="6"/>
                </p:cNvCxnSpPr>
                <p:nvPr/>
              </p:nvCxnSpPr>
              <p:spPr>
                <a:xfrm flipV="1">
                  <a:off x="3033050" y="3537819"/>
                  <a:ext cx="1081040" cy="13961"/>
                </a:xfrm>
                <a:prstGeom prst="straightConnector1">
                  <a:avLst/>
                </a:prstGeom>
                <a:noFill/>
                <a:ln w="25400" cap="flat">
                  <a:solidFill>
                    <a:srgbClr val="FF0000"/>
                  </a:solidFill>
                  <a:prstDash val="solid"/>
                  <a:round/>
                  <a:tailEnd type="arrow"/>
                </a:ln>
                <a:effectLst>
                  <a:outerShdw blurRad="50800" dist="38100" dir="5400000" rotWithShape="0">
                    <a:srgbClr val="000000">
                      <a:alpha val="43137"/>
                    </a:srgbClr>
                  </a:outerShdw>
                </a:effectLst>
                <a:sp3d/>
              </p:spPr>
              <p:style>
                <a:lnRef idx="0">
                  <a:scrgbClr r="0" g="0" b="0"/>
                </a:lnRef>
                <a:fillRef idx="0">
                  <a:scrgbClr r="0" g="0" b="0"/>
                </a:fillRef>
                <a:effectRef idx="0">
                  <a:scrgbClr r="0" g="0" b="0"/>
                </a:effectRef>
                <a:fontRef idx="none"/>
              </p:style>
            </p:cxnSp>
            <p:sp>
              <p:nvSpPr>
                <p:cNvPr id="73" name="Ellipse 36"/>
                <p:cNvSpPr/>
                <p:nvPr/>
              </p:nvSpPr>
              <p:spPr>
                <a:xfrm>
                  <a:off x="2800929" y="3429692"/>
                  <a:ext cx="232121" cy="244176"/>
                </a:xfrm>
                <a:prstGeom prst="ellipse">
                  <a:avLst/>
                </a:prstGeom>
                <a:solidFill>
                  <a:srgbClr val="FF0000"/>
                </a:solidFill>
                <a:ln>
                  <a:noFill/>
                </a:ln>
              </p:spPr>
              <p:txBody>
                <a:bodyPr rot="0" spcFirstLastPara="0" vertOverflow="overflow" horzOverflow="overflow" vert="horz" wrap="square" lIns="118211" tIns="59105" rIns="118211" bIns="59105" numCol="1" spcCol="0" rtlCol="0" fromWordArt="0" anchor="ctr" anchorCtr="0" forceAA="0" compatLnSpc="1">
                  <a:prstTxWarp prst="textNoShape">
                    <a:avLst/>
                  </a:prstTxWarp>
                  <a:noAutofit/>
                </a:bodyPr>
                <a:lstStyle/>
                <a:p>
                  <a:pPr algn="ctr" defTabSz="914310"/>
                  <a:r>
                    <a:rPr lang="en-US" sz="900" dirty="0">
                      <a:solidFill>
                        <a:srgbClr val="FFFFFF"/>
                      </a:solidFill>
                      <a:latin typeface="Trebuchet MS"/>
                      <a:cs typeface="Trebuchet MS"/>
                    </a:rPr>
                    <a:t>2</a:t>
                  </a:r>
                </a:p>
              </p:txBody>
            </p:sp>
          </p:grpSp>
          <p:sp>
            <p:nvSpPr>
              <p:cNvPr id="75" name="Freeform 12"/>
              <p:cNvSpPr>
                <a:spLocks noEditPoints="1"/>
              </p:cNvSpPr>
              <p:nvPr/>
            </p:nvSpPr>
            <p:spPr bwMode="auto">
              <a:xfrm rot="10800000" flipV="1">
                <a:off x="4326736" y="2581900"/>
                <a:ext cx="2736056" cy="1486583"/>
              </a:xfrm>
              <a:custGeom>
                <a:avLst/>
                <a:gdLst>
                  <a:gd name="T0" fmla="*/ 681 w 2807"/>
                  <a:gd name="T1" fmla="*/ 227 h 1638"/>
                  <a:gd name="T2" fmla="*/ 715 w 2807"/>
                  <a:gd name="T3" fmla="*/ 270 h 1638"/>
                  <a:gd name="T4" fmla="*/ 708 w 2807"/>
                  <a:gd name="T5" fmla="*/ 328 h 1638"/>
                  <a:gd name="T6" fmla="*/ 663 w 2807"/>
                  <a:gd name="T7" fmla="*/ 361 h 1638"/>
                  <a:gd name="T8" fmla="*/ 606 w 2807"/>
                  <a:gd name="T9" fmla="*/ 354 h 1638"/>
                  <a:gd name="T10" fmla="*/ 572 w 2807"/>
                  <a:gd name="T11" fmla="*/ 310 h 1638"/>
                  <a:gd name="T12" fmla="*/ 580 w 2807"/>
                  <a:gd name="T13" fmla="*/ 253 h 1638"/>
                  <a:gd name="T14" fmla="*/ 624 w 2807"/>
                  <a:gd name="T15" fmla="*/ 218 h 1638"/>
                  <a:gd name="T16" fmla="*/ 1564 w 2807"/>
                  <a:gd name="T17" fmla="*/ 3 h 1638"/>
                  <a:gd name="T18" fmla="*/ 1696 w 2807"/>
                  <a:gd name="T19" fmla="*/ 44 h 1638"/>
                  <a:gd name="T20" fmla="*/ 1802 w 2807"/>
                  <a:gd name="T21" fmla="*/ 128 h 1638"/>
                  <a:gd name="T22" fmla="*/ 1873 w 2807"/>
                  <a:gd name="T23" fmla="*/ 242 h 1638"/>
                  <a:gd name="T24" fmla="*/ 1900 w 2807"/>
                  <a:gd name="T25" fmla="*/ 380 h 1638"/>
                  <a:gd name="T26" fmla="*/ 2033 w 2807"/>
                  <a:gd name="T27" fmla="*/ 409 h 1638"/>
                  <a:gd name="T28" fmla="*/ 2143 w 2807"/>
                  <a:gd name="T29" fmla="*/ 482 h 1638"/>
                  <a:gd name="T30" fmla="*/ 2222 w 2807"/>
                  <a:gd name="T31" fmla="*/ 586 h 1638"/>
                  <a:gd name="T32" fmla="*/ 2363 w 2807"/>
                  <a:gd name="T33" fmla="*/ 641 h 1638"/>
                  <a:gd name="T34" fmla="*/ 2529 w 2807"/>
                  <a:gd name="T35" fmla="*/ 689 h 1638"/>
                  <a:gd name="T36" fmla="*/ 2662 w 2807"/>
                  <a:gd name="T37" fmla="*/ 761 h 1638"/>
                  <a:gd name="T38" fmla="*/ 2757 w 2807"/>
                  <a:gd name="T39" fmla="*/ 855 h 1638"/>
                  <a:gd name="T40" fmla="*/ 2804 w 2807"/>
                  <a:gd name="T41" fmla="*/ 963 h 1638"/>
                  <a:gd name="T42" fmla="*/ 2800 w 2807"/>
                  <a:gd name="T43" fmla="*/ 1064 h 1638"/>
                  <a:gd name="T44" fmla="*/ 2761 w 2807"/>
                  <a:gd name="T45" fmla="*/ 1151 h 1638"/>
                  <a:gd name="T46" fmla="*/ 2687 w 2807"/>
                  <a:gd name="T47" fmla="*/ 1228 h 1638"/>
                  <a:gd name="T48" fmla="*/ 2576 w 2807"/>
                  <a:gd name="T49" fmla="*/ 1294 h 1638"/>
                  <a:gd name="T50" fmla="*/ 2426 w 2807"/>
                  <a:gd name="T51" fmla="*/ 1342 h 1638"/>
                  <a:gd name="T52" fmla="*/ 2236 w 2807"/>
                  <a:gd name="T53" fmla="*/ 1372 h 1638"/>
                  <a:gd name="T54" fmla="*/ 2001 w 2807"/>
                  <a:gd name="T55" fmla="*/ 1380 h 1638"/>
                  <a:gd name="T56" fmla="*/ 1909 w 2807"/>
                  <a:gd name="T57" fmla="*/ 1458 h 1638"/>
                  <a:gd name="T58" fmla="*/ 1808 w 2807"/>
                  <a:gd name="T59" fmla="*/ 1553 h 1638"/>
                  <a:gd name="T60" fmla="*/ 1677 w 2807"/>
                  <a:gd name="T61" fmla="*/ 1616 h 1638"/>
                  <a:gd name="T62" fmla="*/ 1527 w 2807"/>
                  <a:gd name="T63" fmla="*/ 1638 h 1638"/>
                  <a:gd name="T64" fmla="*/ 1371 w 2807"/>
                  <a:gd name="T65" fmla="*/ 1615 h 1638"/>
                  <a:gd name="T66" fmla="*/ 1237 w 2807"/>
                  <a:gd name="T67" fmla="*/ 1549 h 1638"/>
                  <a:gd name="T68" fmla="*/ 1137 w 2807"/>
                  <a:gd name="T69" fmla="*/ 1448 h 1638"/>
                  <a:gd name="T70" fmla="*/ 1003 w 2807"/>
                  <a:gd name="T71" fmla="*/ 1452 h 1638"/>
                  <a:gd name="T72" fmla="*/ 817 w 2807"/>
                  <a:gd name="T73" fmla="*/ 1491 h 1638"/>
                  <a:gd name="T74" fmla="*/ 610 w 2807"/>
                  <a:gd name="T75" fmla="*/ 1498 h 1638"/>
                  <a:gd name="T76" fmla="*/ 416 w 2807"/>
                  <a:gd name="T77" fmla="*/ 1468 h 1638"/>
                  <a:gd name="T78" fmla="*/ 247 w 2807"/>
                  <a:gd name="T79" fmla="*/ 1408 h 1638"/>
                  <a:gd name="T80" fmla="*/ 116 w 2807"/>
                  <a:gd name="T81" fmla="*/ 1321 h 1638"/>
                  <a:gd name="T82" fmla="*/ 31 w 2807"/>
                  <a:gd name="T83" fmla="*/ 1215 h 1638"/>
                  <a:gd name="T84" fmla="*/ 0 w 2807"/>
                  <a:gd name="T85" fmla="*/ 1094 h 1638"/>
                  <a:gd name="T86" fmla="*/ 27 w 2807"/>
                  <a:gd name="T87" fmla="*/ 978 h 1638"/>
                  <a:gd name="T88" fmla="*/ 106 w 2807"/>
                  <a:gd name="T89" fmla="*/ 876 h 1638"/>
                  <a:gd name="T90" fmla="*/ 225 w 2807"/>
                  <a:gd name="T91" fmla="*/ 792 h 1638"/>
                  <a:gd name="T92" fmla="*/ 380 w 2807"/>
                  <a:gd name="T93" fmla="*/ 729 h 1638"/>
                  <a:gd name="T94" fmla="*/ 437 w 2807"/>
                  <a:gd name="T95" fmla="*/ 607 h 1638"/>
                  <a:gd name="T96" fmla="*/ 480 w 2807"/>
                  <a:gd name="T97" fmla="*/ 455 h 1638"/>
                  <a:gd name="T98" fmla="*/ 551 w 2807"/>
                  <a:gd name="T99" fmla="*/ 451 h 1638"/>
                  <a:gd name="T100" fmla="*/ 644 w 2807"/>
                  <a:gd name="T101" fmla="*/ 476 h 1638"/>
                  <a:gd name="T102" fmla="*/ 735 w 2807"/>
                  <a:gd name="T103" fmla="*/ 452 h 1638"/>
                  <a:gd name="T104" fmla="*/ 801 w 2807"/>
                  <a:gd name="T105" fmla="*/ 387 h 1638"/>
                  <a:gd name="T106" fmla="*/ 825 w 2807"/>
                  <a:gd name="T107" fmla="*/ 296 h 1638"/>
                  <a:gd name="T108" fmla="*/ 803 w 2807"/>
                  <a:gd name="T109" fmla="*/ 209 h 1638"/>
                  <a:gd name="T110" fmla="*/ 882 w 2807"/>
                  <a:gd name="T111" fmla="*/ 166 h 1638"/>
                  <a:gd name="T112" fmla="*/ 1032 w 2807"/>
                  <a:gd name="T113" fmla="*/ 174 h 1638"/>
                  <a:gd name="T114" fmla="*/ 1168 w 2807"/>
                  <a:gd name="T115" fmla="*/ 224 h 1638"/>
                  <a:gd name="T116" fmla="*/ 1242 w 2807"/>
                  <a:gd name="T117" fmla="*/ 117 h 1638"/>
                  <a:gd name="T118" fmla="*/ 1344 w 2807"/>
                  <a:gd name="T119" fmla="*/ 41 h 1638"/>
                  <a:gd name="T120" fmla="*/ 1471 w 2807"/>
                  <a:gd name="T121" fmla="*/ 3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7" h="1638">
                    <a:moveTo>
                      <a:pt x="644" y="216"/>
                    </a:moveTo>
                    <a:lnTo>
                      <a:pt x="663" y="218"/>
                    </a:lnTo>
                    <a:lnTo>
                      <a:pt x="681" y="227"/>
                    </a:lnTo>
                    <a:lnTo>
                      <a:pt x="696" y="238"/>
                    </a:lnTo>
                    <a:lnTo>
                      <a:pt x="708" y="253"/>
                    </a:lnTo>
                    <a:lnTo>
                      <a:pt x="715" y="270"/>
                    </a:lnTo>
                    <a:lnTo>
                      <a:pt x="718" y="290"/>
                    </a:lnTo>
                    <a:lnTo>
                      <a:pt x="715" y="310"/>
                    </a:lnTo>
                    <a:lnTo>
                      <a:pt x="708" y="328"/>
                    </a:lnTo>
                    <a:lnTo>
                      <a:pt x="696" y="343"/>
                    </a:lnTo>
                    <a:lnTo>
                      <a:pt x="681" y="354"/>
                    </a:lnTo>
                    <a:lnTo>
                      <a:pt x="663" y="361"/>
                    </a:lnTo>
                    <a:lnTo>
                      <a:pt x="644" y="364"/>
                    </a:lnTo>
                    <a:lnTo>
                      <a:pt x="624" y="361"/>
                    </a:lnTo>
                    <a:lnTo>
                      <a:pt x="606" y="354"/>
                    </a:lnTo>
                    <a:lnTo>
                      <a:pt x="592" y="343"/>
                    </a:lnTo>
                    <a:lnTo>
                      <a:pt x="580" y="328"/>
                    </a:lnTo>
                    <a:lnTo>
                      <a:pt x="572" y="310"/>
                    </a:lnTo>
                    <a:lnTo>
                      <a:pt x="569" y="290"/>
                    </a:lnTo>
                    <a:lnTo>
                      <a:pt x="572" y="270"/>
                    </a:lnTo>
                    <a:lnTo>
                      <a:pt x="580" y="253"/>
                    </a:lnTo>
                    <a:lnTo>
                      <a:pt x="592" y="238"/>
                    </a:lnTo>
                    <a:lnTo>
                      <a:pt x="606" y="227"/>
                    </a:lnTo>
                    <a:lnTo>
                      <a:pt x="624" y="218"/>
                    </a:lnTo>
                    <a:lnTo>
                      <a:pt x="644" y="216"/>
                    </a:lnTo>
                    <a:close/>
                    <a:moveTo>
                      <a:pt x="1517" y="0"/>
                    </a:moveTo>
                    <a:lnTo>
                      <a:pt x="1564" y="3"/>
                    </a:lnTo>
                    <a:lnTo>
                      <a:pt x="1610" y="11"/>
                    </a:lnTo>
                    <a:lnTo>
                      <a:pt x="1654" y="26"/>
                    </a:lnTo>
                    <a:lnTo>
                      <a:pt x="1696" y="44"/>
                    </a:lnTo>
                    <a:lnTo>
                      <a:pt x="1734" y="67"/>
                    </a:lnTo>
                    <a:lnTo>
                      <a:pt x="1770" y="96"/>
                    </a:lnTo>
                    <a:lnTo>
                      <a:pt x="1802" y="128"/>
                    </a:lnTo>
                    <a:lnTo>
                      <a:pt x="1830" y="162"/>
                    </a:lnTo>
                    <a:lnTo>
                      <a:pt x="1854" y="201"/>
                    </a:lnTo>
                    <a:lnTo>
                      <a:pt x="1873" y="242"/>
                    </a:lnTo>
                    <a:lnTo>
                      <a:pt x="1887" y="286"/>
                    </a:lnTo>
                    <a:lnTo>
                      <a:pt x="1896" y="332"/>
                    </a:lnTo>
                    <a:lnTo>
                      <a:pt x="1900" y="380"/>
                    </a:lnTo>
                    <a:lnTo>
                      <a:pt x="1946" y="384"/>
                    </a:lnTo>
                    <a:lnTo>
                      <a:pt x="1990" y="394"/>
                    </a:lnTo>
                    <a:lnTo>
                      <a:pt x="2033" y="409"/>
                    </a:lnTo>
                    <a:lnTo>
                      <a:pt x="2072" y="430"/>
                    </a:lnTo>
                    <a:lnTo>
                      <a:pt x="2109" y="453"/>
                    </a:lnTo>
                    <a:lnTo>
                      <a:pt x="2143" y="482"/>
                    </a:lnTo>
                    <a:lnTo>
                      <a:pt x="2172" y="512"/>
                    </a:lnTo>
                    <a:lnTo>
                      <a:pt x="2200" y="548"/>
                    </a:lnTo>
                    <a:lnTo>
                      <a:pt x="2222" y="586"/>
                    </a:lnTo>
                    <a:lnTo>
                      <a:pt x="2241" y="625"/>
                    </a:lnTo>
                    <a:lnTo>
                      <a:pt x="2303" y="632"/>
                    </a:lnTo>
                    <a:lnTo>
                      <a:pt x="2363" y="641"/>
                    </a:lnTo>
                    <a:lnTo>
                      <a:pt x="2421" y="653"/>
                    </a:lnTo>
                    <a:lnTo>
                      <a:pt x="2477" y="669"/>
                    </a:lnTo>
                    <a:lnTo>
                      <a:pt x="2529" y="689"/>
                    </a:lnTo>
                    <a:lnTo>
                      <a:pt x="2577" y="710"/>
                    </a:lnTo>
                    <a:lnTo>
                      <a:pt x="2622" y="735"/>
                    </a:lnTo>
                    <a:lnTo>
                      <a:pt x="2662" y="761"/>
                    </a:lnTo>
                    <a:lnTo>
                      <a:pt x="2699" y="791"/>
                    </a:lnTo>
                    <a:lnTo>
                      <a:pt x="2731" y="821"/>
                    </a:lnTo>
                    <a:lnTo>
                      <a:pt x="2757" y="855"/>
                    </a:lnTo>
                    <a:lnTo>
                      <a:pt x="2778" y="890"/>
                    </a:lnTo>
                    <a:lnTo>
                      <a:pt x="2794" y="926"/>
                    </a:lnTo>
                    <a:lnTo>
                      <a:pt x="2804" y="963"/>
                    </a:lnTo>
                    <a:lnTo>
                      <a:pt x="2807" y="1002"/>
                    </a:lnTo>
                    <a:lnTo>
                      <a:pt x="2805" y="1033"/>
                    </a:lnTo>
                    <a:lnTo>
                      <a:pt x="2800" y="1064"/>
                    </a:lnTo>
                    <a:lnTo>
                      <a:pt x="2791" y="1094"/>
                    </a:lnTo>
                    <a:lnTo>
                      <a:pt x="2777" y="1122"/>
                    </a:lnTo>
                    <a:lnTo>
                      <a:pt x="2761" y="1151"/>
                    </a:lnTo>
                    <a:lnTo>
                      <a:pt x="2741" y="1178"/>
                    </a:lnTo>
                    <a:lnTo>
                      <a:pt x="2715" y="1204"/>
                    </a:lnTo>
                    <a:lnTo>
                      <a:pt x="2687" y="1228"/>
                    </a:lnTo>
                    <a:lnTo>
                      <a:pt x="2654" y="1252"/>
                    </a:lnTo>
                    <a:lnTo>
                      <a:pt x="2618" y="1273"/>
                    </a:lnTo>
                    <a:lnTo>
                      <a:pt x="2576" y="1294"/>
                    </a:lnTo>
                    <a:lnTo>
                      <a:pt x="2531" y="1312"/>
                    </a:lnTo>
                    <a:lnTo>
                      <a:pt x="2480" y="1328"/>
                    </a:lnTo>
                    <a:lnTo>
                      <a:pt x="2426" y="1342"/>
                    </a:lnTo>
                    <a:lnTo>
                      <a:pt x="2367" y="1355"/>
                    </a:lnTo>
                    <a:lnTo>
                      <a:pt x="2304" y="1365"/>
                    </a:lnTo>
                    <a:lnTo>
                      <a:pt x="2236" y="1372"/>
                    </a:lnTo>
                    <a:lnTo>
                      <a:pt x="2162" y="1378"/>
                    </a:lnTo>
                    <a:lnTo>
                      <a:pt x="2084" y="1380"/>
                    </a:lnTo>
                    <a:lnTo>
                      <a:pt x="2001" y="1380"/>
                    </a:lnTo>
                    <a:lnTo>
                      <a:pt x="1955" y="1379"/>
                    </a:lnTo>
                    <a:lnTo>
                      <a:pt x="1934" y="1419"/>
                    </a:lnTo>
                    <a:lnTo>
                      <a:pt x="1909" y="1458"/>
                    </a:lnTo>
                    <a:lnTo>
                      <a:pt x="1879" y="1492"/>
                    </a:lnTo>
                    <a:lnTo>
                      <a:pt x="1846" y="1524"/>
                    </a:lnTo>
                    <a:lnTo>
                      <a:pt x="1808" y="1553"/>
                    </a:lnTo>
                    <a:lnTo>
                      <a:pt x="1768" y="1578"/>
                    </a:lnTo>
                    <a:lnTo>
                      <a:pt x="1724" y="1600"/>
                    </a:lnTo>
                    <a:lnTo>
                      <a:pt x="1677" y="1616"/>
                    </a:lnTo>
                    <a:lnTo>
                      <a:pt x="1630" y="1628"/>
                    </a:lnTo>
                    <a:lnTo>
                      <a:pt x="1579" y="1636"/>
                    </a:lnTo>
                    <a:lnTo>
                      <a:pt x="1527" y="1638"/>
                    </a:lnTo>
                    <a:lnTo>
                      <a:pt x="1473" y="1636"/>
                    </a:lnTo>
                    <a:lnTo>
                      <a:pt x="1421" y="1628"/>
                    </a:lnTo>
                    <a:lnTo>
                      <a:pt x="1371" y="1615"/>
                    </a:lnTo>
                    <a:lnTo>
                      <a:pt x="1323" y="1596"/>
                    </a:lnTo>
                    <a:lnTo>
                      <a:pt x="1278" y="1574"/>
                    </a:lnTo>
                    <a:lnTo>
                      <a:pt x="1237" y="1549"/>
                    </a:lnTo>
                    <a:lnTo>
                      <a:pt x="1200" y="1518"/>
                    </a:lnTo>
                    <a:lnTo>
                      <a:pt x="1166" y="1484"/>
                    </a:lnTo>
                    <a:lnTo>
                      <a:pt x="1137" y="1448"/>
                    </a:lnTo>
                    <a:lnTo>
                      <a:pt x="1111" y="1408"/>
                    </a:lnTo>
                    <a:lnTo>
                      <a:pt x="1059" y="1431"/>
                    </a:lnTo>
                    <a:lnTo>
                      <a:pt x="1003" y="1452"/>
                    </a:lnTo>
                    <a:lnTo>
                      <a:pt x="944" y="1468"/>
                    </a:lnTo>
                    <a:lnTo>
                      <a:pt x="881" y="1482"/>
                    </a:lnTo>
                    <a:lnTo>
                      <a:pt x="817" y="1491"/>
                    </a:lnTo>
                    <a:lnTo>
                      <a:pt x="750" y="1498"/>
                    </a:lnTo>
                    <a:lnTo>
                      <a:pt x="679" y="1501"/>
                    </a:lnTo>
                    <a:lnTo>
                      <a:pt x="610" y="1498"/>
                    </a:lnTo>
                    <a:lnTo>
                      <a:pt x="543" y="1491"/>
                    </a:lnTo>
                    <a:lnTo>
                      <a:pt x="478" y="1482"/>
                    </a:lnTo>
                    <a:lnTo>
                      <a:pt x="416" y="1468"/>
                    </a:lnTo>
                    <a:lnTo>
                      <a:pt x="355" y="1451"/>
                    </a:lnTo>
                    <a:lnTo>
                      <a:pt x="299" y="1430"/>
                    </a:lnTo>
                    <a:lnTo>
                      <a:pt x="247" y="1408"/>
                    </a:lnTo>
                    <a:lnTo>
                      <a:pt x="200" y="1381"/>
                    </a:lnTo>
                    <a:lnTo>
                      <a:pt x="155" y="1352"/>
                    </a:lnTo>
                    <a:lnTo>
                      <a:pt x="116" y="1321"/>
                    </a:lnTo>
                    <a:lnTo>
                      <a:pt x="82" y="1287"/>
                    </a:lnTo>
                    <a:lnTo>
                      <a:pt x="54" y="1252"/>
                    </a:lnTo>
                    <a:lnTo>
                      <a:pt x="31" y="1215"/>
                    </a:lnTo>
                    <a:lnTo>
                      <a:pt x="14" y="1175"/>
                    </a:lnTo>
                    <a:lnTo>
                      <a:pt x="4" y="1135"/>
                    </a:lnTo>
                    <a:lnTo>
                      <a:pt x="0" y="1094"/>
                    </a:lnTo>
                    <a:lnTo>
                      <a:pt x="3" y="1054"/>
                    </a:lnTo>
                    <a:lnTo>
                      <a:pt x="12" y="1016"/>
                    </a:lnTo>
                    <a:lnTo>
                      <a:pt x="27" y="978"/>
                    </a:lnTo>
                    <a:lnTo>
                      <a:pt x="49" y="943"/>
                    </a:lnTo>
                    <a:lnTo>
                      <a:pt x="74" y="909"/>
                    </a:lnTo>
                    <a:lnTo>
                      <a:pt x="106" y="876"/>
                    </a:lnTo>
                    <a:lnTo>
                      <a:pt x="142" y="846"/>
                    </a:lnTo>
                    <a:lnTo>
                      <a:pt x="181" y="817"/>
                    </a:lnTo>
                    <a:lnTo>
                      <a:pt x="225" y="792"/>
                    </a:lnTo>
                    <a:lnTo>
                      <a:pt x="273" y="768"/>
                    </a:lnTo>
                    <a:lnTo>
                      <a:pt x="325" y="747"/>
                    </a:lnTo>
                    <a:lnTo>
                      <a:pt x="380" y="729"/>
                    </a:lnTo>
                    <a:lnTo>
                      <a:pt x="437" y="714"/>
                    </a:lnTo>
                    <a:lnTo>
                      <a:pt x="434" y="662"/>
                    </a:lnTo>
                    <a:lnTo>
                      <a:pt x="437" y="607"/>
                    </a:lnTo>
                    <a:lnTo>
                      <a:pt x="446" y="554"/>
                    </a:lnTo>
                    <a:lnTo>
                      <a:pt x="460" y="503"/>
                    </a:lnTo>
                    <a:lnTo>
                      <a:pt x="480" y="455"/>
                    </a:lnTo>
                    <a:lnTo>
                      <a:pt x="504" y="409"/>
                    </a:lnTo>
                    <a:lnTo>
                      <a:pt x="526" y="432"/>
                    </a:lnTo>
                    <a:lnTo>
                      <a:pt x="551" y="451"/>
                    </a:lnTo>
                    <a:lnTo>
                      <a:pt x="580" y="464"/>
                    </a:lnTo>
                    <a:lnTo>
                      <a:pt x="611" y="473"/>
                    </a:lnTo>
                    <a:lnTo>
                      <a:pt x="644" y="476"/>
                    </a:lnTo>
                    <a:lnTo>
                      <a:pt x="676" y="473"/>
                    </a:lnTo>
                    <a:lnTo>
                      <a:pt x="707" y="465"/>
                    </a:lnTo>
                    <a:lnTo>
                      <a:pt x="735" y="452"/>
                    </a:lnTo>
                    <a:lnTo>
                      <a:pt x="761" y="435"/>
                    </a:lnTo>
                    <a:lnTo>
                      <a:pt x="782" y="412"/>
                    </a:lnTo>
                    <a:lnTo>
                      <a:pt x="801" y="387"/>
                    </a:lnTo>
                    <a:lnTo>
                      <a:pt x="814" y="359"/>
                    </a:lnTo>
                    <a:lnTo>
                      <a:pt x="822" y="329"/>
                    </a:lnTo>
                    <a:lnTo>
                      <a:pt x="825" y="296"/>
                    </a:lnTo>
                    <a:lnTo>
                      <a:pt x="822" y="265"/>
                    </a:lnTo>
                    <a:lnTo>
                      <a:pt x="815" y="237"/>
                    </a:lnTo>
                    <a:lnTo>
                      <a:pt x="803" y="209"/>
                    </a:lnTo>
                    <a:lnTo>
                      <a:pt x="786" y="186"/>
                    </a:lnTo>
                    <a:lnTo>
                      <a:pt x="833" y="174"/>
                    </a:lnTo>
                    <a:lnTo>
                      <a:pt x="882" y="166"/>
                    </a:lnTo>
                    <a:lnTo>
                      <a:pt x="932" y="163"/>
                    </a:lnTo>
                    <a:lnTo>
                      <a:pt x="982" y="166"/>
                    </a:lnTo>
                    <a:lnTo>
                      <a:pt x="1032" y="174"/>
                    </a:lnTo>
                    <a:lnTo>
                      <a:pt x="1080" y="186"/>
                    </a:lnTo>
                    <a:lnTo>
                      <a:pt x="1124" y="203"/>
                    </a:lnTo>
                    <a:lnTo>
                      <a:pt x="1168" y="224"/>
                    </a:lnTo>
                    <a:lnTo>
                      <a:pt x="1189" y="186"/>
                    </a:lnTo>
                    <a:lnTo>
                      <a:pt x="1213" y="150"/>
                    </a:lnTo>
                    <a:lnTo>
                      <a:pt x="1242" y="117"/>
                    </a:lnTo>
                    <a:lnTo>
                      <a:pt x="1273" y="88"/>
                    </a:lnTo>
                    <a:lnTo>
                      <a:pt x="1308" y="62"/>
                    </a:lnTo>
                    <a:lnTo>
                      <a:pt x="1344" y="41"/>
                    </a:lnTo>
                    <a:lnTo>
                      <a:pt x="1385" y="24"/>
                    </a:lnTo>
                    <a:lnTo>
                      <a:pt x="1427" y="10"/>
                    </a:lnTo>
                    <a:lnTo>
                      <a:pt x="1471" y="3"/>
                    </a:lnTo>
                    <a:lnTo>
                      <a:pt x="1517" y="0"/>
                    </a:lnTo>
                    <a:close/>
                  </a:path>
                </a:pathLst>
              </a:custGeom>
              <a:solidFill>
                <a:schemeClr val="accent1">
                  <a:lumMod val="40000"/>
                  <a:lumOff val="60000"/>
                  <a:alpha val="90000"/>
                </a:schemeClr>
              </a:solidFill>
              <a:ln w="0">
                <a:noFill/>
                <a:prstDash val="solid"/>
                <a:round/>
                <a:headEnd/>
                <a:tailEnd/>
              </a:ln>
              <a:effectLst/>
            </p:spPr>
            <p:txBody>
              <a:bodyPr vert="horz" wrap="square" lIns="118175" tIns="59085" rIns="118175" bIns="59085" numCol="1" anchor="t" anchorCtr="0" compatLnSpc="1">
                <a:prstTxWarp prst="textNoShape">
                  <a:avLst/>
                </a:prstTxWarp>
              </a:bodyPr>
              <a:lstStyle/>
              <a:p>
                <a:pPr defTabSz="914310">
                  <a:spcBef>
                    <a:spcPct val="0"/>
                  </a:spcBef>
                </a:pPr>
                <a:endParaRPr lang="fr-BE" sz="900" dirty="0">
                  <a:solidFill>
                    <a:srgbClr val="FFFFFF">
                      <a:lumMod val="65000"/>
                    </a:srgbClr>
                  </a:solidFill>
                  <a:latin typeface="Arial" pitchFamily="34" charset="0"/>
                  <a:cs typeface="Arial" pitchFamily="34" charset="0"/>
                </a:endParaRPr>
              </a:p>
            </p:txBody>
          </p:sp>
        </p:grpSp>
        <p:sp>
          <p:nvSpPr>
            <p:cNvPr id="145" name="Rectangle 144"/>
            <p:cNvSpPr/>
            <p:nvPr/>
          </p:nvSpPr>
          <p:spPr>
            <a:xfrm>
              <a:off x="6641333" y="3041688"/>
              <a:ext cx="1458093" cy="287259"/>
            </a:xfrm>
            <a:prstGeom prst="rect">
              <a:avLst/>
            </a:prstGeom>
          </p:spPr>
          <p:txBody>
            <a:bodyPr wrap="none">
              <a:spAutoFit/>
            </a:bodyPr>
            <a:lstStyle/>
            <a:p>
              <a:r>
                <a:rPr lang="en-US" sz="800" dirty="0"/>
                <a:t>ISO27001 compliant</a:t>
              </a:r>
            </a:p>
          </p:txBody>
        </p:sp>
      </p:grpSp>
      <p:grpSp>
        <p:nvGrpSpPr>
          <p:cNvPr id="11" name="Group 161"/>
          <p:cNvGrpSpPr/>
          <p:nvPr/>
        </p:nvGrpSpPr>
        <p:grpSpPr>
          <a:xfrm>
            <a:off x="2192818" y="2780854"/>
            <a:ext cx="1277702" cy="1031114"/>
            <a:chOff x="2623133" y="3707802"/>
            <a:chExt cx="1703603" cy="1374819"/>
          </a:xfrm>
        </p:grpSpPr>
        <p:cxnSp>
          <p:nvCxnSpPr>
            <p:cNvPr id="125" name="Connecteur droit avec flèche 68"/>
            <p:cNvCxnSpPr/>
            <p:nvPr/>
          </p:nvCxnSpPr>
          <p:spPr>
            <a:xfrm flipH="1">
              <a:off x="2623133" y="3707802"/>
              <a:ext cx="1703603" cy="1374819"/>
            </a:xfrm>
            <a:prstGeom prst="straightConnector1">
              <a:avLst/>
            </a:prstGeom>
            <a:noFill/>
            <a:ln w="25400" cap="flat">
              <a:solidFill>
                <a:srgbClr val="7030A0"/>
              </a:solidFill>
              <a:prstDash val="sysDot"/>
              <a:round/>
              <a:tailEnd type="arrow"/>
            </a:ln>
            <a:effectLst>
              <a:outerShdw blurRad="50800" dist="38100" dir="5400000" rotWithShape="0">
                <a:srgbClr val="000000">
                  <a:alpha val="43137"/>
                </a:srgbClr>
              </a:outerShdw>
            </a:effectLst>
            <a:sp3d/>
          </p:spPr>
          <p:style>
            <a:lnRef idx="0">
              <a:scrgbClr r="0" g="0" b="0"/>
            </a:lnRef>
            <a:fillRef idx="0">
              <a:scrgbClr r="0" g="0" b="0"/>
            </a:fillRef>
            <a:effectRef idx="0">
              <a:scrgbClr r="0" g="0" b="0"/>
            </a:effectRef>
            <a:fontRef idx="none"/>
          </p:style>
        </p:cxnSp>
        <p:pic>
          <p:nvPicPr>
            <p:cNvPr id="149" name="Picture 148"/>
            <p:cNvPicPr>
              <a:picLocks noChangeAspect="1"/>
            </p:cNvPicPr>
            <p:nvPr/>
          </p:nvPicPr>
          <p:blipFill>
            <a:blip r:embed="rId9" cstate="print"/>
            <a:stretch>
              <a:fillRect/>
            </a:stretch>
          </p:blipFill>
          <p:spPr>
            <a:xfrm>
              <a:off x="2684383" y="3855880"/>
              <a:ext cx="518205" cy="987638"/>
            </a:xfrm>
            <a:prstGeom prst="rect">
              <a:avLst/>
            </a:prstGeom>
          </p:spPr>
        </p:pic>
      </p:grpSp>
      <p:grpSp>
        <p:nvGrpSpPr>
          <p:cNvPr id="12" name="Group 159"/>
          <p:cNvGrpSpPr/>
          <p:nvPr/>
        </p:nvGrpSpPr>
        <p:grpSpPr>
          <a:xfrm>
            <a:off x="2049519" y="1889947"/>
            <a:ext cx="1350184" cy="740729"/>
            <a:chOff x="2432066" y="2519926"/>
            <a:chExt cx="1800245" cy="987638"/>
          </a:xfrm>
        </p:grpSpPr>
        <p:cxnSp>
          <p:nvCxnSpPr>
            <p:cNvPr id="128" name="Connecteur droit avec flèche 68"/>
            <p:cNvCxnSpPr/>
            <p:nvPr/>
          </p:nvCxnSpPr>
          <p:spPr>
            <a:xfrm flipH="1" flipV="1">
              <a:off x="2432066" y="2581902"/>
              <a:ext cx="1507878" cy="868097"/>
            </a:xfrm>
            <a:prstGeom prst="straightConnector1">
              <a:avLst/>
            </a:prstGeom>
            <a:noFill/>
            <a:ln w="25400" cap="flat">
              <a:solidFill>
                <a:srgbClr val="7030A0"/>
              </a:solidFill>
              <a:prstDash val="sysDot"/>
              <a:round/>
              <a:tailEnd type="arrow"/>
            </a:ln>
            <a:effectLst>
              <a:outerShdw blurRad="50800" dist="38100" dir="5400000" rotWithShape="0">
                <a:srgbClr val="000000">
                  <a:alpha val="43137"/>
                </a:srgbClr>
              </a:outerShdw>
            </a:effectLst>
            <a:sp3d/>
          </p:spPr>
          <p:style>
            <a:lnRef idx="0">
              <a:scrgbClr r="0" g="0" b="0"/>
            </a:lnRef>
            <a:fillRef idx="0">
              <a:scrgbClr r="0" g="0" b="0"/>
            </a:fillRef>
            <a:effectRef idx="0">
              <a:scrgbClr r="0" g="0" b="0"/>
            </a:effectRef>
            <a:fontRef idx="none"/>
          </p:style>
        </p:cxnSp>
        <p:pic>
          <p:nvPicPr>
            <p:cNvPr id="151" name="Picture 150"/>
            <p:cNvPicPr>
              <a:picLocks noChangeAspect="1"/>
            </p:cNvPicPr>
            <p:nvPr/>
          </p:nvPicPr>
          <p:blipFill>
            <a:blip r:embed="rId9" cstate="print"/>
            <a:stretch>
              <a:fillRect/>
            </a:stretch>
          </p:blipFill>
          <p:spPr>
            <a:xfrm>
              <a:off x="3714106" y="2519926"/>
              <a:ext cx="518205" cy="987638"/>
            </a:xfrm>
            <a:prstGeom prst="rect">
              <a:avLst/>
            </a:prstGeom>
          </p:spPr>
        </p:pic>
      </p:grpSp>
      <p:grpSp>
        <p:nvGrpSpPr>
          <p:cNvPr id="13" name="Group 158"/>
          <p:cNvGrpSpPr/>
          <p:nvPr/>
        </p:nvGrpSpPr>
        <p:grpSpPr>
          <a:xfrm>
            <a:off x="4058205" y="2725128"/>
            <a:ext cx="4603021" cy="2294095"/>
            <a:chOff x="5110312" y="3633499"/>
            <a:chExt cx="6137361" cy="3058793"/>
          </a:xfrm>
        </p:grpSpPr>
        <p:pic>
          <p:nvPicPr>
            <p:cNvPr id="88" name="Image 28"/>
            <p:cNvPicPr>
              <a:picLocks noChangeAspect="1"/>
            </p:cNvPicPr>
            <p:nvPr/>
          </p:nvPicPr>
          <p:blipFill>
            <a:blip r:embed="rId10" cstate="print"/>
            <a:stretch>
              <a:fillRect/>
            </a:stretch>
          </p:blipFill>
          <p:spPr>
            <a:xfrm>
              <a:off x="7424158" y="3633499"/>
              <a:ext cx="3041413" cy="3058793"/>
            </a:xfrm>
            <a:prstGeom prst="rect">
              <a:avLst/>
            </a:prstGeom>
            <a:effectLst>
              <a:outerShdw blurRad="50800" dist="38100" dir="8100000" algn="tr" rotWithShape="0">
                <a:prstClr val="black">
                  <a:alpha val="40000"/>
                </a:prstClr>
              </a:outerShdw>
            </a:effectLst>
          </p:spPr>
        </p:pic>
        <p:sp>
          <p:nvSpPr>
            <p:cNvPr id="104" name="Ellipse 38"/>
            <p:cNvSpPr/>
            <p:nvPr/>
          </p:nvSpPr>
          <p:spPr>
            <a:xfrm>
              <a:off x="5110312" y="4843239"/>
              <a:ext cx="279237" cy="279237"/>
            </a:xfrm>
            <a:prstGeom prst="ellipse">
              <a:avLst/>
            </a:prstGeom>
            <a:solidFill>
              <a:srgbClr val="7030A0"/>
            </a:solidFill>
            <a:ln>
              <a:noFill/>
            </a:ln>
          </p:spPr>
          <p:txBody>
            <a:bodyPr rot="0" spcFirstLastPara="0" vertOverflow="overflow" horzOverflow="overflow" vert="horz" wrap="square" lIns="118211" tIns="59105" rIns="118211" bIns="59105" numCol="1" spcCol="0" rtlCol="0" fromWordArt="0" anchor="ctr" anchorCtr="0" forceAA="0" compatLnSpc="1">
              <a:prstTxWarp prst="textNoShape">
                <a:avLst/>
              </a:prstTxWarp>
              <a:noAutofit/>
            </a:bodyPr>
            <a:lstStyle/>
            <a:p>
              <a:pPr algn="ctr" defTabSz="914310"/>
              <a:r>
                <a:rPr lang="en-US" sz="900" dirty="0">
                  <a:solidFill>
                    <a:schemeClr val="bg1"/>
                  </a:solidFill>
                  <a:latin typeface="Trebuchet MS"/>
                  <a:cs typeface="Trebuchet MS"/>
                </a:rPr>
                <a:t>4</a:t>
              </a:r>
            </a:p>
          </p:txBody>
        </p:sp>
        <p:sp>
          <p:nvSpPr>
            <p:cNvPr id="105" name="Rectangle 104"/>
            <p:cNvSpPr/>
            <p:nvPr/>
          </p:nvSpPr>
          <p:spPr>
            <a:xfrm>
              <a:off x="5389551" y="4556394"/>
              <a:ext cx="2102968" cy="1046440"/>
            </a:xfrm>
            <a:prstGeom prst="rect">
              <a:avLst/>
            </a:prstGeom>
          </p:spPr>
          <p:txBody>
            <a:bodyPr wrap="square">
              <a:spAutoFit/>
            </a:bodyPr>
            <a:lstStyle/>
            <a:p>
              <a:pPr defTabSz="696635" hangingPunct="0">
                <a:defRPr sz="1400" b="1">
                  <a:solidFill>
                    <a:srgbClr val="0085AA"/>
                  </a:solidFill>
                </a:defRPr>
              </a:pPr>
              <a:r>
                <a:rPr lang="en-US" sz="900" b="1" kern="0" dirty="0">
                  <a:solidFill>
                    <a:srgbClr val="7030A0"/>
                  </a:solidFill>
                  <a:latin typeface="Trebuchet MS"/>
                  <a:sym typeface="Trebuchet MS"/>
                </a:rPr>
                <a:t>Nearest security personnel respond and go to the location of the nurse, provided by Stellar LBS</a:t>
              </a:r>
            </a:p>
          </p:txBody>
        </p:sp>
        <p:cxnSp>
          <p:nvCxnSpPr>
            <p:cNvPr id="68" name="Connecteur droit avec flèche 68"/>
            <p:cNvCxnSpPr/>
            <p:nvPr/>
          </p:nvCxnSpPr>
          <p:spPr>
            <a:xfrm flipH="1" flipV="1">
              <a:off x="6157638" y="3802466"/>
              <a:ext cx="1268187" cy="745485"/>
            </a:xfrm>
            <a:prstGeom prst="straightConnector1">
              <a:avLst/>
            </a:prstGeom>
            <a:noFill/>
            <a:ln w="25400" cap="flat">
              <a:solidFill>
                <a:srgbClr val="7030A0"/>
              </a:solidFill>
              <a:prstDash val="sysDot"/>
              <a:round/>
              <a:tailEnd type="arrow"/>
            </a:ln>
            <a:effectLst>
              <a:outerShdw blurRad="50800" dist="38100" dir="5400000" rotWithShape="0">
                <a:srgbClr val="000000">
                  <a:alpha val="43137"/>
                </a:srgbClr>
              </a:outerShdw>
            </a:effectLst>
            <a:sp3d/>
          </p:spPr>
          <p:style>
            <a:lnRef idx="0">
              <a:scrgbClr r="0" g="0" b="0"/>
            </a:lnRef>
            <a:fillRef idx="0">
              <a:scrgbClr r="0" g="0" b="0"/>
            </a:fillRef>
            <a:effectRef idx="0">
              <a:scrgbClr r="0" g="0" b="0"/>
            </a:effectRef>
            <a:fontRef idx="none"/>
          </p:style>
        </p:cxnSp>
        <p:sp>
          <p:nvSpPr>
            <p:cNvPr id="147" name="Freeform 944"/>
            <p:cNvSpPr>
              <a:spLocks/>
            </p:cNvSpPr>
            <p:nvPr/>
          </p:nvSpPr>
          <p:spPr bwMode="auto">
            <a:xfrm rot="19849877" flipH="1" flipV="1">
              <a:off x="10143670" y="3711685"/>
              <a:ext cx="1104003" cy="597899"/>
            </a:xfrm>
            <a:custGeom>
              <a:avLst/>
              <a:gdLst>
                <a:gd name="T0" fmla="*/ 2506 w 5244"/>
                <a:gd name="T1" fmla="*/ 2103 h 3240"/>
                <a:gd name="T2" fmla="*/ 2599 w 5244"/>
                <a:gd name="T3" fmla="*/ 2110 h 3240"/>
                <a:gd name="T4" fmla="*/ 2688 w 5244"/>
                <a:gd name="T5" fmla="*/ 2128 h 3240"/>
                <a:gd name="T6" fmla="*/ 2771 w 5244"/>
                <a:gd name="T7" fmla="*/ 2155 h 3240"/>
                <a:gd name="T8" fmla="*/ 2846 w 5244"/>
                <a:gd name="T9" fmla="*/ 2192 h 3240"/>
                <a:gd name="T10" fmla="*/ 2916 w 5244"/>
                <a:gd name="T11" fmla="*/ 2238 h 3240"/>
                <a:gd name="T12" fmla="*/ 2974 w 5244"/>
                <a:gd name="T13" fmla="*/ 2292 h 3240"/>
                <a:gd name="T14" fmla="*/ 3024 w 5244"/>
                <a:gd name="T15" fmla="*/ 2350 h 3240"/>
                <a:gd name="T16" fmla="*/ 3061 w 5244"/>
                <a:gd name="T17" fmla="*/ 2416 h 3240"/>
                <a:gd name="T18" fmla="*/ 3086 w 5244"/>
                <a:gd name="T19" fmla="*/ 2487 h 3240"/>
                <a:gd name="T20" fmla="*/ 3099 w 5244"/>
                <a:gd name="T21" fmla="*/ 2562 h 3240"/>
                <a:gd name="T22" fmla="*/ 3101 w 5244"/>
                <a:gd name="T23" fmla="*/ 3133 h 3240"/>
                <a:gd name="T24" fmla="*/ 5207 w 5244"/>
                <a:gd name="T25" fmla="*/ 1692 h 3240"/>
                <a:gd name="T26" fmla="*/ 5232 w 5244"/>
                <a:gd name="T27" fmla="*/ 1664 h 3240"/>
                <a:gd name="T28" fmla="*/ 5242 w 5244"/>
                <a:gd name="T29" fmla="*/ 1630 h 3240"/>
                <a:gd name="T30" fmla="*/ 5240 w 5244"/>
                <a:gd name="T31" fmla="*/ 1596 h 3240"/>
                <a:gd name="T32" fmla="*/ 5226 w 5244"/>
                <a:gd name="T33" fmla="*/ 1564 h 3240"/>
                <a:gd name="T34" fmla="*/ 5200 w 5244"/>
                <a:gd name="T35" fmla="*/ 1535 h 3240"/>
                <a:gd name="T36" fmla="*/ 3101 w 5244"/>
                <a:gd name="T37" fmla="*/ 770 h 3240"/>
                <a:gd name="T38" fmla="*/ 3093 w 5244"/>
                <a:gd name="T39" fmla="*/ 810 h 3240"/>
                <a:gd name="T40" fmla="*/ 3074 w 5244"/>
                <a:gd name="T41" fmla="*/ 843 h 3240"/>
                <a:gd name="T42" fmla="*/ 3044 w 5244"/>
                <a:gd name="T43" fmla="*/ 870 h 3240"/>
                <a:gd name="T44" fmla="*/ 3004 w 5244"/>
                <a:gd name="T45" fmla="*/ 891 h 3240"/>
                <a:gd name="T46" fmla="*/ 2960 w 5244"/>
                <a:gd name="T47" fmla="*/ 902 h 3240"/>
                <a:gd name="T48" fmla="*/ 2830 w 5244"/>
                <a:gd name="T49" fmla="*/ 909 h 3240"/>
                <a:gd name="T50" fmla="*/ 2506 w 5244"/>
                <a:gd name="T51" fmla="*/ 945 h 3240"/>
                <a:gd name="T52" fmla="*/ 2206 w 5244"/>
                <a:gd name="T53" fmla="*/ 1005 h 3240"/>
                <a:gd name="T54" fmla="*/ 1932 w 5244"/>
                <a:gd name="T55" fmla="*/ 1087 h 3240"/>
                <a:gd name="T56" fmla="*/ 1679 w 5244"/>
                <a:gd name="T57" fmla="*/ 1189 h 3240"/>
                <a:gd name="T58" fmla="*/ 1448 w 5244"/>
                <a:gd name="T59" fmla="*/ 1308 h 3240"/>
                <a:gd name="T60" fmla="*/ 1238 w 5244"/>
                <a:gd name="T61" fmla="*/ 1439 h 3240"/>
                <a:gd name="T62" fmla="*/ 1050 w 5244"/>
                <a:gd name="T63" fmla="*/ 1584 h 3240"/>
                <a:gd name="T64" fmla="*/ 879 w 5244"/>
                <a:gd name="T65" fmla="*/ 1735 h 3240"/>
                <a:gd name="T66" fmla="*/ 728 w 5244"/>
                <a:gd name="T67" fmla="*/ 1891 h 3240"/>
                <a:gd name="T68" fmla="*/ 592 w 5244"/>
                <a:gd name="T69" fmla="*/ 2053 h 3240"/>
                <a:gd name="T70" fmla="*/ 475 w 5244"/>
                <a:gd name="T71" fmla="*/ 2213 h 3240"/>
                <a:gd name="T72" fmla="*/ 372 w 5244"/>
                <a:gd name="T73" fmla="*/ 2372 h 3240"/>
                <a:gd name="T74" fmla="*/ 233 w 5244"/>
                <a:gd name="T75" fmla="*/ 2623 h 3240"/>
                <a:gd name="T76" fmla="*/ 116 w 5244"/>
                <a:gd name="T77" fmla="*/ 2888 h 3240"/>
                <a:gd name="T78" fmla="*/ 43 w 5244"/>
                <a:gd name="T79" fmla="*/ 3092 h 3240"/>
                <a:gd name="T80" fmla="*/ 0 w 5244"/>
                <a:gd name="T81" fmla="*/ 3240 h 3240"/>
                <a:gd name="T82" fmla="*/ 119 w 5244"/>
                <a:gd name="T83" fmla="*/ 3083 h 3240"/>
                <a:gd name="T84" fmla="*/ 302 w 5244"/>
                <a:gd name="T85" fmla="*/ 2873 h 3240"/>
                <a:gd name="T86" fmla="*/ 498 w 5244"/>
                <a:gd name="T87" fmla="*/ 2697 h 3240"/>
                <a:gd name="T88" fmla="*/ 703 w 5244"/>
                <a:gd name="T89" fmla="*/ 2548 h 3240"/>
                <a:gd name="T90" fmla="*/ 918 w 5244"/>
                <a:gd name="T91" fmla="*/ 2425 h 3240"/>
                <a:gd name="T92" fmla="*/ 1144 w 5244"/>
                <a:gd name="T93" fmla="*/ 2327 h 3240"/>
                <a:gd name="T94" fmla="*/ 1384 w 5244"/>
                <a:gd name="T95" fmla="*/ 2251 h 3240"/>
                <a:gd name="T96" fmla="*/ 1635 w 5244"/>
                <a:gd name="T97" fmla="*/ 2192 h 3240"/>
                <a:gd name="T98" fmla="*/ 1902 w 5244"/>
                <a:gd name="T99" fmla="*/ 2149 h 3240"/>
                <a:gd name="T100" fmla="*/ 2181 w 5244"/>
                <a:gd name="T101" fmla="*/ 2121 h 3240"/>
                <a:gd name="T102" fmla="*/ 2474 w 5244"/>
                <a:gd name="T103" fmla="*/ 2105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44" h="3240">
                  <a:moveTo>
                    <a:pt x="2474" y="2105"/>
                  </a:moveTo>
                  <a:lnTo>
                    <a:pt x="2474" y="2105"/>
                  </a:lnTo>
                  <a:lnTo>
                    <a:pt x="2506" y="2103"/>
                  </a:lnTo>
                  <a:lnTo>
                    <a:pt x="2538" y="2105"/>
                  </a:lnTo>
                  <a:lnTo>
                    <a:pt x="2569" y="2107"/>
                  </a:lnTo>
                  <a:lnTo>
                    <a:pt x="2599" y="2110"/>
                  </a:lnTo>
                  <a:lnTo>
                    <a:pt x="2629" y="2114"/>
                  </a:lnTo>
                  <a:lnTo>
                    <a:pt x="2659" y="2121"/>
                  </a:lnTo>
                  <a:lnTo>
                    <a:pt x="2688" y="2128"/>
                  </a:lnTo>
                  <a:lnTo>
                    <a:pt x="2716" y="2135"/>
                  </a:lnTo>
                  <a:lnTo>
                    <a:pt x="2743" y="2144"/>
                  </a:lnTo>
                  <a:lnTo>
                    <a:pt x="2771" y="2155"/>
                  </a:lnTo>
                  <a:lnTo>
                    <a:pt x="2796" y="2167"/>
                  </a:lnTo>
                  <a:lnTo>
                    <a:pt x="2823" y="2178"/>
                  </a:lnTo>
                  <a:lnTo>
                    <a:pt x="2846" y="2192"/>
                  </a:lnTo>
                  <a:lnTo>
                    <a:pt x="2871" y="2206"/>
                  </a:lnTo>
                  <a:lnTo>
                    <a:pt x="2892" y="2222"/>
                  </a:lnTo>
                  <a:lnTo>
                    <a:pt x="2916" y="2238"/>
                  </a:lnTo>
                  <a:lnTo>
                    <a:pt x="2935" y="2254"/>
                  </a:lnTo>
                  <a:lnTo>
                    <a:pt x="2955" y="2272"/>
                  </a:lnTo>
                  <a:lnTo>
                    <a:pt x="2974" y="2292"/>
                  </a:lnTo>
                  <a:lnTo>
                    <a:pt x="2992" y="2309"/>
                  </a:lnTo>
                  <a:lnTo>
                    <a:pt x="3008" y="2331"/>
                  </a:lnTo>
                  <a:lnTo>
                    <a:pt x="3024" y="2350"/>
                  </a:lnTo>
                  <a:lnTo>
                    <a:pt x="3038" y="2372"/>
                  </a:lnTo>
                  <a:lnTo>
                    <a:pt x="3051" y="2395"/>
                  </a:lnTo>
                  <a:lnTo>
                    <a:pt x="3061" y="2416"/>
                  </a:lnTo>
                  <a:lnTo>
                    <a:pt x="3072" y="2439"/>
                  </a:lnTo>
                  <a:lnTo>
                    <a:pt x="3079" y="2464"/>
                  </a:lnTo>
                  <a:lnTo>
                    <a:pt x="3086" y="2487"/>
                  </a:lnTo>
                  <a:lnTo>
                    <a:pt x="3093" y="2512"/>
                  </a:lnTo>
                  <a:lnTo>
                    <a:pt x="3097" y="2537"/>
                  </a:lnTo>
                  <a:lnTo>
                    <a:pt x="3099" y="2562"/>
                  </a:lnTo>
                  <a:lnTo>
                    <a:pt x="3101" y="2589"/>
                  </a:lnTo>
                  <a:lnTo>
                    <a:pt x="3101" y="2589"/>
                  </a:lnTo>
                  <a:lnTo>
                    <a:pt x="3101" y="3133"/>
                  </a:lnTo>
                  <a:lnTo>
                    <a:pt x="5196" y="1701"/>
                  </a:lnTo>
                  <a:lnTo>
                    <a:pt x="5196" y="1701"/>
                  </a:lnTo>
                  <a:lnTo>
                    <a:pt x="5207" y="1692"/>
                  </a:lnTo>
                  <a:lnTo>
                    <a:pt x="5216" y="1683"/>
                  </a:lnTo>
                  <a:lnTo>
                    <a:pt x="5224" y="1674"/>
                  </a:lnTo>
                  <a:lnTo>
                    <a:pt x="5232" y="1664"/>
                  </a:lnTo>
                  <a:lnTo>
                    <a:pt x="5237" y="1653"/>
                  </a:lnTo>
                  <a:lnTo>
                    <a:pt x="5240" y="1642"/>
                  </a:lnTo>
                  <a:lnTo>
                    <a:pt x="5242" y="1630"/>
                  </a:lnTo>
                  <a:lnTo>
                    <a:pt x="5244" y="1619"/>
                  </a:lnTo>
                  <a:lnTo>
                    <a:pt x="5242" y="1608"/>
                  </a:lnTo>
                  <a:lnTo>
                    <a:pt x="5240" y="1596"/>
                  </a:lnTo>
                  <a:lnTo>
                    <a:pt x="5237" y="1585"/>
                  </a:lnTo>
                  <a:lnTo>
                    <a:pt x="5233" y="1575"/>
                  </a:lnTo>
                  <a:lnTo>
                    <a:pt x="5226" y="1564"/>
                  </a:lnTo>
                  <a:lnTo>
                    <a:pt x="5219" y="1555"/>
                  </a:lnTo>
                  <a:lnTo>
                    <a:pt x="5210" y="1544"/>
                  </a:lnTo>
                  <a:lnTo>
                    <a:pt x="5200" y="1535"/>
                  </a:lnTo>
                  <a:lnTo>
                    <a:pt x="3101" y="0"/>
                  </a:lnTo>
                  <a:lnTo>
                    <a:pt x="3101" y="770"/>
                  </a:lnTo>
                  <a:lnTo>
                    <a:pt x="3101" y="770"/>
                  </a:lnTo>
                  <a:lnTo>
                    <a:pt x="3099" y="783"/>
                  </a:lnTo>
                  <a:lnTo>
                    <a:pt x="3097" y="797"/>
                  </a:lnTo>
                  <a:lnTo>
                    <a:pt x="3093" y="810"/>
                  </a:lnTo>
                  <a:lnTo>
                    <a:pt x="3088" y="820"/>
                  </a:lnTo>
                  <a:lnTo>
                    <a:pt x="3081" y="833"/>
                  </a:lnTo>
                  <a:lnTo>
                    <a:pt x="3074" y="843"/>
                  </a:lnTo>
                  <a:lnTo>
                    <a:pt x="3065" y="852"/>
                  </a:lnTo>
                  <a:lnTo>
                    <a:pt x="3054" y="863"/>
                  </a:lnTo>
                  <a:lnTo>
                    <a:pt x="3044" y="870"/>
                  </a:lnTo>
                  <a:lnTo>
                    <a:pt x="3031" y="879"/>
                  </a:lnTo>
                  <a:lnTo>
                    <a:pt x="3019" y="884"/>
                  </a:lnTo>
                  <a:lnTo>
                    <a:pt x="3004" y="891"/>
                  </a:lnTo>
                  <a:lnTo>
                    <a:pt x="2990" y="895"/>
                  </a:lnTo>
                  <a:lnTo>
                    <a:pt x="2974" y="899"/>
                  </a:lnTo>
                  <a:lnTo>
                    <a:pt x="2960" y="902"/>
                  </a:lnTo>
                  <a:lnTo>
                    <a:pt x="2942" y="904"/>
                  </a:lnTo>
                  <a:lnTo>
                    <a:pt x="2942" y="904"/>
                  </a:lnTo>
                  <a:lnTo>
                    <a:pt x="2830" y="909"/>
                  </a:lnTo>
                  <a:lnTo>
                    <a:pt x="2718" y="918"/>
                  </a:lnTo>
                  <a:lnTo>
                    <a:pt x="2611" y="931"/>
                  </a:lnTo>
                  <a:lnTo>
                    <a:pt x="2506" y="945"/>
                  </a:lnTo>
                  <a:lnTo>
                    <a:pt x="2403" y="963"/>
                  </a:lnTo>
                  <a:lnTo>
                    <a:pt x="2304" y="982"/>
                  </a:lnTo>
                  <a:lnTo>
                    <a:pt x="2206" y="1005"/>
                  </a:lnTo>
                  <a:lnTo>
                    <a:pt x="2111" y="1030"/>
                  </a:lnTo>
                  <a:lnTo>
                    <a:pt x="2021" y="1057"/>
                  </a:lnTo>
                  <a:lnTo>
                    <a:pt x="1932" y="1087"/>
                  </a:lnTo>
                  <a:lnTo>
                    <a:pt x="1845" y="1119"/>
                  </a:lnTo>
                  <a:lnTo>
                    <a:pt x="1761" y="1153"/>
                  </a:lnTo>
                  <a:lnTo>
                    <a:pt x="1679" y="1189"/>
                  </a:lnTo>
                  <a:lnTo>
                    <a:pt x="1599" y="1226"/>
                  </a:lnTo>
                  <a:lnTo>
                    <a:pt x="1523" y="1267"/>
                  </a:lnTo>
                  <a:lnTo>
                    <a:pt x="1448" y="1308"/>
                  </a:lnTo>
                  <a:lnTo>
                    <a:pt x="1375" y="1350"/>
                  </a:lnTo>
                  <a:lnTo>
                    <a:pt x="1306" y="1393"/>
                  </a:lnTo>
                  <a:lnTo>
                    <a:pt x="1238" y="1439"/>
                  </a:lnTo>
                  <a:lnTo>
                    <a:pt x="1172" y="1486"/>
                  </a:lnTo>
                  <a:lnTo>
                    <a:pt x="1110" y="1534"/>
                  </a:lnTo>
                  <a:lnTo>
                    <a:pt x="1050" y="1584"/>
                  </a:lnTo>
                  <a:lnTo>
                    <a:pt x="991" y="1633"/>
                  </a:lnTo>
                  <a:lnTo>
                    <a:pt x="934" y="1683"/>
                  </a:lnTo>
                  <a:lnTo>
                    <a:pt x="879" y="1735"/>
                  </a:lnTo>
                  <a:lnTo>
                    <a:pt x="827" y="1786"/>
                  </a:lnTo>
                  <a:lnTo>
                    <a:pt x="776" y="1840"/>
                  </a:lnTo>
                  <a:lnTo>
                    <a:pt x="728" y="1891"/>
                  </a:lnTo>
                  <a:lnTo>
                    <a:pt x="680" y="1945"/>
                  </a:lnTo>
                  <a:lnTo>
                    <a:pt x="635" y="2000"/>
                  </a:lnTo>
                  <a:lnTo>
                    <a:pt x="592" y="2053"/>
                  </a:lnTo>
                  <a:lnTo>
                    <a:pt x="551" y="2107"/>
                  </a:lnTo>
                  <a:lnTo>
                    <a:pt x="512" y="2160"/>
                  </a:lnTo>
                  <a:lnTo>
                    <a:pt x="475" y="2213"/>
                  </a:lnTo>
                  <a:lnTo>
                    <a:pt x="439" y="2267"/>
                  </a:lnTo>
                  <a:lnTo>
                    <a:pt x="406" y="2320"/>
                  </a:lnTo>
                  <a:lnTo>
                    <a:pt x="372" y="2372"/>
                  </a:lnTo>
                  <a:lnTo>
                    <a:pt x="342" y="2423"/>
                  </a:lnTo>
                  <a:lnTo>
                    <a:pt x="285" y="2525"/>
                  </a:lnTo>
                  <a:lnTo>
                    <a:pt x="233" y="2623"/>
                  </a:lnTo>
                  <a:lnTo>
                    <a:pt x="189" y="2717"/>
                  </a:lnTo>
                  <a:lnTo>
                    <a:pt x="149" y="2806"/>
                  </a:lnTo>
                  <a:lnTo>
                    <a:pt x="116" y="2888"/>
                  </a:lnTo>
                  <a:lnTo>
                    <a:pt x="85" y="2964"/>
                  </a:lnTo>
                  <a:lnTo>
                    <a:pt x="62" y="3034"/>
                  </a:lnTo>
                  <a:lnTo>
                    <a:pt x="43" y="3092"/>
                  </a:lnTo>
                  <a:lnTo>
                    <a:pt x="27" y="3144"/>
                  </a:lnTo>
                  <a:lnTo>
                    <a:pt x="7" y="3215"/>
                  </a:lnTo>
                  <a:lnTo>
                    <a:pt x="0" y="3240"/>
                  </a:lnTo>
                  <a:lnTo>
                    <a:pt x="0" y="3240"/>
                  </a:lnTo>
                  <a:lnTo>
                    <a:pt x="59" y="3160"/>
                  </a:lnTo>
                  <a:lnTo>
                    <a:pt x="119" y="3083"/>
                  </a:lnTo>
                  <a:lnTo>
                    <a:pt x="180" y="3009"/>
                  </a:lnTo>
                  <a:lnTo>
                    <a:pt x="240" y="2939"/>
                  </a:lnTo>
                  <a:lnTo>
                    <a:pt x="302" y="2873"/>
                  </a:lnTo>
                  <a:lnTo>
                    <a:pt x="366" y="2811"/>
                  </a:lnTo>
                  <a:lnTo>
                    <a:pt x="432" y="2752"/>
                  </a:lnTo>
                  <a:lnTo>
                    <a:pt x="498" y="2697"/>
                  </a:lnTo>
                  <a:lnTo>
                    <a:pt x="564" y="2644"/>
                  </a:lnTo>
                  <a:lnTo>
                    <a:pt x="633" y="2594"/>
                  </a:lnTo>
                  <a:lnTo>
                    <a:pt x="703" y="2548"/>
                  </a:lnTo>
                  <a:lnTo>
                    <a:pt x="772" y="2505"/>
                  </a:lnTo>
                  <a:lnTo>
                    <a:pt x="845" y="2464"/>
                  </a:lnTo>
                  <a:lnTo>
                    <a:pt x="918" y="2425"/>
                  </a:lnTo>
                  <a:lnTo>
                    <a:pt x="991" y="2390"/>
                  </a:lnTo>
                  <a:lnTo>
                    <a:pt x="1067" y="2357"/>
                  </a:lnTo>
                  <a:lnTo>
                    <a:pt x="1144" y="2327"/>
                  </a:lnTo>
                  <a:lnTo>
                    <a:pt x="1222" y="2299"/>
                  </a:lnTo>
                  <a:lnTo>
                    <a:pt x="1302" y="2274"/>
                  </a:lnTo>
                  <a:lnTo>
                    <a:pt x="1384" y="2251"/>
                  </a:lnTo>
                  <a:lnTo>
                    <a:pt x="1466" y="2229"/>
                  </a:lnTo>
                  <a:lnTo>
                    <a:pt x="1549" y="2210"/>
                  </a:lnTo>
                  <a:lnTo>
                    <a:pt x="1635" y="2192"/>
                  </a:lnTo>
                  <a:lnTo>
                    <a:pt x="1722" y="2176"/>
                  </a:lnTo>
                  <a:lnTo>
                    <a:pt x="1811" y="2162"/>
                  </a:lnTo>
                  <a:lnTo>
                    <a:pt x="1902" y="2149"/>
                  </a:lnTo>
                  <a:lnTo>
                    <a:pt x="1992" y="2139"/>
                  </a:lnTo>
                  <a:lnTo>
                    <a:pt x="2085" y="2130"/>
                  </a:lnTo>
                  <a:lnTo>
                    <a:pt x="2181" y="2121"/>
                  </a:lnTo>
                  <a:lnTo>
                    <a:pt x="2277" y="2116"/>
                  </a:lnTo>
                  <a:lnTo>
                    <a:pt x="2375" y="2108"/>
                  </a:lnTo>
                  <a:lnTo>
                    <a:pt x="2474" y="2105"/>
                  </a:lnTo>
                  <a:lnTo>
                    <a:pt x="2474" y="2105"/>
                  </a:lnTo>
                  <a:close/>
                </a:path>
              </a:pathLst>
            </a:custGeom>
            <a:solidFill>
              <a:srgbClr val="00B2A9"/>
            </a:solidFill>
            <a:ln>
              <a:noFill/>
            </a:ln>
          </p:spPr>
          <p:txBody>
            <a:bodyPr vert="horz" wrap="square" lIns="121920" tIns="60960" rIns="121920" bIns="60960" numCol="1" anchor="t" anchorCtr="0" compatLnSpc="1">
              <a:prstTxWarp prst="textNoShape">
                <a:avLst/>
              </a:prstTxWarp>
            </a:bodyPr>
            <a:lstStyle/>
            <a:p>
              <a:pPr defTabSz="914310">
                <a:defRPr/>
              </a:pPr>
              <a:endParaRPr lang="en-GB" sz="900" dirty="0">
                <a:solidFill>
                  <a:srgbClr val="000000"/>
                </a:solidFill>
              </a:endParaRPr>
            </a:p>
          </p:txBody>
        </p:sp>
        <p:pic>
          <p:nvPicPr>
            <p:cNvPr id="148" name="Picture 147"/>
            <p:cNvPicPr>
              <a:picLocks noChangeAspect="1"/>
            </p:cNvPicPr>
            <p:nvPr/>
          </p:nvPicPr>
          <p:blipFill>
            <a:blip r:embed="rId9" cstate="print"/>
            <a:stretch>
              <a:fillRect/>
            </a:stretch>
          </p:blipFill>
          <p:spPr>
            <a:xfrm>
              <a:off x="9639931" y="3901392"/>
              <a:ext cx="518205" cy="987638"/>
            </a:xfrm>
            <a:prstGeom prst="rect">
              <a:avLst/>
            </a:prstGeom>
          </p:spPr>
        </p:pic>
        <p:cxnSp>
          <p:nvCxnSpPr>
            <p:cNvPr id="91" name="Connecteur droit avec flèche 68"/>
            <p:cNvCxnSpPr/>
            <p:nvPr/>
          </p:nvCxnSpPr>
          <p:spPr>
            <a:xfrm flipH="1" flipV="1">
              <a:off x="6450348" y="3754281"/>
              <a:ext cx="1226685" cy="468701"/>
            </a:xfrm>
            <a:prstGeom prst="straightConnector1">
              <a:avLst/>
            </a:prstGeom>
            <a:noFill/>
            <a:ln w="25400" cap="flat">
              <a:solidFill>
                <a:srgbClr val="7030A0"/>
              </a:solidFill>
              <a:prstDash val="sysDot"/>
              <a:round/>
              <a:tailEnd type="arrow"/>
            </a:ln>
            <a:effectLst>
              <a:outerShdw blurRad="50800" dist="38100" dir="5400000" rotWithShape="0">
                <a:srgbClr val="000000">
                  <a:alpha val="43137"/>
                </a:srgbClr>
              </a:outerShdw>
            </a:effectLst>
            <a:sp3d/>
          </p:spPr>
          <p:style>
            <a:lnRef idx="0">
              <a:scrgbClr r="0" g="0" b="0"/>
            </a:lnRef>
            <a:fillRef idx="0">
              <a:scrgbClr r="0" g="0" b="0"/>
            </a:fillRef>
            <a:effectRef idx="0">
              <a:scrgbClr r="0" g="0" b="0"/>
            </a:effectRef>
            <a:fontRef idx="none"/>
          </p:style>
        </p:cxnSp>
        <p:cxnSp>
          <p:nvCxnSpPr>
            <p:cNvPr id="92" name="Connecteur droit avec flèche 68"/>
            <p:cNvCxnSpPr/>
            <p:nvPr/>
          </p:nvCxnSpPr>
          <p:spPr>
            <a:xfrm flipH="1" flipV="1">
              <a:off x="6677638" y="3634532"/>
              <a:ext cx="1268355" cy="243433"/>
            </a:xfrm>
            <a:prstGeom prst="straightConnector1">
              <a:avLst/>
            </a:prstGeom>
            <a:noFill/>
            <a:ln w="25400" cap="flat">
              <a:solidFill>
                <a:srgbClr val="7030A0"/>
              </a:solidFill>
              <a:prstDash val="sysDot"/>
              <a:round/>
              <a:tailEnd type="arrow"/>
            </a:ln>
            <a:effectLst>
              <a:outerShdw blurRad="50800" dist="38100" dir="5400000" rotWithShape="0">
                <a:srgbClr val="000000">
                  <a:alpha val="43137"/>
                </a:srgbClr>
              </a:outerShdw>
            </a:effectLst>
            <a:sp3d/>
          </p:spPr>
          <p:style>
            <a:lnRef idx="0">
              <a:scrgbClr r="0" g="0" b="0"/>
            </a:lnRef>
            <a:fillRef idx="0">
              <a:scrgbClr r="0" g="0" b="0"/>
            </a:fillRef>
            <a:effectRef idx="0">
              <a:scrgbClr r="0" g="0" b="0"/>
            </a:effectRef>
            <a:fontRef idx="none"/>
          </p:style>
        </p:cxnSp>
      </p:grpSp>
      <p:grpSp>
        <p:nvGrpSpPr>
          <p:cNvPr id="14" name="Group 160"/>
          <p:cNvGrpSpPr/>
          <p:nvPr/>
        </p:nvGrpSpPr>
        <p:grpSpPr>
          <a:xfrm>
            <a:off x="2489131" y="2059650"/>
            <a:ext cx="698934" cy="740729"/>
            <a:chOff x="3018217" y="2746196"/>
            <a:chExt cx="931912" cy="987638"/>
          </a:xfrm>
        </p:grpSpPr>
        <p:cxnSp>
          <p:nvCxnSpPr>
            <p:cNvPr id="129" name="Connecteur droit avec flèche 68"/>
            <p:cNvCxnSpPr/>
            <p:nvPr/>
          </p:nvCxnSpPr>
          <p:spPr>
            <a:xfrm flipH="1">
              <a:off x="3018217" y="3698612"/>
              <a:ext cx="931912" cy="9190"/>
            </a:xfrm>
            <a:prstGeom prst="straightConnector1">
              <a:avLst/>
            </a:prstGeom>
            <a:noFill/>
            <a:ln w="25400" cap="flat">
              <a:solidFill>
                <a:srgbClr val="7030A0"/>
              </a:solidFill>
              <a:prstDash val="sysDot"/>
              <a:round/>
              <a:tailEnd type="arrow"/>
            </a:ln>
            <a:effectLst>
              <a:outerShdw blurRad="50800" dist="38100" dir="5400000" rotWithShape="0">
                <a:srgbClr val="000000">
                  <a:alpha val="43137"/>
                </a:srgbClr>
              </a:outerShdw>
            </a:effectLst>
            <a:sp3d/>
          </p:spPr>
          <p:style>
            <a:lnRef idx="0">
              <a:scrgbClr r="0" g="0" b="0"/>
            </a:lnRef>
            <a:fillRef idx="0">
              <a:scrgbClr r="0" g="0" b="0"/>
            </a:fillRef>
            <a:effectRef idx="0">
              <a:scrgbClr r="0" g="0" b="0"/>
            </a:effectRef>
            <a:fontRef idx="none"/>
          </p:style>
        </p:cxnSp>
        <p:pic>
          <p:nvPicPr>
            <p:cNvPr id="150" name="Picture 149"/>
            <p:cNvPicPr>
              <a:picLocks noChangeAspect="1"/>
            </p:cNvPicPr>
            <p:nvPr/>
          </p:nvPicPr>
          <p:blipFill>
            <a:blip r:embed="rId9" cstate="print"/>
            <a:stretch>
              <a:fillRect/>
            </a:stretch>
          </p:blipFill>
          <p:spPr>
            <a:xfrm>
              <a:off x="3095454" y="2746196"/>
              <a:ext cx="518205" cy="987638"/>
            </a:xfrm>
            <a:prstGeom prst="rect">
              <a:avLst/>
            </a:prstGeom>
          </p:spPr>
        </p:pic>
      </p:grpSp>
      <p:sp>
        <p:nvSpPr>
          <p:cNvPr id="50" name="TextBox 49"/>
          <p:cNvSpPr txBox="1"/>
          <p:nvPr/>
        </p:nvSpPr>
        <p:spPr>
          <a:xfrm>
            <a:off x="4312249" y="4614432"/>
            <a:ext cx="1622560" cy="246221"/>
          </a:xfrm>
          <a:prstGeom prst="rect">
            <a:avLst/>
          </a:prstGeom>
          <a:noFill/>
        </p:spPr>
        <p:txBody>
          <a:bodyPr wrap="none" rtlCol="0">
            <a:spAutoFit/>
          </a:bodyPr>
          <a:lstStyle/>
          <a:p>
            <a:r>
              <a:rPr lang="en-US" sz="1000" dirty="0">
                <a:latin typeface="Trebuchet MS"/>
                <a:cs typeface="Trebuchet MS" panose="020B0502040204020203" pitchFamily="34" charset="0"/>
              </a:rPr>
              <a:t>Available R1.0.3 Q1 2021</a:t>
            </a:r>
          </a:p>
        </p:txBody>
      </p:sp>
      <p:sp>
        <p:nvSpPr>
          <p:cNvPr id="53" name="Text Placeholder 4"/>
          <p:cNvSpPr txBox="1">
            <a:spLocks/>
          </p:cNvSpPr>
          <p:nvPr/>
        </p:nvSpPr>
        <p:spPr>
          <a:xfrm>
            <a:off x="362720" y="93561"/>
            <a:ext cx="9531077" cy="454366"/>
          </a:xfrm>
          <a:prstGeom prst="rect">
            <a:avLst/>
          </a:prstGeom>
        </p:spPr>
        <p:txBody>
          <a:bodyPr/>
          <a:lstStyle>
            <a:lvl1pPr marL="170849" indent="-170849" algn="l" defTabSz="685181" rtl="0" eaLnBrk="1" fontAlgn="base" hangingPunct="1">
              <a:lnSpc>
                <a:spcPct val="90000"/>
              </a:lnSpc>
              <a:spcBef>
                <a:spcPts val="750"/>
              </a:spcBef>
              <a:spcAft>
                <a:spcPct val="0"/>
              </a:spcAft>
              <a:buFont typeface="Arial" panose="020B0604020202020204" pitchFamily="34" charset="0"/>
              <a:buChar char="•"/>
              <a:defRPr lang="en-US" sz="1350" kern="1200" dirty="0">
                <a:solidFill>
                  <a:schemeClr val="tx1"/>
                </a:solidFill>
                <a:latin typeface="Montserrat Hairline" charset="0"/>
                <a:ea typeface="Montserrat Hairline" charset="0"/>
                <a:cs typeface="Montserrat Hairline" charset="0"/>
              </a:defRPr>
            </a:lvl1pPr>
            <a:lvl2pPr marL="513737" indent="-170849" algn="l" defTabSz="685181" rtl="0" eaLnBrk="1" fontAlgn="base" hangingPunct="1">
              <a:lnSpc>
                <a:spcPct val="90000"/>
              </a:lnSpc>
              <a:spcBef>
                <a:spcPts val="375"/>
              </a:spcBef>
              <a:spcAft>
                <a:spcPct val="0"/>
              </a:spcAft>
              <a:buFont typeface="Arial" panose="020B0604020202020204" pitchFamily="34" charset="0"/>
              <a:buChar char="•"/>
              <a:defRPr lang="en-US" sz="1050" kern="1200" dirty="0">
                <a:solidFill>
                  <a:schemeClr val="tx1"/>
                </a:solidFill>
                <a:latin typeface="Montserrat Hairline" charset="0"/>
                <a:ea typeface="Montserrat Hairline" charset="0"/>
                <a:cs typeface="Montserrat Hairline" charset="0"/>
              </a:defRPr>
            </a:lvl2pPr>
            <a:lvl3pPr marL="856625" indent="-170849" algn="l" defTabSz="685181" rtl="0" eaLnBrk="1" fontAlgn="base" hangingPunct="1">
              <a:lnSpc>
                <a:spcPct val="90000"/>
              </a:lnSpc>
              <a:spcBef>
                <a:spcPts val="375"/>
              </a:spcBef>
              <a:spcAft>
                <a:spcPct val="0"/>
              </a:spcAft>
              <a:buFont typeface="Arial" panose="020B0604020202020204" pitchFamily="34" charset="0"/>
              <a:buChar char="•"/>
              <a:defRPr lang="en-US" sz="900" kern="1200" dirty="0">
                <a:solidFill>
                  <a:schemeClr val="tx1"/>
                </a:solidFill>
                <a:latin typeface="Montserrat Hairline" charset="0"/>
                <a:ea typeface="Montserrat Hairline" charset="0"/>
                <a:cs typeface="Montserrat Hairline" charset="0"/>
              </a:defRPr>
            </a:lvl3pPr>
            <a:lvl4pPr marL="1199513"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4pPr>
            <a:lvl5pPr marL="1542401" indent="-170849" algn="l" defTabSz="685181"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50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327"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46"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65" indent="-171410" algn="l" defTabSz="68563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cap="all" dirty="0">
                <a:solidFill>
                  <a:schemeClr val="accent1"/>
                </a:solidFill>
                <a:latin typeface="+mj-lt"/>
              </a:rPr>
              <a:t>Nurse panic button linked to Asset tracking provides security with incident awareness and location info</a:t>
            </a:r>
          </a:p>
        </p:txBody>
      </p:sp>
      <p:sp>
        <p:nvSpPr>
          <p:cNvPr id="15" name="Rectangle 14"/>
          <p:cNvSpPr/>
          <p:nvPr/>
        </p:nvSpPr>
        <p:spPr>
          <a:xfrm>
            <a:off x="3860492" y="2314078"/>
            <a:ext cx="1286488" cy="461665"/>
          </a:xfrm>
          <a:prstGeom prst="rect">
            <a:avLst/>
          </a:prstGeom>
        </p:spPr>
        <p:txBody>
          <a:bodyPr wrap="square">
            <a:spAutoFit/>
          </a:bodyPr>
          <a:lstStyle/>
          <a:p>
            <a:pPr algn="ctr"/>
            <a:r>
              <a:rPr lang="en-US" sz="1200" dirty="0" err="1">
                <a:latin typeface="Calibri" panose="020F0502020204030204" pitchFamily="34" charset="0"/>
                <a:ea typeface="Times New Roman" panose="02020603050405020304" pitchFamily="18" charset="0"/>
                <a:cs typeface="Calibri" panose="020F0502020204030204" pitchFamily="34" charset="0"/>
              </a:rPr>
              <a:t>OmniVista</a:t>
            </a:r>
            <a:r>
              <a:rPr lang="en-US" sz="1200" dirty="0">
                <a:latin typeface="Calibri" panose="020F0502020204030204" pitchFamily="34" charset="0"/>
                <a:ea typeface="Times New Roman" panose="02020603050405020304" pitchFamily="18" charset="0"/>
                <a:cs typeface="Calibri" panose="020F0502020204030204" pitchFamily="34" charset="0"/>
              </a:rPr>
              <a:t> Cirrus Asset Manager</a:t>
            </a:r>
            <a:endParaRPr lang="en-US" sz="1200" dirty="0"/>
          </a:p>
        </p:txBody>
      </p:sp>
    </p:spTree>
    <p:extLst>
      <p:ext uri="{BB962C8B-B14F-4D97-AF65-F5344CB8AC3E}">
        <p14:creationId xmlns:p14="http://schemas.microsoft.com/office/powerpoint/2010/main" val="119881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50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50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50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0297A47B-5C04-414D-9119-A0566DCE9B84}"/>
              </a:ext>
            </a:extLst>
          </p:cNvPr>
          <p:cNvSpPr>
            <a:spLocks noGrp="1"/>
          </p:cNvSpPr>
          <p:nvPr>
            <p:ph type="body" sz="quarter" idx="12"/>
          </p:nvPr>
        </p:nvSpPr>
        <p:spPr>
          <a:xfrm>
            <a:off x="622860" y="579644"/>
            <a:ext cx="7711242" cy="300083"/>
          </a:xfrm>
        </p:spPr>
        <p:txBody>
          <a:bodyPr/>
          <a:lstStyle/>
          <a:p>
            <a:r>
              <a:rPr lang="fr-FR" dirty="0"/>
              <a:t>The </a:t>
            </a:r>
            <a:r>
              <a:rPr lang="fr-FR" dirty="0" err="1"/>
              <a:t>needs</a:t>
            </a:r>
            <a:r>
              <a:rPr lang="fr-FR" dirty="0"/>
              <a:t> </a:t>
            </a:r>
            <a:r>
              <a:rPr lang="fr-FR" dirty="0" err="1"/>
              <a:t>addressed</a:t>
            </a:r>
            <a:r>
              <a:rPr lang="fr-FR" dirty="0"/>
              <a:t>.</a:t>
            </a:r>
            <a:endParaRPr lang="en-US" dirty="0"/>
          </a:p>
        </p:txBody>
      </p:sp>
      <p:sp>
        <p:nvSpPr>
          <p:cNvPr id="3" name="Espace réservé du texte 2">
            <a:extLst>
              <a:ext uri="{FF2B5EF4-FFF2-40B4-BE49-F238E27FC236}">
                <a16:creationId xmlns="" xmlns:a16="http://schemas.microsoft.com/office/drawing/2014/main" id="{6FC2C907-3DB8-4164-AF0E-E3630F07273C}"/>
              </a:ext>
            </a:extLst>
          </p:cNvPr>
          <p:cNvSpPr>
            <a:spLocks noGrp="1"/>
          </p:cNvSpPr>
          <p:nvPr>
            <p:ph type="body" sz="quarter" idx="11"/>
          </p:nvPr>
        </p:nvSpPr>
        <p:spPr/>
        <p:txBody>
          <a:bodyPr/>
          <a:lstStyle/>
          <a:p>
            <a:r>
              <a:rPr lang="fr-FR" dirty="0"/>
              <a:t>When to sell these solutions?</a:t>
            </a:r>
            <a:endParaRPr lang="en-US" dirty="0"/>
          </a:p>
        </p:txBody>
      </p:sp>
      <p:pic>
        <p:nvPicPr>
          <p:cNvPr id="7" name="Picture 2">
            <a:extLst>
              <a:ext uri="{FF2B5EF4-FFF2-40B4-BE49-F238E27FC236}">
                <a16:creationId xmlns="" xmlns:a16="http://schemas.microsoft.com/office/drawing/2014/main" id="{818A757B-F4C7-4771-8F1F-2EA8B8E51C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6502" y="125955"/>
            <a:ext cx="1119932" cy="8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 xmlns:a16="http://schemas.microsoft.com/office/drawing/2014/main" id="{42A1EA4E-5A9F-45C2-82B5-D98BF6AAC6DD}"/>
              </a:ext>
            </a:extLst>
          </p:cNvPr>
          <p:cNvPicPr>
            <a:picLocks noChangeAspect="1"/>
          </p:cNvPicPr>
          <p:nvPr/>
        </p:nvPicPr>
        <p:blipFill>
          <a:blip r:embed="rId4"/>
          <a:stretch>
            <a:fillRect/>
          </a:stretch>
        </p:blipFill>
        <p:spPr>
          <a:xfrm>
            <a:off x="7687908" y="207844"/>
            <a:ext cx="1138301" cy="757424"/>
          </a:xfrm>
          <a:prstGeom prst="rect">
            <a:avLst/>
          </a:prstGeom>
        </p:spPr>
      </p:pic>
      <p:graphicFrame>
        <p:nvGraphicFramePr>
          <p:cNvPr id="14" name="Tableau 13">
            <a:extLst>
              <a:ext uri="{FF2B5EF4-FFF2-40B4-BE49-F238E27FC236}">
                <a16:creationId xmlns="" xmlns:a16="http://schemas.microsoft.com/office/drawing/2014/main" id="{46F2EE49-072D-4626-8B40-FBEC57FEB115}"/>
              </a:ext>
            </a:extLst>
          </p:cNvPr>
          <p:cNvGraphicFramePr>
            <a:graphicFrameLocks noGrp="1"/>
          </p:cNvGraphicFramePr>
          <p:nvPr>
            <p:extLst>
              <p:ext uri="{D42A27DB-BD31-4B8C-83A1-F6EECF244321}">
                <p14:modId xmlns:p14="http://schemas.microsoft.com/office/powerpoint/2010/main" val="2608479858"/>
              </p:ext>
            </p:extLst>
          </p:nvPr>
        </p:nvGraphicFramePr>
        <p:xfrm>
          <a:off x="581918" y="1102710"/>
          <a:ext cx="8244291" cy="3503473"/>
        </p:xfrm>
        <a:graphic>
          <a:graphicData uri="http://schemas.openxmlformats.org/drawingml/2006/table">
            <a:tbl>
              <a:tblPr firstRow="1">
                <a:tableStyleId>{5C22544A-7EE6-4342-B048-85BDC9FD1C3A}</a:tableStyleId>
              </a:tblPr>
              <a:tblGrid>
                <a:gridCol w="1182211">
                  <a:extLst>
                    <a:ext uri="{9D8B030D-6E8A-4147-A177-3AD203B41FA5}">
                      <a16:colId xmlns="" xmlns:a16="http://schemas.microsoft.com/office/drawing/2014/main" val="3030387179"/>
                    </a:ext>
                  </a:extLst>
                </a:gridCol>
                <a:gridCol w="3573787">
                  <a:extLst>
                    <a:ext uri="{9D8B030D-6E8A-4147-A177-3AD203B41FA5}">
                      <a16:colId xmlns="" xmlns:a16="http://schemas.microsoft.com/office/drawing/2014/main" val="127276766"/>
                    </a:ext>
                  </a:extLst>
                </a:gridCol>
                <a:gridCol w="3488293">
                  <a:extLst>
                    <a:ext uri="{9D8B030D-6E8A-4147-A177-3AD203B41FA5}">
                      <a16:colId xmlns="" xmlns:a16="http://schemas.microsoft.com/office/drawing/2014/main" val="2415424618"/>
                    </a:ext>
                  </a:extLst>
                </a:gridCol>
              </a:tblGrid>
              <a:tr h="259843">
                <a:tc>
                  <a:txBody>
                    <a:bodyPr/>
                    <a:lstStyle/>
                    <a:p>
                      <a:endParaRPr lang="en-US" sz="1200" dirty="0"/>
                    </a:p>
                  </a:txBody>
                  <a:tcPr marL="68580" marR="68580" marT="34290" marB="34290"/>
                </a:tc>
                <a:tc>
                  <a:txBody>
                    <a:bodyPr/>
                    <a:lstStyle/>
                    <a:p>
                      <a:pPr algn="ctr"/>
                      <a:r>
                        <a:rPr lang="fr-FR" sz="1200" dirty="0"/>
                        <a:t>OmniAccess Stellar LBS</a:t>
                      </a:r>
                      <a:endParaRPr lang="en-US" sz="1200" dirty="0"/>
                    </a:p>
                  </a:txBody>
                  <a:tcPr marL="68580" marR="68580" marT="34290" marB="34290"/>
                </a:tc>
                <a:tc>
                  <a:txBody>
                    <a:bodyPr/>
                    <a:lstStyle/>
                    <a:p>
                      <a:pPr algn="ctr"/>
                      <a:r>
                        <a:rPr lang="fr-FR" sz="1200" dirty="0"/>
                        <a:t>OmniAccess Stellar Asset Tracking</a:t>
                      </a:r>
                      <a:endParaRPr lang="en-US" sz="1200" dirty="0"/>
                    </a:p>
                  </a:txBody>
                  <a:tcPr marL="68580" marR="68580" marT="34290" marB="34290"/>
                </a:tc>
                <a:extLst>
                  <a:ext uri="{0D108BD9-81ED-4DB2-BD59-A6C34878D82A}">
                    <a16:rowId xmlns="" xmlns:a16="http://schemas.microsoft.com/office/drawing/2014/main" val="1942163726"/>
                  </a:ext>
                </a:extLst>
              </a:tr>
              <a:tr h="717745">
                <a:tc>
                  <a:txBody>
                    <a:bodyPr/>
                    <a:lstStyle/>
                    <a:p>
                      <a:r>
                        <a:rPr lang="fr-FR" sz="900" b="1" dirty="0"/>
                        <a:t>What features?</a:t>
                      </a:r>
                      <a:endParaRPr lang="en-US" sz="900" b="1" dirty="0"/>
                    </a:p>
                  </a:txBody>
                  <a:tcPr marL="68580" marR="68580" marT="34290" marB="34290"/>
                </a:tc>
                <a:tc>
                  <a:txBody>
                    <a:bodyPr/>
                    <a:lstStyle/>
                    <a:p>
                      <a:pPr marL="285750" marR="0" lvl="0" indent="-285750" algn="l" defTabSz="91416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800" dirty="0"/>
                        <a:t>Indoor Positioning &amp; Wayfinding (Give a location information to the user. </a:t>
                      </a:r>
                      <a:r>
                        <a:rPr lang="fr-FR" sz="800" u="none" dirty="0"/>
                        <a:t>Can be considered as an Indoor GPS.</a:t>
                      </a:r>
                      <a:r>
                        <a:rPr lang="en-US" sz="800" dirty="0"/>
                        <a:t>)</a:t>
                      </a:r>
                    </a:p>
                    <a:p>
                      <a:pPr marL="285750" indent="-285750">
                        <a:buFont typeface="Wingdings" panose="05000000000000000000" pitchFamily="2" charset="2"/>
                        <a:buChar char="§"/>
                      </a:pPr>
                      <a:r>
                        <a:rPr lang="en-US" sz="800" dirty="0"/>
                        <a:t>Geo-Notifications (used for proximity marketing)</a:t>
                      </a:r>
                    </a:p>
                    <a:p>
                      <a:pPr marL="285750" indent="-285750">
                        <a:buFont typeface="Wingdings" panose="05000000000000000000" pitchFamily="2" charset="2"/>
                        <a:buChar char="§"/>
                      </a:pPr>
                      <a:r>
                        <a:rPr lang="en-US" sz="800" dirty="0"/>
                        <a:t>Real-time and Historical Analytics </a:t>
                      </a:r>
                      <a:r>
                        <a:rPr lang="en-US" sz="800" kern="1200" dirty="0">
                          <a:solidFill>
                            <a:schemeClr val="dk1"/>
                          </a:solidFill>
                          <a:latin typeface="+mn-lt"/>
                          <a:ea typeface="+mn-ea"/>
                          <a:cs typeface="+mn-cs"/>
                        </a:rPr>
                        <a:t>(smartphone location tracking: </a:t>
                      </a:r>
                      <a:r>
                        <a:rPr lang="en-US" sz="800" dirty="0"/>
                        <a:t>where users spend time, dwell time,…)</a:t>
                      </a:r>
                    </a:p>
                  </a:txBody>
                  <a:tcPr marL="68580" marR="68580" marT="34290" marB="34290">
                    <a:solidFill>
                      <a:schemeClr val="bg2">
                        <a:lumMod val="95000"/>
                      </a:schemeClr>
                    </a:solidFill>
                  </a:tcPr>
                </a:tc>
                <a:tc>
                  <a:txBody>
                    <a:bodyPr/>
                    <a:lstStyle/>
                    <a:p>
                      <a:pPr marL="285750" indent="-285750">
                        <a:buFont typeface="Wingdings" panose="05000000000000000000" pitchFamily="2" charset="2"/>
                        <a:buChar char="§"/>
                      </a:pPr>
                      <a:r>
                        <a:rPr lang="fr-FR" sz="800" dirty="0">
                          <a:solidFill>
                            <a:schemeClr val="accent1"/>
                          </a:solidFill>
                        </a:rPr>
                        <a:t>Locate and track Assets </a:t>
                      </a:r>
                    </a:p>
                    <a:p>
                      <a:pPr marL="285750" indent="-285750">
                        <a:buFont typeface="Wingdings" panose="05000000000000000000" pitchFamily="2" charset="2"/>
                        <a:buChar char="§"/>
                      </a:pPr>
                      <a:r>
                        <a:rPr lang="fr-FR" sz="800" dirty="0">
                          <a:solidFill>
                            <a:schemeClr val="accent1"/>
                          </a:solidFill>
                        </a:rPr>
                        <a:t>Locate and track People (Patients, Staff)</a:t>
                      </a:r>
                    </a:p>
                    <a:p>
                      <a:pPr marL="285750" indent="-285750">
                        <a:buFont typeface="Wingdings" panose="05000000000000000000" pitchFamily="2" charset="2"/>
                        <a:buChar char="§"/>
                      </a:pPr>
                      <a:r>
                        <a:rPr lang="fr-FR" sz="800" dirty="0">
                          <a:solidFill>
                            <a:schemeClr val="accent1"/>
                          </a:solidFill>
                        </a:rPr>
                        <a:t>Real-time &amp; Historical Analytics (only on asset or people with a BLE tag: equipment and patient pathway in the building)</a:t>
                      </a:r>
                    </a:p>
                    <a:p>
                      <a:endParaRPr lang="en-US" sz="800" dirty="0">
                        <a:solidFill>
                          <a:schemeClr val="accent1"/>
                        </a:solidFill>
                      </a:endParaRPr>
                    </a:p>
                  </a:txBody>
                  <a:tcPr marL="68580" marR="68580" marT="34290" marB="34290">
                    <a:solidFill>
                      <a:schemeClr val="bg2">
                        <a:lumMod val="95000"/>
                      </a:schemeClr>
                    </a:solidFill>
                  </a:tcPr>
                </a:tc>
                <a:extLst>
                  <a:ext uri="{0D108BD9-81ED-4DB2-BD59-A6C34878D82A}">
                    <a16:rowId xmlns="" xmlns:a16="http://schemas.microsoft.com/office/drawing/2014/main" val="2861031632"/>
                  </a:ext>
                </a:extLst>
              </a:tr>
              <a:tr h="800107">
                <a:tc>
                  <a:txBody>
                    <a:bodyPr/>
                    <a:lstStyle/>
                    <a:p>
                      <a:r>
                        <a:rPr lang="fr-FR" sz="900" b="1" dirty="0"/>
                        <a:t>What Added Value?</a:t>
                      </a:r>
                      <a:endParaRPr lang="en-US" sz="900" b="1" dirty="0"/>
                    </a:p>
                  </a:txBody>
                  <a:tcPr marL="68580" marR="68580" marT="34290" marB="34290"/>
                </a:tc>
                <a:tc>
                  <a:txBody>
                    <a:bodyPr/>
                    <a:lstStyle/>
                    <a:p>
                      <a:r>
                        <a:rPr lang="fr-FR" sz="800" u="none" dirty="0"/>
                        <a:t>Allows organizations:</a:t>
                      </a:r>
                    </a:p>
                    <a:p>
                      <a:pPr marL="171450" indent="-171450">
                        <a:buFont typeface="Arial" panose="020B0604020202020204" pitchFamily="34" charset="0"/>
                        <a:buChar char="•"/>
                      </a:pPr>
                      <a:r>
                        <a:rPr lang="fr-FR" sz="800" u="none" dirty="0"/>
                        <a:t>to enhance the user experience, </a:t>
                      </a:r>
                    </a:p>
                    <a:p>
                      <a:pPr marL="171450" indent="-171450">
                        <a:buFont typeface="Arial" panose="020B0604020202020204" pitchFamily="34" charset="0"/>
                        <a:buChar char="•"/>
                      </a:pPr>
                      <a:r>
                        <a:rPr lang="fr-FR" sz="800" u="none" dirty="0"/>
                        <a:t>to engage with customers by communicating in a new way, </a:t>
                      </a:r>
                    </a:p>
                    <a:p>
                      <a:pPr marL="171450" indent="-171450">
                        <a:buFont typeface="Arial" panose="020B0604020202020204" pitchFamily="34" charset="0"/>
                        <a:buChar char="•"/>
                      </a:pPr>
                      <a:r>
                        <a:rPr lang="fr-FR" sz="800" u="none" dirty="0"/>
                        <a:t>to optimize operations and workflows, while creating new revenue streams. </a:t>
                      </a:r>
                    </a:p>
                    <a:p>
                      <a:pPr marL="0" indent="0">
                        <a:buFont typeface="Arial" panose="020B0604020202020204" pitchFamily="34" charset="0"/>
                        <a:buNone/>
                      </a:pPr>
                      <a:endParaRPr lang="en-US" sz="800" u="none" dirty="0"/>
                    </a:p>
                  </a:txBody>
                  <a:tcPr marL="68580" marR="68580" marT="34290" marB="34290">
                    <a:solidFill>
                      <a:schemeClr val="bg2">
                        <a:lumMod val="95000"/>
                      </a:schemeClr>
                    </a:solidFill>
                  </a:tcPr>
                </a:tc>
                <a:tc>
                  <a:txBody>
                    <a:bodyPr/>
                    <a:lstStyle/>
                    <a:p>
                      <a:r>
                        <a:rPr lang="fr-FR" sz="800" dirty="0">
                          <a:solidFill>
                            <a:schemeClr val="accent1"/>
                          </a:solidFill>
                        </a:rPr>
                        <a:t>Allows hospitals and organizations :</a:t>
                      </a:r>
                    </a:p>
                    <a:p>
                      <a:pPr marL="171450" indent="-171450">
                        <a:buFont typeface="Arial" panose="020B0604020202020204" pitchFamily="34" charset="0"/>
                        <a:buChar char="•"/>
                      </a:pPr>
                      <a:r>
                        <a:rPr lang="fr-FR" sz="800" dirty="0">
                          <a:solidFill>
                            <a:schemeClr val="accent1"/>
                          </a:solidFill>
                        </a:rPr>
                        <a:t>to improve equipment utilization and workflows</a:t>
                      </a:r>
                    </a:p>
                    <a:p>
                      <a:pPr marL="171450" indent="-171450">
                        <a:buFont typeface="Arial" panose="020B0604020202020204" pitchFamily="34" charset="0"/>
                        <a:buChar char="•"/>
                      </a:pPr>
                      <a:r>
                        <a:rPr lang="fr-FR" sz="800" dirty="0">
                          <a:solidFill>
                            <a:schemeClr val="accent1"/>
                          </a:solidFill>
                        </a:rPr>
                        <a:t>to reduce overhead costs</a:t>
                      </a:r>
                    </a:p>
                    <a:p>
                      <a:pPr marL="171450" indent="-171450">
                        <a:buFont typeface="Arial" panose="020B0604020202020204" pitchFamily="34" charset="0"/>
                        <a:buChar char="•"/>
                      </a:pPr>
                      <a:r>
                        <a:rPr lang="fr-FR" sz="800" dirty="0">
                          <a:solidFill>
                            <a:schemeClr val="accent1"/>
                          </a:solidFill>
                        </a:rPr>
                        <a:t>to improve staff satisfaction by reducing the time needed to locate resources: time saving</a:t>
                      </a:r>
                      <a:endParaRPr lang="en-US" sz="800" dirty="0">
                        <a:solidFill>
                          <a:schemeClr val="accent1"/>
                        </a:solidFill>
                      </a:endParaRPr>
                    </a:p>
                  </a:txBody>
                  <a:tcPr marL="68580" marR="68580" marT="34290" marB="34290">
                    <a:solidFill>
                      <a:schemeClr val="bg2">
                        <a:lumMod val="95000"/>
                      </a:schemeClr>
                    </a:solidFill>
                  </a:tcPr>
                </a:tc>
                <a:extLst>
                  <a:ext uri="{0D108BD9-81ED-4DB2-BD59-A6C34878D82A}">
                    <a16:rowId xmlns="" xmlns:a16="http://schemas.microsoft.com/office/drawing/2014/main" val="2202747070"/>
                  </a:ext>
                </a:extLst>
              </a:tr>
              <a:tr h="369407">
                <a:tc>
                  <a:txBody>
                    <a:bodyPr/>
                    <a:lstStyle/>
                    <a:p>
                      <a:r>
                        <a:rPr lang="fr-FR" sz="900" b="1" dirty="0"/>
                        <a:t>Who benefits?</a:t>
                      </a:r>
                      <a:endParaRPr lang="en-US" sz="900" b="1" dirty="0"/>
                    </a:p>
                  </a:txBody>
                  <a:tcPr marL="68580" marR="68580" marT="34290" marB="34290"/>
                </a:tc>
                <a:tc>
                  <a:txBody>
                    <a:bodyPr/>
                    <a:lstStyle/>
                    <a:p>
                      <a:r>
                        <a:rPr lang="fr-FR" sz="800" u="none" dirty="0" err="1"/>
                        <a:t>Customer’s</a:t>
                      </a:r>
                      <a:r>
                        <a:rPr lang="fr-FR" sz="800" u="none" dirty="0"/>
                        <a:t> end users: Large Public Venue - Visitor, In </a:t>
                      </a:r>
                      <a:r>
                        <a:rPr lang="fr-FR" sz="800" u="none" dirty="0" err="1"/>
                        <a:t>retail</a:t>
                      </a:r>
                      <a:r>
                        <a:rPr lang="fr-FR" sz="800" u="none" dirty="0"/>
                        <a:t> – </a:t>
                      </a:r>
                      <a:r>
                        <a:rPr lang="fr-FR" sz="800" u="none" dirty="0" err="1"/>
                        <a:t>shopper</a:t>
                      </a:r>
                      <a:r>
                        <a:rPr lang="fr-FR" sz="800" u="none" dirty="0"/>
                        <a:t>, Healthcare – Patient, Transportation - Traveler, Education - </a:t>
                      </a:r>
                      <a:r>
                        <a:rPr lang="fr-FR" sz="800" u="none" dirty="0" err="1"/>
                        <a:t>Student</a:t>
                      </a:r>
                      <a:r>
                        <a:rPr lang="fr-FR" sz="800" u="none" dirty="0"/>
                        <a:t>…</a:t>
                      </a:r>
                    </a:p>
                  </a:txBody>
                  <a:tcPr marL="68580" marR="68580" marT="34290" marB="34290">
                    <a:solidFill>
                      <a:schemeClr val="bg2">
                        <a:lumMod val="95000"/>
                      </a:schemeClr>
                    </a:solidFill>
                  </a:tcPr>
                </a:tc>
                <a:tc>
                  <a:txBody>
                    <a:bodyPr/>
                    <a:lstStyle/>
                    <a:p>
                      <a:r>
                        <a:rPr lang="fr-FR" sz="800" dirty="0">
                          <a:solidFill>
                            <a:schemeClr val="accent1"/>
                          </a:solidFill>
                        </a:rPr>
                        <a:t>Employees (e.g. Caregivers)</a:t>
                      </a:r>
                      <a:endParaRPr lang="en-US" sz="800" dirty="0">
                        <a:solidFill>
                          <a:schemeClr val="accent1"/>
                        </a:solidFill>
                      </a:endParaRPr>
                    </a:p>
                  </a:txBody>
                  <a:tcPr marL="68580" marR="68580" marT="34290" marB="34290">
                    <a:solidFill>
                      <a:schemeClr val="bg2">
                        <a:lumMod val="95000"/>
                      </a:schemeClr>
                    </a:solidFill>
                  </a:tcPr>
                </a:tc>
                <a:extLst>
                  <a:ext uri="{0D108BD9-81ED-4DB2-BD59-A6C34878D82A}">
                    <a16:rowId xmlns="" xmlns:a16="http://schemas.microsoft.com/office/drawing/2014/main" val="1618613478"/>
                  </a:ext>
                </a:extLst>
              </a:tr>
              <a:tr h="434343">
                <a:tc>
                  <a:txBody>
                    <a:bodyPr/>
                    <a:lstStyle/>
                    <a:p>
                      <a:r>
                        <a:rPr lang="fr-FR" sz="900" b="1" dirty="0"/>
                        <a:t>Targeted vertical</a:t>
                      </a:r>
                      <a:endParaRPr lang="en-US" sz="900" b="1" dirty="0"/>
                    </a:p>
                  </a:txBody>
                  <a:tcPr marL="68580" marR="68580" marT="34290" marB="34290"/>
                </a:tc>
                <a:tc>
                  <a:txBody>
                    <a:bodyPr/>
                    <a:lstStyle/>
                    <a:p>
                      <a:r>
                        <a:rPr lang="fr-FR" sz="800" dirty="0"/>
                        <a:t>Transportation, Large Public Venue, Hospitality, Healthcare, Education, Government, Retail, Museum…</a:t>
                      </a:r>
                    </a:p>
                    <a:p>
                      <a:endParaRPr lang="en-US" sz="800" dirty="0"/>
                    </a:p>
                  </a:txBody>
                  <a:tcPr marL="68580" marR="68580" marT="34290" marB="34290">
                    <a:solidFill>
                      <a:schemeClr val="bg2">
                        <a:lumMod val="95000"/>
                      </a:schemeClr>
                    </a:solidFill>
                  </a:tcPr>
                </a:tc>
                <a:tc>
                  <a:txBody>
                    <a:bodyPr/>
                    <a:lstStyle/>
                    <a:p>
                      <a:r>
                        <a:rPr lang="fr-FR" sz="800" dirty="0">
                          <a:solidFill>
                            <a:schemeClr val="accent1"/>
                          </a:solidFill>
                        </a:rPr>
                        <a:t>Focus on Healthcare but works with other verticals</a:t>
                      </a:r>
                      <a:endParaRPr lang="en-US" sz="800" dirty="0">
                        <a:solidFill>
                          <a:schemeClr val="accent1"/>
                        </a:solidFill>
                      </a:endParaRPr>
                    </a:p>
                  </a:txBody>
                  <a:tcPr marL="68580" marR="68580" marT="34290" marB="34290">
                    <a:solidFill>
                      <a:schemeClr val="bg2">
                        <a:lumMod val="95000"/>
                      </a:schemeClr>
                    </a:solidFill>
                  </a:tcPr>
                </a:tc>
                <a:extLst>
                  <a:ext uri="{0D108BD9-81ED-4DB2-BD59-A6C34878D82A}">
                    <a16:rowId xmlns="" xmlns:a16="http://schemas.microsoft.com/office/drawing/2014/main" val="4224979932"/>
                  </a:ext>
                </a:extLst>
              </a:tr>
              <a:tr h="922028">
                <a:tc>
                  <a:txBody>
                    <a:bodyPr/>
                    <a:lstStyle/>
                    <a:p>
                      <a:r>
                        <a:rPr lang="fr-FR" sz="900" b="1" dirty="0"/>
                        <a:t>Use cases</a:t>
                      </a:r>
                      <a:endParaRPr lang="en-US" sz="900" b="1" dirty="0"/>
                    </a:p>
                  </a:txBody>
                  <a:tcPr marL="68580" marR="68580" marT="34290" marB="34290"/>
                </a:tc>
                <a:tc>
                  <a:txBody>
                    <a:bodyPr/>
                    <a:lstStyle/>
                    <a:p>
                      <a:pPr marL="171450" marR="0" lvl="0" indent="-171450" algn="l" defTabSz="91416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800" dirty="0">
                          <a:solidFill>
                            <a:srgbClr val="000000"/>
                          </a:solidFill>
                          <a:latin typeface="Trebuchet MS" pitchFamily="34" charset="0"/>
                        </a:rPr>
                        <a:t>What are the busiest routes in the mall?</a:t>
                      </a:r>
                    </a:p>
                    <a:p>
                      <a:pPr marL="171450" marR="0" lvl="0" indent="-171450" algn="l" defTabSz="91416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800" dirty="0">
                          <a:solidFill>
                            <a:srgbClr val="000000"/>
                          </a:solidFill>
                          <a:latin typeface="Trebuchet MS" pitchFamily="34" charset="0"/>
                        </a:rPr>
                        <a:t>I am looking for the room for my next course in the university.</a:t>
                      </a:r>
                    </a:p>
                    <a:p>
                      <a:pPr marL="171450" marR="0" lvl="0" indent="-171450" algn="l" defTabSz="91416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800" b="0" dirty="0">
                          <a:solidFill>
                            <a:srgbClr val="000000"/>
                          </a:solidFill>
                          <a:latin typeface="Trebuchet MS" pitchFamily="34" charset="0"/>
                        </a:rPr>
                        <a:t>Caregivers solicited to guide visitors lost in the hospital.</a:t>
                      </a:r>
                    </a:p>
                    <a:p>
                      <a:pPr marL="171450" marR="0" lvl="0" indent="-171450" algn="l" defTabSz="91416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800" b="0" dirty="0">
                          <a:solidFill>
                            <a:srgbClr val="000000"/>
                          </a:solidFill>
                          <a:latin typeface="Trebuchet MS" pitchFamily="34" charset="0"/>
                        </a:rPr>
                        <a:t>The </a:t>
                      </a:r>
                      <a:r>
                        <a:rPr lang="fr-FR" sz="800" b="0" dirty="0" err="1">
                          <a:solidFill>
                            <a:srgbClr val="000000"/>
                          </a:solidFill>
                          <a:latin typeface="Trebuchet MS" pitchFamily="34" charset="0"/>
                        </a:rPr>
                        <a:t>museum</a:t>
                      </a:r>
                      <a:r>
                        <a:rPr lang="fr-FR" sz="800" b="0" dirty="0">
                          <a:solidFill>
                            <a:srgbClr val="000000"/>
                          </a:solidFill>
                          <a:latin typeface="Trebuchet MS" pitchFamily="34" charset="0"/>
                        </a:rPr>
                        <a:t> wants to communicate on some POI like artworks when a </a:t>
                      </a:r>
                      <a:r>
                        <a:rPr lang="fr-FR" sz="800" b="0" dirty="0" err="1">
                          <a:solidFill>
                            <a:srgbClr val="000000"/>
                          </a:solidFill>
                          <a:latin typeface="Trebuchet MS" pitchFamily="34" charset="0"/>
                        </a:rPr>
                        <a:t>visitor</a:t>
                      </a:r>
                      <a:r>
                        <a:rPr lang="fr-FR" sz="800" b="0" dirty="0">
                          <a:solidFill>
                            <a:srgbClr val="000000"/>
                          </a:solidFill>
                          <a:latin typeface="Trebuchet MS" pitchFamily="34" charset="0"/>
                        </a:rPr>
                        <a:t> is </a:t>
                      </a:r>
                      <a:r>
                        <a:rPr lang="fr-FR" sz="800" b="0" dirty="0" err="1">
                          <a:solidFill>
                            <a:srgbClr val="000000"/>
                          </a:solidFill>
                          <a:latin typeface="Trebuchet MS" pitchFamily="34" charset="0"/>
                        </a:rPr>
                        <a:t>approaching</a:t>
                      </a:r>
                      <a:r>
                        <a:rPr lang="fr-FR" sz="800" b="0" dirty="0">
                          <a:solidFill>
                            <a:srgbClr val="000000"/>
                          </a:solidFill>
                          <a:latin typeface="Trebuchet MS" pitchFamily="34" charset="0"/>
                        </a:rPr>
                        <a:t>.</a:t>
                      </a:r>
                    </a:p>
                    <a:p>
                      <a:pPr marL="171450" marR="0" lvl="0" indent="-171450" algn="l" defTabSz="91416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800" b="0" kern="1200" dirty="0">
                          <a:solidFill>
                            <a:srgbClr val="000000"/>
                          </a:solidFill>
                          <a:latin typeface="Trebuchet MS" pitchFamily="34" charset="0"/>
                          <a:ea typeface="+mn-ea"/>
                          <a:cs typeface="+mn-cs"/>
                        </a:rPr>
                        <a:t>Oceanopolis wants to know the </a:t>
                      </a:r>
                      <a:r>
                        <a:rPr lang="fr-FR" sz="800" b="0" kern="1200" dirty="0" err="1">
                          <a:solidFill>
                            <a:srgbClr val="000000"/>
                          </a:solidFill>
                          <a:latin typeface="Trebuchet MS" pitchFamily="34" charset="0"/>
                          <a:ea typeface="+mn-ea"/>
                          <a:cs typeface="+mn-cs"/>
                        </a:rPr>
                        <a:t>visitor</a:t>
                      </a:r>
                      <a:r>
                        <a:rPr lang="fr-FR" sz="800" b="0" kern="1200" dirty="0">
                          <a:solidFill>
                            <a:srgbClr val="000000"/>
                          </a:solidFill>
                          <a:latin typeface="Trebuchet MS" pitchFamily="34" charset="0"/>
                          <a:ea typeface="+mn-ea"/>
                          <a:cs typeface="+mn-cs"/>
                        </a:rPr>
                        <a:t> pathway in the parc. </a:t>
                      </a:r>
                    </a:p>
                    <a:p>
                      <a:pPr marL="171450" marR="0" lvl="0" indent="-171450" algn="l" defTabSz="91416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dirty="0"/>
                    </a:p>
                  </a:txBody>
                  <a:tcPr marL="68580" marR="68580" marT="34290" marB="34290">
                    <a:solidFill>
                      <a:schemeClr val="bg2">
                        <a:lumMod val="95000"/>
                      </a:schemeClr>
                    </a:solidFill>
                  </a:tcPr>
                </a:tc>
                <a:tc>
                  <a:txBody>
                    <a:bodyPr/>
                    <a:lstStyle/>
                    <a:p>
                      <a:pPr marL="171450" indent="-171450">
                        <a:buFont typeface="Arial" panose="020B0604020202020204" pitchFamily="34" charset="0"/>
                        <a:buChar char="•"/>
                      </a:pPr>
                      <a:r>
                        <a:rPr lang="fr-FR" sz="800" dirty="0">
                          <a:solidFill>
                            <a:schemeClr val="accent1"/>
                          </a:solidFill>
                          <a:latin typeface="Trebuchet MS" pitchFamily="34" charset="0"/>
                        </a:rPr>
                        <a:t>Where is the nearest bed in my unit?</a:t>
                      </a:r>
                    </a:p>
                    <a:p>
                      <a:pPr marL="171450" indent="-171450">
                        <a:buFont typeface="Arial" panose="020B0604020202020204" pitchFamily="34" charset="0"/>
                        <a:buChar char="•"/>
                      </a:pPr>
                      <a:r>
                        <a:rPr lang="en-US" sz="800" dirty="0">
                          <a:solidFill>
                            <a:schemeClr val="accent1"/>
                          </a:solidFill>
                          <a:latin typeface="Trebuchet MS" pitchFamily="34" charset="0"/>
                        </a:rPr>
                        <a:t>The fugues of patients are daily. How to find them?</a:t>
                      </a:r>
                    </a:p>
                    <a:p>
                      <a:pPr marL="171450" indent="-171450">
                        <a:buFont typeface="Arial" panose="020B0604020202020204" pitchFamily="34" charset="0"/>
                        <a:buChar char="•"/>
                      </a:pPr>
                      <a:r>
                        <a:rPr lang="en-US" sz="800" dirty="0">
                          <a:solidFill>
                            <a:schemeClr val="accent1"/>
                          </a:solidFill>
                          <a:latin typeface="Trebuchet MS" pitchFamily="34" charset="0"/>
                        </a:rPr>
                        <a:t>I am missing a stretcher, it must have been forgotten in another ward. </a:t>
                      </a:r>
                      <a:endParaRPr lang="fr-FR" sz="800" dirty="0">
                        <a:solidFill>
                          <a:schemeClr val="accent1"/>
                        </a:solidFill>
                        <a:latin typeface="Trebuchet MS" pitchFamily="34" charset="0"/>
                      </a:endParaRPr>
                    </a:p>
                    <a:p>
                      <a:pPr marL="171450" indent="-171450">
                        <a:buFont typeface="Arial" panose="020B0604020202020204" pitchFamily="34" charset="0"/>
                        <a:buChar char="•"/>
                      </a:pPr>
                      <a:r>
                        <a:rPr lang="fr-FR" sz="800" dirty="0">
                          <a:solidFill>
                            <a:schemeClr val="accent1"/>
                          </a:solidFill>
                          <a:latin typeface="Trebuchet MS" pitchFamily="34" charset="0"/>
                        </a:rPr>
                        <a:t>Where my lugages are located in the train?</a:t>
                      </a:r>
                    </a:p>
                    <a:p>
                      <a:pPr marL="171450" indent="-171450">
                        <a:buFont typeface="Arial" panose="020B0604020202020204" pitchFamily="34" charset="0"/>
                        <a:buChar char="•"/>
                      </a:pPr>
                      <a:r>
                        <a:rPr lang="en-US" sz="800" dirty="0">
                          <a:solidFill>
                            <a:schemeClr val="accent1"/>
                          </a:solidFill>
                        </a:rPr>
                        <a:t>Inventory management in a warehouse. </a:t>
                      </a:r>
                    </a:p>
                    <a:p>
                      <a:pPr marL="171450" indent="-171450">
                        <a:buFont typeface="Arial" panose="020B0604020202020204" pitchFamily="34" charset="0"/>
                        <a:buChar char="•"/>
                      </a:pPr>
                      <a:r>
                        <a:rPr lang="en-US" sz="800" dirty="0">
                          <a:solidFill>
                            <a:schemeClr val="accent1"/>
                          </a:solidFill>
                        </a:rPr>
                        <a:t>Track a cart.</a:t>
                      </a:r>
                    </a:p>
                  </a:txBody>
                  <a:tcPr marL="68580" marR="68580" marT="34290" marB="34290">
                    <a:solidFill>
                      <a:schemeClr val="bg2">
                        <a:lumMod val="95000"/>
                      </a:schemeClr>
                    </a:solidFill>
                  </a:tcPr>
                </a:tc>
                <a:extLst>
                  <a:ext uri="{0D108BD9-81ED-4DB2-BD59-A6C34878D82A}">
                    <a16:rowId xmlns="" xmlns:a16="http://schemas.microsoft.com/office/drawing/2014/main" val="477502194"/>
                  </a:ext>
                </a:extLst>
              </a:tr>
            </a:tbl>
          </a:graphicData>
        </a:graphic>
      </p:graphicFrame>
    </p:spTree>
    <p:extLst>
      <p:ext uri="{BB962C8B-B14F-4D97-AF65-F5344CB8AC3E}">
        <p14:creationId xmlns:p14="http://schemas.microsoft.com/office/powerpoint/2010/main" val="3826068516"/>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B2F99C85-B648-4713-9A66-1126CF695EFD}"/>
              </a:ext>
            </a:extLst>
          </p:cNvPr>
          <p:cNvSpPr>
            <a:spLocks noGrp="1"/>
          </p:cNvSpPr>
          <p:nvPr>
            <p:ph type="body" sz="quarter" idx="12"/>
          </p:nvPr>
        </p:nvSpPr>
        <p:spPr/>
        <p:txBody>
          <a:bodyPr/>
          <a:lstStyle/>
          <a:p>
            <a:r>
              <a:rPr lang="fr-FR" dirty="0"/>
              <a:t>All in one offer provided by ALE.</a:t>
            </a:r>
          </a:p>
          <a:p>
            <a:endParaRPr lang="en-US" dirty="0"/>
          </a:p>
        </p:txBody>
      </p:sp>
      <p:sp>
        <p:nvSpPr>
          <p:cNvPr id="3" name="Espace réservé du texte 2">
            <a:extLst>
              <a:ext uri="{FF2B5EF4-FFF2-40B4-BE49-F238E27FC236}">
                <a16:creationId xmlns="" xmlns:a16="http://schemas.microsoft.com/office/drawing/2014/main" id="{63262F4E-8B45-4422-A997-97ECAAF0DB17}"/>
              </a:ext>
            </a:extLst>
          </p:cNvPr>
          <p:cNvSpPr>
            <a:spLocks noGrp="1"/>
          </p:cNvSpPr>
          <p:nvPr>
            <p:ph type="body" sz="quarter" idx="11"/>
          </p:nvPr>
        </p:nvSpPr>
        <p:spPr>
          <a:xfrm>
            <a:off x="622862" y="234812"/>
            <a:ext cx="8112576" cy="454366"/>
          </a:xfrm>
        </p:spPr>
        <p:txBody>
          <a:bodyPr/>
          <a:lstStyle/>
          <a:p>
            <a:r>
              <a:rPr lang="fr-FR" dirty="0" err="1"/>
              <a:t>What’s</a:t>
            </a:r>
            <a:r>
              <a:rPr lang="fr-FR" dirty="0"/>
              <a:t> </a:t>
            </a:r>
            <a:r>
              <a:rPr lang="fr-FR" dirty="0" err="1"/>
              <a:t>included</a:t>
            </a:r>
            <a:r>
              <a:rPr lang="fr-FR" dirty="0"/>
              <a:t> </a:t>
            </a:r>
            <a:r>
              <a:rPr lang="fr-FR" dirty="0" err="1"/>
              <a:t>with</a:t>
            </a:r>
            <a:r>
              <a:rPr lang="fr-FR" dirty="0"/>
              <a:t> the Asset </a:t>
            </a:r>
            <a:r>
              <a:rPr lang="fr-FR" dirty="0" err="1"/>
              <a:t>tracking</a:t>
            </a:r>
            <a:r>
              <a:rPr lang="fr-FR" dirty="0"/>
              <a:t> solution?</a:t>
            </a:r>
            <a:endParaRPr lang="en-GB" sz="2100" dirty="0"/>
          </a:p>
        </p:txBody>
      </p:sp>
      <p:sp>
        <p:nvSpPr>
          <p:cNvPr id="4" name="Espace réservé du texte 3">
            <a:extLst>
              <a:ext uri="{FF2B5EF4-FFF2-40B4-BE49-F238E27FC236}">
                <a16:creationId xmlns="" xmlns:a16="http://schemas.microsoft.com/office/drawing/2014/main" id="{9284C620-DE49-43EF-A58A-C8246E2CC5E0}"/>
              </a:ext>
            </a:extLst>
          </p:cNvPr>
          <p:cNvSpPr>
            <a:spLocks noGrp="1"/>
          </p:cNvSpPr>
          <p:nvPr>
            <p:ph type="body" sz="quarter" idx="13"/>
          </p:nvPr>
        </p:nvSpPr>
        <p:spPr>
          <a:xfrm>
            <a:off x="716380" y="2284185"/>
            <a:ext cx="6843185" cy="2156840"/>
          </a:xfrm>
        </p:spPr>
        <p:txBody>
          <a:bodyPr/>
          <a:lstStyle/>
          <a:p>
            <a:r>
              <a:rPr lang="fr-FR" sz="1200" dirty="0">
                <a:solidFill>
                  <a:srgbClr val="7030A0"/>
                </a:solidFill>
              </a:rPr>
              <a:t>One offer provided by ALE</a:t>
            </a:r>
          </a:p>
          <a:p>
            <a:r>
              <a:rPr lang="fr-FR" sz="1200" dirty="0"/>
              <a:t>No need for a customized mobile app: the mobile app is provided with the solution</a:t>
            </a:r>
          </a:p>
          <a:p>
            <a:r>
              <a:rPr lang="fr-FR" sz="1200" dirty="0"/>
              <a:t>No need for a </a:t>
            </a:r>
            <a:r>
              <a:rPr lang="fr-FR" sz="1200" dirty="0" err="1"/>
              <a:t>digitalized</a:t>
            </a:r>
            <a:r>
              <a:rPr lang="fr-FR" sz="1200" dirty="0"/>
              <a:t> </a:t>
            </a:r>
            <a:r>
              <a:rPr lang="fr-FR" sz="1200" dirty="0" err="1"/>
              <a:t>map</a:t>
            </a:r>
            <a:endParaRPr lang="fr-FR" sz="1200" dirty="0"/>
          </a:p>
          <a:p>
            <a:r>
              <a:rPr lang="fr-FR" sz="1200" dirty="0"/>
              <a:t>Services Pro are essential to support the Business Partner:</a:t>
            </a:r>
            <a:r>
              <a:rPr lang="fr-FR" sz="1200" dirty="0">
                <a:solidFill>
                  <a:srgbClr val="7030A0"/>
                </a:solidFill>
              </a:rPr>
              <a:t> ensure the success of a </a:t>
            </a:r>
            <a:r>
              <a:rPr lang="fr-FR" sz="1200" dirty="0" err="1">
                <a:solidFill>
                  <a:srgbClr val="7030A0"/>
                </a:solidFill>
              </a:rPr>
              <a:t>project</a:t>
            </a:r>
            <a:endParaRPr lang="fr-FR" sz="1200" dirty="0"/>
          </a:p>
          <a:p>
            <a:r>
              <a:rPr lang="fr-FR" sz="1200" dirty="0"/>
              <a:t>Asset tracking solution can be integrated with a third party software via APIs (</a:t>
            </a:r>
            <a:r>
              <a:rPr lang="fr-FR" sz="1200" dirty="0" err="1"/>
              <a:t>e.g</a:t>
            </a:r>
            <a:r>
              <a:rPr lang="fr-FR" sz="1200" dirty="0"/>
              <a:t>: EMR / EHR)</a:t>
            </a:r>
          </a:p>
          <a:p>
            <a:endParaRPr lang="en-US" sz="1200" dirty="0"/>
          </a:p>
        </p:txBody>
      </p:sp>
      <p:pic>
        <p:nvPicPr>
          <p:cNvPr id="6" name="Image 5">
            <a:extLst>
              <a:ext uri="{FF2B5EF4-FFF2-40B4-BE49-F238E27FC236}">
                <a16:creationId xmlns="" xmlns:a16="http://schemas.microsoft.com/office/drawing/2014/main" id="{103E62B0-5E71-4273-AF23-828F97D40C60}"/>
              </a:ext>
            </a:extLst>
          </p:cNvPr>
          <p:cNvPicPr>
            <a:picLocks noChangeAspect="1"/>
          </p:cNvPicPr>
          <p:nvPr/>
        </p:nvPicPr>
        <p:blipFill>
          <a:blip r:embed="rId3"/>
          <a:stretch>
            <a:fillRect/>
          </a:stretch>
        </p:blipFill>
        <p:spPr>
          <a:xfrm>
            <a:off x="7617505" y="560407"/>
            <a:ext cx="1433193" cy="781044"/>
          </a:xfrm>
          <a:prstGeom prst="rect">
            <a:avLst/>
          </a:prstGeom>
        </p:spPr>
      </p:pic>
      <p:sp>
        <p:nvSpPr>
          <p:cNvPr id="26" name="Rectangle 25">
            <a:extLst>
              <a:ext uri="{FF2B5EF4-FFF2-40B4-BE49-F238E27FC236}">
                <a16:creationId xmlns="" xmlns:a16="http://schemas.microsoft.com/office/drawing/2014/main" id="{F9D841E6-4B67-4289-A183-62CC94910A1D}"/>
              </a:ext>
            </a:extLst>
          </p:cNvPr>
          <p:cNvSpPr/>
          <p:nvPr/>
        </p:nvSpPr>
        <p:spPr>
          <a:xfrm>
            <a:off x="716379" y="1487956"/>
            <a:ext cx="1507160" cy="58918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fr-FR" sz="1013" dirty="0">
              <a:latin typeface="Trebuchet MS"/>
              <a:cs typeface="Trebuchet MS"/>
            </a:endParaRPr>
          </a:p>
        </p:txBody>
      </p:sp>
      <p:pic>
        <p:nvPicPr>
          <p:cNvPr id="27" name="Picture 2" descr="RÃ©sultat de recherche d'images pour &quot;alcatel lucent enterprise&quot;">
            <a:extLst>
              <a:ext uri="{FF2B5EF4-FFF2-40B4-BE49-F238E27FC236}">
                <a16:creationId xmlns="" xmlns:a16="http://schemas.microsoft.com/office/drawing/2014/main" id="{F19EF4E9-6073-4973-B269-477DF27519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706" y="1607028"/>
            <a:ext cx="1186073" cy="33011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 xmlns:a16="http://schemas.microsoft.com/office/drawing/2014/main" id="{35016120-4D49-4879-83C9-C938A96ABE52}"/>
              </a:ext>
            </a:extLst>
          </p:cNvPr>
          <p:cNvSpPr/>
          <p:nvPr/>
        </p:nvSpPr>
        <p:spPr>
          <a:xfrm>
            <a:off x="2223539" y="1494622"/>
            <a:ext cx="5336026" cy="597722"/>
          </a:xfrm>
          <a:prstGeom prst="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r-FR" sz="1050" dirty="0">
                <a:solidFill>
                  <a:schemeClr val="tx1"/>
                </a:solidFill>
                <a:latin typeface="Trebuchet MS"/>
                <a:cs typeface="Trebuchet MS"/>
              </a:rPr>
              <a:t>BLE tags, BLE Gateway / Access Points with BLE, </a:t>
            </a:r>
            <a:r>
              <a:rPr lang="fr-FR" sz="1050" dirty="0">
                <a:solidFill>
                  <a:schemeClr val="tx1"/>
                </a:solidFill>
                <a:cs typeface="Trebuchet MS"/>
              </a:rPr>
              <a:t>Autocalibration Beacons, </a:t>
            </a:r>
            <a:endParaRPr lang="fr-FR" sz="1050" dirty="0">
              <a:solidFill>
                <a:schemeClr val="tx1"/>
              </a:solidFill>
              <a:latin typeface="Trebuchet MS"/>
              <a:cs typeface="Trebuchet MS"/>
            </a:endParaRPr>
          </a:p>
          <a:p>
            <a:pPr algn="ctr"/>
            <a:r>
              <a:rPr lang="fr-FR" sz="1050" dirty="0">
                <a:solidFill>
                  <a:schemeClr val="tx1"/>
                </a:solidFill>
                <a:latin typeface="Trebuchet MS"/>
                <a:cs typeface="Trebuchet MS"/>
              </a:rPr>
              <a:t>Cloud Platform</a:t>
            </a:r>
          </a:p>
          <a:p>
            <a:pPr algn="ctr"/>
            <a:r>
              <a:rPr lang="fr-FR" sz="1050" dirty="0">
                <a:solidFill>
                  <a:schemeClr val="tx1"/>
                </a:solidFill>
                <a:latin typeface="Trebuchet MS"/>
                <a:cs typeface="Trebuchet MS"/>
              </a:rPr>
              <a:t>Mobile Application</a:t>
            </a:r>
          </a:p>
        </p:txBody>
      </p:sp>
      <p:pic>
        <p:nvPicPr>
          <p:cNvPr id="10" name="Picture 9"/>
          <p:cNvPicPr>
            <a:picLocks noChangeAspect="1"/>
          </p:cNvPicPr>
          <p:nvPr/>
        </p:nvPicPr>
        <p:blipFill>
          <a:blip r:embed="rId5"/>
          <a:stretch>
            <a:fillRect/>
          </a:stretch>
        </p:blipFill>
        <p:spPr>
          <a:xfrm>
            <a:off x="7493133" y="1212680"/>
            <a:ext cx="1610006" cy="3130565"/>
          </a:xfrm>
          <a:prstGeom prst="rect">
            <a:avLst/>
          </a:prstGeom>
        </p:spPr>
      </p:pic>
    </p:spTree>
    <p:extLst>
      <p:ext uri="{BB962C8B-B14F-4D97-AF65-F5344CB8AC3E}">
        <p14:creationId xmlns:p14="http://schemas.microsoft.com/office/powerpoint/2010/main" val="3943759827"/>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Asset tracking </a:t>
            </a:r>
            <a:r>
              <a:rPr lang="en-US" dirty="0" err="1"/>
              <a:t>roi</a:t>
            </a:r>
            <a:r>
              <a:rPr lang="en-US" dirty="0"/>
              <a:t> example</a:t>
            </a:r>
          </a:p>
        </p:txBody>
      </p:sp>
      <p:sp>
        <p:nvSpPr>
          <p:cNvPr id="3" name="Text Placeholder 2"/>
          <p:cNvSpPr>
            <a:spLocks noGrp="1"/>
          </p:cNvSpPr>
          <p:nvPr>
            <p:ph type="body" sz="quarter" idx="61"/>
          </p:nvPr>
        </p:nvSpPr>
        <p:spPr>
          <a:xfrm>
            <a:off x="622860" y="1171255"/>
            <a:ext cx="8521140" cy="1793452"/>
          </a:xfrm>
        </p:spPr>
        <p:txBody>
          <a:bodyPr/>
          <a:lstStyle/>
          <a:p>
            <a:r>
              <a:rPr lang="en-US" sz="900" dirty="0"/>
              <a:t>LOST / STOLEN EQUIPMENT</a:t>
            </a:r>
          </a:p>
          <a:p>
            <a:pPr lvl="1"/>
            <a:r>
              <a:rPr lang="en-US" sz="900" dirty="0"/>
              <a:t>It costs a hospital $4,000 (EUR 3650) per bed in lost / stolen assets per annum according to industry data</a:t>
            </a:r>
          </a:p>
          <a:p>
            <a:pPr lvl="1"/>
            <a:r>
              <a:rPr lang="en-US" sz="900" dirty="0"/>
              <a:t>Assets not only get lost, they are hard to find. To protect against running short in emergency, the average hospital “over spares” many consumables such as dressings and instruments by approximately 30%</a:t>
            </a:r>
          </a:p>
          <a:p>
            <a:r>
              <a:rPr lang="en-US" sz="900" dirty="0"/>
              <a:t>UTILISATION OF EQUIPMENT</a:t>
            </a:r>
          </a:p>
          <a:p>
            <a:pPr lvl="1"/>
            <a:r>
              <a:rPr lang="en-US" sz="900" dirty="0"/>
              <a:t>Increase utilization rates of medical assets from 45% - 50% to 65 – 70%. This reduces the purchase or lease of additional equipment</a:t>
            </a:r>
          </a:p>
          <a:p>
            <a:r>
              <a:rPr lang="en-US" sz="900" dirty="0"/>
              <a:t>LABOUR SAVINGS FROM REDUCED NURSE SEARCH TIMES</a:t>
            </a:r>
          </a:p>
          <a:p>
            <a:pPr lvl="1"/>
            <a:r>
              <a:rPr lang="en-US" sz="900" dirty="0"/>
              <a:t>Nurses spend on average 72 minutes per shift only searching for equipment according to industry numbers</a:t>
            </a:r>
          </a:p>
          <a:p>
            <a:pPr lvl="1"/>
            <a:r>
              <a:rPr lang="en-US" sz="900" dirty="0"/>
              <a:t>When you count the number of nurses on a shift, the costs add up quickly and asset tracking will drastically reduce time spent by nurses</a:t>
            </a:r>
          </a:p>
        </p:txBody>
      </p:sp>
      <p:graphicFrame>
        <p:nvGraphicFramePr>
          <p:cNvPr id="7" name="Table 6"/>
          <p:cNvGraphicFramePr>
            <a:graphicFrameLocks noGrp="1"/>
          </p:cNvGraphicFramePr>
          <p:nvPr>
            <p:extLst>
              <p:ext uri="{D42A27DB-BD31-4B8C-83A1-F6EECF244321}">
                <p14:modId xmlns:p14="http://schemas.microsoft.com/office/powerpoint/2010/main" val="2701014013"/>
              </p:ext>
            </p:extLst>
          </p:nvPr>
        </p:nvGraphicFramePr>
        <p:xfrm>
          <a:off x="963004" y="3019912"/>
          <a:ext cx="7620000" cy="1668780"/>
        </p:xfrm>
        <a:graphic>
          <a:graphicData uri="http://schemas.openxmlformats.org/drawingml/2006/table">
            <a:tbl>
              <a:tblPr firstRow="1" bandRow="1">
                <a:tableStyleId>{5C22544A-7EE6-4342-B048-85BDC9FD1C3A}</a:tableStyleId>
              </a:tblPr>
              <a:tblGrid>
                <a:gridCol w="2173357">
                  <a:extLst>
                    <a:ext uri="{9D8B030D-6E8A-4147-A177-3AD203B41FA5}">
                      <a16:colId xmlns="" xmlns:a16="http://schemas.microsoft.com/office/drawing/2014/main" val="1220098287"/>
                    </a:ext>
                  </a:extLst>
                </a:gridCol>
                <a:gridCol w="1836751">
                  <a:extLst>
                    <a:ext uri="{9D8B030D-6E8A-4147-A177-3AD203B41FA5}">
                      <a16:colId xmlns="" xmlns:a16="http://schemas.microsoft.com/office/drawing/2014/main" val="384402901"/>
                    </a:ext>
                  </a:extLst>
                </a:gridCol>
                <a:gridCol w="1773141">
                  <a:extLst>
                    <a:ext uri="{9D8B030D-6E8A-4147-A177-3AD203B41FA5}">
                      <a16:colId xmlns="" xmlns:a16="http://schemas.microsoft.com/office/drawing/2014/main" val="4205275703"/>
                    </a:ext>
                  </a:extLst>
                </a:gridCol>
                <a:gridCol w="1836751">
                  <a:extLst>
                    <a:ext uri="{9D8B030D-6E8A-4147-A177-3AD203B41FA5}">
                      <a16:colId xmlns="" xmlns:a16="http://schemas.microsoft.com/office/drawing/2014/main" val="705849606"/>
                    </a:ext>
                  </a:extLst>
                </a:gridCol>
              </a:tblGrid>
              <a:tr h="247598">
                <a:tc>
                  <a:txBody>
                    <a:bodyPr/>
                    <a:lstStyle/>
                    <a:p>
                      <a:r>
                        <a:rPr lang="en-US" sz="1200" dirty="0"/>
                        <a:t>ROI Estimate Year</a:t>
                      </a:r>
                      <a:r>
                        <a:rPr lang="en-US" sz="1200" baseline="0" dirty="0"/>
                        <a:t> 1</a:t>
                      </a:r>
                      <a:endParaRPr lang="en-US" sz="1200"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 xmlns:a16="http://schemas.microsoft.com/office/drawing/2014/main" val="523209256"/>
                  </a:ext>
                </a:extLst>
              </a:tr>
              <a:tr h="233737">
                <a:tc>
                  <a:txBody>
                    <a:bodyPr/>
                    <a:lstStyle/>
                    <a:p>
                      <a:r>
                        <a:rPr lang="en-US" sz="1000" dirty="0"/>
                        <a:t>Hospital size</a:t>
                      </a:r>
                    </a:p>
                  </a:txBody>
                  <a:tcPr/>
                </a:tc>
                <a:tc>
                  <a:txBody>
                    <a:bodyPr/>
                    <a:lstStyle/>
                    <a:p>
                      <a:r>
                        <a:rPr lang="en-US" sz="1000" dirty="0"/>
                        <a:t>400 Beds</a:t>
                      </a:r>
                    </a:p>
                  </a:txBody>
                  <a:tcPr/>
                </a:tc>
                <a:tc>
                  <a:txBody>
                    <a:bodyPr/>
                    <a:lstStyle/>
                    <a:p>
                      <a:r>
                        <a:rPr lang="en-US" sz="1000" dirty="0"/>
                        <a:t>800 Beds</a:t>
                      </a:r>
                    </a:p>
                  </a:txBody>
                  <a:tcPr/>
                </a:tc>
                <a:tc>
                  <a:txBody>
                    <a:bodyPr/>
                    <a:lstStyle/>
                    <a:p>
                      <a:r>
                        <a:rPr lang="en-US" sz="1000" dirty="0"/>
                        <a:t>1200 Beds</a:t>
                      </a:r>
                    </a:p>
                  </a:txBody>
                  <a:tcPr/>
                </a:tc>
                <a:extLst>
                  <a:ext uri="{0D108BD9-81ED-4DB2-BD59-A6C34878D82A}">
                    <a16:rowId xmlns="" xmlns:a16="http://schemas.microsoft.com/office/drawing/2014/main" val="917954691"/>
                  </a:ext>
                </a:extLst>
              </a:tr>
              <a:tr h="330131">
                <a:tc>
                  <a:txBody>
                    <a:bodyPr/>
                    <a:lstStyle/>
                    <a:p>
                      <a:r>
                        <a:rPr lang="en-US" sz="1000" dirty="0"/>
                        <a:t>CAPEX on lost/stolen equipment annually</a:t>
                      </a:r>
                    </a:p>
                  </a:txBody>
                  <a:tcPr/>
                </a:tc>
                <a:tc>
                  <a:txBody>
                    <a:bodyPr/>
                    <a:lstStyle/>
                    <a:p>
                      <a:r>
                        <a:rPr lang="en-US" sz="1000" dirty="0"/>
                        <a:t>$256,000</a:t>
                      </a:r>
                      <a:r>
                        <a:rPr lang="en-US" sz="1000" baseline="0" dirty="0"/>
                        <a:t> / </a:t>
                      </a:r>
                      <a:r>
                        <a:rPr lang="en-US" sz="1000" dirty="0"/>
                        <a:t>€ 232.727</a:t>
                      </a:r>
                    </a:p>
                  </a:txBody>
                  <a:tcPr/>
                </a:tc>
                <a:tc>
                  <a:txBody>
                    <a:bodyPr/>
                    <a:lstStyle/>
                    <a:p>
                      <a:r>
                        <a:rPr lang="en-US" sz="1000" dirty="0"/>
                        <a:t>$512,000 / € 465.455</a:t>
                      </a:r>
                    </a:p>
                  </a:txBody>
                  <a:tcPr/>
                </a:tc>
                <a:tc>
                  <a:txBody>
                    <a:bodyPr/>
                    <a:lstStyle/>
                    <a:p>
                      <a:r>
                        <a:rPr lang="en-US" sz="1000" dirty="0"/>
                        <a:t>$768,000 / € 698.182</a:t>
                      </a:r>
                    </a:p>
                  </a:txBody>
                  <a:tcPr/>
                </a:tc>
                <a:extLst>
                  <a:ext uri="{0D108BD9-81ED-4DB2-BD59-A6C34878D82A}">
                    <a16:rowId xmlns="" xmlns:a16="http://schemas.microsoft.com/office/drawing/2014/main" val="1632968928"/>
                  </a:ext>
                </a:extLst>
              </a:tr>
              <a:tr h="233737">
                <a:tc>
                  <a:txBody>
                    <a:bodyPr/>
                    <a:lstStyle/>
                    <a:p>
                      <a:r>
                        <a:rPr lang="en-US" sz="1000" dirty="0"/>
                        <a:t>Increased utilization of equipment</a:t>
                      </a:r>
                    </a:p>
                  </a:txBody>
                  <a:tcPr/>
                </a:tc>
                <a:tc>
                  <a:txBody>
                    <a:bodyPr/>
                    <a:lstStyle/>
                    <a:p>
                      <a:r>
                        <a:rPr lang="en-US" sz="1000" dirty="0"/>
                        <a:t>$320,000 / € 290.909</a:t>
                      </a:r>
                    </a:p>
                  </a:txBody>
                  <a:tcPr/>
                </a:tc>
                <a:tc>
                  <a:txBody>
                    <a:bodyPr/>
                    <a:lstStyle/>
                    <a:p>
                      <a:r>
                        <a:rPr lang="en-US" sz="1000" dirty="0"/>
                        <a:t>$640,000</a:t>
                      </a:r>
                      <a:r>
                        <a:rPr lang="en-US" sz="1000" baseline="0" dirty="0"/>
                        <a:t> / </a:t>
                      </a:r>
                      <a:r>
                        <a:rPr lang="en-US" sz="1000" dirty="0"/>
                        <a:t>€ 581.818</a:t>
                      </a:r>
                    </a:p>
                  </a:txBody>
                  <a:tcPr/>
                </a:tc>
                <a:tc>
                  <a:txBody>
                    <a:bodyPr/>
                    <a:lstStyle/>
                    <a:p>
                      <a:r>
                        <a:rPr lang="en-US" sz="1000" dirty="0"/>
                        <a:t>$960,000 / € 872,727</a:t>
                      </a:r>
                    </a:p>
                  </a:txBody>
                  <a:tcPr/>
                </a:tc>
                <a:extLst>
                  <a:ext uri="{0D108BD9-81ED-4DB2-BD59-A6C34878D82A}">
                    <a16:rowId xmlns="" xmlns:a16="http://schemas.microsoft.com/office/drawing/2014/main" val="1859175110"/>
                  </a:ext>
                </a:extLst>
              </a:tr>
              <a:tr h="233737">
                <a:tc>
                  <a:txBody>
                    <a:bodyPr/>
                    <a:lstStyle/>
                    <a:p>
                      <a:r>
                        <a:rPr lang="en-US" sz="1000" dirty="0"/>
                        <a:t>Labor savings from searching time</a:t>
                      </a:r>
                    </a:p>
                  </a:txBody>
                  <a:tcPr/>
                </a:tc>
                <a:tc>
                  <a:txBody>
                    <a:bodyPr/>
                    <a:lstStyle/>
                    <a:p>
                      <a:r>
                        <a:rPr lang="en-US" sz="1000" dirty="0"/>
                        <a:t>$1,781,736 / € 1.619.760</a:t>
                      </a:r>
                    </a:p>
                  </a:txBody>
                  <a:tcPr/>
                </a:tc>
                <a:tc>
                  <a:txBody>
                    <a:bodyPr/>
                    <a:lstStyle/>
                    <a:p>
                      <a:r>
                        <a:rPr lang="en-US" sz="1000" dirty="0"/>
                        <a:t>$3,563,472 / € 3.239.520</a:t>
                      </a:r>
                    </a:p>
                  </a:txBody>
                  <a:tcPr/>
                </a:tc>
                <a:tc>
                  <a:txBody>
                    <a:bodyPr/>
                    <a:lstStyle/>
                    <a:p>
                      <a:r>
                        <a:rPr lang="en-US" sz="1000" dirty="0"/>
                        <a:t>$5,345,208 / € 4.859.280</a:t>
                      </a:r>
                    </a:p>
                  </a:txBody>
                  <a:tcPr/>
                </a:tc>
                <a:extLst>
                  <a:ext uri="{0D108BD9-81ED-4DB2-BD59-A6C34878D82A}">
                    <a16:rowId xmlns="" xmlns:a16="http://schemas.microsoft.com/office/drawing/2014/main" val="1480392778"/>
                  </a:ext>
                </a:extLst>
              </a:tr>
              <a:tr h="233737">
                <a:tc>
                  <a:txBody>
                    <a:bodyPr/>
                    <a:lstStyle/>
                    <a:p>
                      <a:r>
                        <a:rPr lang="en-US" sz="1000" dirty="0"/>
                        <a:t>TOTAL COST SAVING PER 1ST YEAR</a:t>
                      </a:r>
                    </a:p>
                  </a:txBody>
                  <a:tcPr/>
                </a:tc>
                <a:tc>
                  <a:txBody>
                    <a:bodyPr/>
                    <a:lstStyle/>
                    <a:p>
                      <a:r>
                        <a:rPr lang="en-US" sz="1000" dirty="0"/>
                        <a:t>$2,357,736 / € 2.143.396</a:t>
                      </a:r>
                    </a:p>
                  </a:txBody>
                  <a:tcPr/>
                </a:tc>
                <a:tc>
                  <a:txBody>
                    <a:bodyPr/>
                    <a:lstStyle/>
                    <a:p>
                      <a:r>
                        <a:rPr lang="en-US" sz="1000" dirty="0"/>
                        <a:t>$4,715,472 / € 4.286.793</a:t>
                      </a:r>
                    </a:p>
                  </a:txBody>
                  <a:tcPr/>
                </a:tc>
                <a:tc>
                  <a:txBody>
                    <a:bodyPr/>
                    <a:lstStyle/>
                    <a:p>
                      <a:r>
                        <a:rPr lang="en-US" sz="1000" dirty="0"/>
                        <a:t>$7,073,208 / € 6.430.189</a:t>
                      </a:r>
                    </a:p>
                  </a:txBody>
                  <a:tcPr/>
                </a:tc>
                <a:extLst>
                  <a:ext uri="{0D108BD9-81ED-4DB2-BD59-A6C34878D82A}">
                    <a16:rowId xmlns="" xmlns:a16="http://schemas.microsoft.com/office/drawing/2014/main" val="3183040770"/>
                  </a:ext>
                </a:extLst>
              </a:tr>
            </a:tbl>
          </a:graphicData>
        </a:graphic>
      </p:graphicFrame>
      <p:sp>
        <p:nvSpPr>
          <p:cNvPr id="8" name="TextBox 7"/>
          <p:cNvSpPr txBox="1"/>
          <p:nvPr/>
        </p:nvSpPr>
        <p:spPr>
          <a:xfrm>
            <a:off x="622860" y="4834327"/>
            <a:ext cx="2999539" cy="215444"/>
          </a:xfrm>
          <a:prstGeom prst="rect">
            <a:avLst/>
          </a:prstGeom>
          <a:noFill/>
        </p:spPr>
        <p:txBody>
          <a:bodyPr wrap="none" rtlCol="0">
            <a:spAutoFit/>
          </a:bodyPr>
          <a:lstStyle/>
          <a:p>
            <a:r>
              <a:rPr lang="en-US" sz="800" dirty="0">
                <a:solidFill>
                  <a:schemeClr val="bg2">
                    <a:lumMod val="50000"/>
                  </a:schemeClr>
                </a:solidFill>
              </a:rPr>
              <a:t>*ROI of </a:t>
            </a:r>
            <a:r>
              <a:rPr lang="en-US" sz="800" dirty="0" err="1">
                <a:solidFill>
                  <a:schemeClr val="bg2">
                    <a:lumMod val="50000"/>
                  </a:schemeClr>
                </a:solidFill>
              </a:rPr>
              <a:t>Locatible</a:t>
            </a:r>
            <a:r>
              <a:rPr lang="en-US" sz="800" dirty="0">
                <a:solidFill>
                  <a:schemeClr val="bg2">
                    <a:lumMod val="50000"/>
                  </a:schemeClr>
                </a:solidFill>
              </a:rPr>
              <a:t> RTLS for Healthcare whitepaper, April 2015</a:t>
            </a:r>
          </a:p>
        </p:txBody>
      </p:sp>
      <p:sp>
        <p:nvSpPr>
          <p:cNvPr id="9" name="TextBox 8"/>
          <p:cNvSpPr txBox="1"/>
          <p:nvPr/>
        </p:nvSpPr>
        <p:spPr>
          <a:xfrm>
            <a:off x="3875301" y="4826183"/>
            <a:ext cx="1790875" cy="215444"/>
          </a:xfrm>
          <a:prstGeom prst="rect">
            <a:avLst/>
          </a:prstGeom>
          <a:noFill/>
        </p:spPr>
        <p:txBody>
          <a:bodyPr wrap="none" rtlCol="0">
            <a:spAutoFit/>
          </a:bodyPr>
          <a:lstStyle/>
          <a:p>
            <a:r>
              <a:rPr lang="en-US" sz="800" dirty="0">
                <a:solidFill>
                  <a:schemeClr val="bg2">
                    <a:lumMod val="50000"/>
                  </a:schemeClr>
                </a:solidFill>
              </a:rPr>
              <a:t>Conversion rate: 1 Euro = 1.10 USD</a:t>
            </a:r>
          </a:p>
        </p:txBody>
      </p:sp>
      <p:sp>
        <p:nvSpPr>
          <p:cNvPr id="11" name="Espace réservé du texte 1"/>
          <p:cNvSpPr>
            <a:spLocks noGrp="1"/>
          </p:cNvSpPr>
          <p:nvPr>
            <p:ph type="body" sz="quarter" idx="4294967295"/>
          </p:nvPr>
        </p:nvSpPr>
        <p:spPr>
          <a:xfrm>
            <a:off x="622860" y="702475"/>
            <a:ext cx="7711242" cy="300083"/>
          </a:xfrm>
          <a:prstGeom prst="rect">
            <a:avLst/>
          </a:prstGeom>
        </p:spPr>
        <p:txBody>
          <a:bodyPr/>
          <a:lstStyle/>
          <a:p>
            <a:pPr marL="0" indent="0">
              <a:buNone/>
            </a:pPr>
            <a:r>
              <a:rPr lang="fr-FR" sz="1800" dirty="0" err="1">
                <a:solidFill>
                  <a:schemeClr val="accent1"/>
                </a:solidFill>
                <a:latin typeface="+mj-lt"/>
              </a:rPr>
              <a:t>Based</a:t>
            </a:r>
            <a:r>
              <a:rPr lang="fr-FR" sz="1800" dirty="0">
                <a:solidFill>
                  <a:schemeClr val="accent1"/>
                </a:solidFill>
                <a:latin typeface="+mj-lt"/>
              </a:rPr>
              <a:t> on 400, 800 and 1200 </a:t>
            </a:r>
            <a:r>
              <a:rPr lang="fr-FR" sz="1800" dirty="0" err="1">
                <a:solidFill>
                  <a:schemeClr val="accent1"/>
                </a:solidFill>
                <a:latin typeface="+mj-lt"/>
              </a:rPr>
              <a:t>bed</a:t>
            </a:r>
            <a:r>
              <a:rPr lang="fr-FR" sz="1800" dirty="0">
                <a:solidFill>
                  <a:schemeClr val="accent1"/>
                </a:solidFill>
                <a:latin typeface="+mj-lt"/>
              </a:rPr>
              <a:t> </a:t>
            </a:r>
            <a:r>
              <a:rPr lang="fr-FR" sz="1800" dirty="0" err="1">
                <a:solidFill>
                  <a:schemeClr val="accent1"/>
                </a:solidFill>
                <a:latin typeface="+mj-lt"/>
              </a:rPr>
              <a:t>hospitals</a:t>
            </a:r>
            <a:r>
              <a:rPr lang="fr-FR" sz="1800" dirty="0">
                <a:solidFill>
                  <a:schemeClr val="accent1"/>
                </a:solidFill>
                <a:latin typeface="+mj-lt"/>
              </a:rPr>
              <a:t>.</a:t>
            </a:r>
            <a:endParaRPr lang="en-US" sz="1800" dirty="0">
              <a:solidFill>
                <a:schemeClr val="accent1"/>
              </a:solidFill>
              <a:latin typeface="+mj-lt"/>
            </a:endParaRPr>
          </a:p>
        </p:txBody>
      </p:sp>
    </p:spTree>
    <p:extLst>
      <p:ext uri="{BB962C8B-B14F-4D97-AF65-F5344CB8AC3E}">
        <p14:creationId xmlns:p14="http://schemas.microsoft.com/office/powerpoint/2010/main" val="1264772591"/>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69"/>
          </p:nvPr>
        </p:nvSpPr>
        <p:spPr>
          <a:xfrm>
            <a:off x="622860" y="234813"/>
            <a:ext cx="7711242" cy="431938"/>
          </a:xfrm>
        </p:spPr>
        <p:txBody>
          <a:bodyPr/>
          <a:lstStyle/>
          <a:p>
            <a:r>
              <a:rPr lang="en-US" dirty="0"/>
              <a:t>budget examples for an asset tracking project</a:t>
            </a:r>
          </a:p>
        </p:txBody>
      </p:sp>
      <p:graphicFrame>
        <p:nvGraphicFramePr>
          <p:cNvPr id="5" name="Table 4"/>
          <p:cNvGraphicFramePr>
            <a:graphicFrameLocks noGrp="1"/>
          </p:cNvGraphicFramePr>
          <p:nvPr>
            <p:extLst>
              <p:ext uri="{D42A27DB-BD31-4B8C-83A1-F6EECF244321}">
                <p14:modId xmlns:p14="http://schemas.microsoft.com/office/powerpoint/2010/main" val="3958563296"/>
              </p:ext>
            </p:extLst>
          </p:nvPr>
        </p:nvGraphicFramePr>
        <p:xfrm>
          <a:off x="719847" y="779429"/>
          <a:ext cx="6691089" cy="3909131"/>
        </p:xfrm>
        <a:graphic>
          <a:graphicData uri="http://schemas.openxmlformats.org/drawingml/2006/table">
            <a:tbl>
              <a:tblPr/>
              <a:tblGrid>
                <a:gridCol w="1782808">
                  <a:extLst>
                    <a:ext uri="{9D8B030D-6E8A-4147-A177-3AD203B41FA5}">
                      <a16:colId xmlns="" xmlns:a16="http://schemas.microsoft.com/office/drawing/2014/main" val="20000"/>
                    </a:ext>
                  </a:extLst>
                </a:gridCol>
                <a:gridCol w="1624131">
                  <a:extLst>
                    <a:ext uri="{9D8B030D-6E8A-4147-A177-3AD203B41FA5}">
                      <a16:colId xmlns="" xmlns:a16="http://schemas.microsoft.com/office/drawing/2014/main" val="37812454"/>
                    </a:ext>
                  </a:extLst>
                </a:gridCol>
                <a:gridCol w="1633465">
                  <a:extLst>
                    <a:ext uri="{9D8B030D-6E8A-4147-A177-3AD203B41FA5}">
                      <a16:colId xmlns="" xmlns:a16="http://schemas.microsoft.com/office/drawing/2014/main" val="20005"/>
                    </a:ext>
                  </a:extLst>
                </a:gridCol>
                <a:gridCol w="1650685">
                  <a:extLst>
                    <a:ext uri="{9D8B030D-6E8A-4147-A177-3AD203B41FA5}">
                      <a16:colId xmlns="" xmlns:a16="http://schemas.microsoft.com/office/drawing/2014/main" val="20006"/>
                    </a:ext>
                  </a:extLst>
                </a:gridCol>
              </a:tblGrid>
              <a:tr h="252221">
                <a:tc>
                  <a:txBody>
                    <a:bodyPr/>
                    <a:lstStyle/>
                    <a:p>
                      <a:pPr algn="l" fontAlgn="b"/>
                      <a:r>
                        <a:rPr lang="en-US" sz="1200" b="1" i="0" u="none" strike="noStrike" dirty="0">
                          <a:solidFill>
                            <a:schemeClr val="bg1"/>
                          </a:solidFill>
                          <a:effectLst/>
                          <a:latin typeface="+mn-lt"/>
                        </a:rPr>
                        <a:t>Based on WPL List Price</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fontAlgn="b"/>
                      <a:r>
                        <a:rPr lang="en-US" sz="1400" b="1" i="0" u="none" strike="noStrike" dirty="0">
                          <a:solidFill>
                            <a:schemeClr val="bg1"/>
                          </a:solidFill>
                          <a:effectLst/>
                          <a:latin typeface="+mn-lt"/>
                        </a:rPr>
                        <a:t>500 sqm </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fontAlgn="b"/>
                      <a:r>
                        <a:rPr lang="en-US" sz="1400" b="1" i="0" u="none" strike="noStrike" dirty="0">
                          <a:solidFill>
                            <a:schemeClr val="bg1"/>
                          </a:solidFill>
                          <a:effectLst/>
                          <a:latin typeface="+mn-lt"/>
                        </a:rPr>
                        <a:t>2K sqm</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tc>
                  <a:txBody>
                    <a:bodyPr/>
                    <a:lstStyle/>
                    <a:p>
                      <a:pPr algn="ctr" fontAlgn="b"/>
                      <a:r>
                        <a:rPr lang="en-US" sz="1400" b="1" i="0" u="none" strike="noStrike" dirty="0">
                          <a:solidFill>
                            <a:schemeClr val="bg1"/>
                          </a:solidFill>
                          <a:effectLst/>
                          <a:latin typeface="+mn-lt"/>
                        </a:rPr>
                        <a:t>10K sqm</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964002">
                <a:tc>
                  <a:txBody>
                    <a:bodyPr/>
                    <a:lstStyle/>
                    <a:p>
                      <a:pPr algn="l" fontAlgn="t"/>
                      <a:r>
                        <a:rPr lang="en-US" sz="1100" b="0" i="0" u="none" strike="noStrike" dirty="0" err="1">
                          <a:solidFill>
                            <a:srgbClr val="000000"/>
                          </a:solidFill>
                          <a:effectLst/>
                          <a:latin typeface="Calibri"/>
                        </a:rPr>
                        <a:t>OmniAccess</a:t>
                      </a:r>
                      <a:r>
                        <a:rPr lang="en-US" sz="1100" b="0" i="0" u="none" strike="noStrike" dirty="0">
                          <a:solidFill>
                            <a:srgbClr val="000000"/>
                          </a:solidFill>
                          <a:effectLst/>
                          <a:latin typeface="Calibri"/>
                        </a:rPr>
                        <a:t> Stellar Asset Tracking</a:t>
                      </a:r>
                    </a:p>
                  </a:txBody>
                  <a:tcPr marL="9525" marR="9525" marT="952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Calibri"/>
                        </a:rPr>
                        <a:t>5 BLE gateways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5 licenses 1Y</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40 Asset tags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12 Autocalibration beacons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1 day of PS</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Calibri"/>
                        </a:rPr>
                        <a:t>15 BLE gateways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20 licenses 1Y</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80 Asset tags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40 Autocalibration beacons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2 days of PS</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l" fontAlgn="b"/>
                      <a:r>
                        <a:rPr lang="en-US" sz="1100" b="0" i="0" u="none" strike="noStrike" dirty="0">
                          <a:solidFill>
                            <a:srgbClr val="000000"/>
                          </a:solidFill>
                          <a:effectLst/>
                          <a:latin typeface="Calibri"/>
                        </a:rPr>
                        <a:t>60 BLE gateways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100 licenses 1Y</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200 Asset tags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130 Autocalibration beacons</a:t>
                      </a:r>
                      <a:br>
                        <a:rPr lang="en-US" sz="1100" b="0" i="0" u="none" strike="noStrike" dirty="0">
                          <a:solidFill>
                            <a:srgbClr val="000000"/>
                          </a:solidFill>
                          <a:effectLst/>
                          <a:latin typeface="Calibri"/>
                        </a:rPr>
                      </a:br>
                      <a:r>
                        <a:rPr lang="en-US" sz="1100" b="0" i="0" u="none" strike="noStrike" dirty="0">
                          <a:solidFill>
                            <a:srgbClr val="000000"/>
                          </a:solidFill>
                          <a:effectLst/>
                          <a:latin typeface="Calibri"/>
                        </a:rPr>
                        <a:t>3 days of PS</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2"/>
                  </a:ext>
                </a:extLst>
              </a:tr>
              <a:tr h="366704">
                <a:tc>
                  <a:txBody>
                    <a:bodyPr/>
                    <a:lstStyle/>
                    <a:p>
                      <a:pPr algn="l" fontAlgn="b"/>
                      <a:r>
                        <a:rPr lang="en-US" sz="1100" b="1" i="0" u="none" strike="noStrike" dirty="0" err="1">
                          <a:solidFill>
                            <a:srgbClr val="000000"/>
                          </a:solidFill>
                          <a:effectLst/>
                          <a:latin typeface="Calibri"/>
                        </a:rPr>
                        <a:t>OmniAccess</a:t>
                      </a:r>
                      <a:r>
                        <a:rPr lang="en-US" sz="1100" b="1" i="0" u="none" strike="noStrike" dirty="0">
                          <a:solidFill>
                            <a:srgbClr val="000000"/>
                          </a:solidFill>
                          <a:effectLst/>
                          <a:latin typeface="Calibri"/>
                        </a:rPr>
                        <a:t> Stellar Asset Tracking Hardware (CAPEX)</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 4,886 € </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a:rPr>
                        <a:t> 11,112 € </a:t>
                      </a:r>
                      <a:endParaRPr lang="en-US" sz="1100" b="0"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a:rPr>
                        <a:t> 35,856 € </a:t>
                      </a:r>
                      <a:endParaRPr lang="en-US" sz="1100" b="0"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3"/>
                  </a:ext>
                </a:extLst>
              </a:tr>
              <a:tr h="366704">
                <a:tc>
                  <a:txBody>
                    <a:bodyPr/>
                    <a:lstStyle/>
                    <a:p>
                      <a:pPr algn="l" fontAlgn="b"/>
                      <a:r>
                        <a:rPr lang="en-US" sz="1100" b="1" i="0" u="none" strike="noStrike" dirty="0" err="1">
                          <a:solidFill>
                            <a:srgbClr val="000000"/>
                          </a:solidFill>
                          <a:effectLst/>
                          <a:latin typeface="Calibri"/>
                        </a:rPr>
                        <a:t>OmniAccess</a:t>
                      </a:r>
                      <a:r>
                        <a:rPr lang="en-US" sz="1100" b="1" i="0" u="none" strike="noStrike" dirty="0">
                          <a:solidFill>
                            <a:srgbClr val="000000"/>
                          </a:solidFill>
                          <a:effectLst/>
                          <a:latin typeface="Calibri"/>
                        </a:rPr>
                        <a:t> Stellar Asset Tracking Licensing per year</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a:rPr>
                        <a:t> 275 € </a:t>
                      </a:r>
                      <a:endParaRPr lang="en-US" sz="1100" b="0"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1,100 € </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a:rPr>
                        <a:t> 5,500 € </a:t>
                      </a:r>
                      <a:endParaRPr lang="en-US" sz="1100" b="0"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443341698"/>
                  </a:ext>
                </a:extLst>
              </a:tr>
              <a:tr h="209290">
                <a:tc>
                  <a:txBody>
                    <a:bodyPr/>
                    <a:lstStyle/>
                    <a:p>
                      <a:pPr algn="l" fontAlgn="b"/>
                      <a:r>
                        <a:rPr lang="en-US" sz="1100" b="1" i="0" u="none" strike="noStrike" dirty="0">
                          <a:solidFill>
                            <a:srgbClr val="000000"/>
                          </a:solidFill>
                          <a:effectLst/>
                          <a:latin typeface="Calibri"/>
                        </a:rPr>
                        <a:t>ALE Pro Services (One time)</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a:rPr>
                        <a:t> 1,779 € </a:t>
                      </a:r>
                      <a:endParaRPr lang="en-US" sz="1100" b="0"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3,558 € </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a:rPr>
                        <a:t> 5,337 € </a:t>
                      </a:r>
                      <a:endParaRPr lang="en-US" sz="1100" b="0"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993926906"/>
                  </a:ext>
                </a:extLst>
              </a:tr>
              <a:tr h="209290">
                <a:tc>
                  <a:txBody>
                    <a:bodyPr/>
                    <a:lstStyle/>
                    <a:p>
                      <a:pPr algn="r" fontAlgn="b"/>
                      <a:r>
                        <a:rPr lang="en-US" sz="1100" b="1" i="0" u="sng" strike="noStrike" dirty="0">
                          <a:solidFill>
                            <a:srgbClr val="000000"/>
                          </a:solidFill>
                          <a:effectLst/>
                          <a:latin typeface="Calibri"/>
                        </a:rPr>
                        <a:t>Total 1st year</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 6,940 € </a:t>
                      </a:r>
                      <a:endParaRPr lang="en-US" sz="1100" b="1"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 15,770 € </a:t>
                      </a:r>
                      <a:endParaRPr lang="en-US" sz="1100" b="1"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 46,693 € </a:t>
                      </a:r>
                      <a:endParaRPr lang="en-US" sz="1100" b="1"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355291382"/>
                  </a:ext>
                </a:extLst>
              </a:tr>
              <a:tr h="209290">
                <a:tc>
                  <a:txBody>
                    <a:bodyPr/>
                    <a:lstStyle/>
                    <a:p>
                      <a:pPr algn="r" fontAlgn="b"/>
                      <a:endParaRPr lang="en-US"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935193438"/>
                  </a:ext>
                </a:extLst>
              </a:tr>
              <a:tr h="366704">
                <a:tc>
                  <a:txBody>
                    <a:bodyPr/>
                    <a:lstStyle/>
                    <a:p>
                      <a:pPr algn="l" fontAlgn="b"/>
                      <a:r>
                        <a:rPr lang="en-US" sz="1100" b="1" i="0" u="none" strike="noStrike" dirty="0" err="1">
                          <a:solidFill>
                            <a:srgbClr val="000000"/>
                          </a:solidFill>
                          <a:effectLst/>
                          <a:latin typeface="Calibri"/>
                        </a:rPr>
                        <a:t>OmniAccess</a:t>
                      </a:r>
                      <a:r>
                        <a:rPr lang="en-US" sz="1100" b="1" i="0" u="none" strike="noStrike" dirty="0">
                          <a:solidFill>
                            <a:srgbClr val="000000"/>
                          </a:solidFill>
                          <a:effectLst/>
                          <a:latin typeface="Calibri"/>
                        </a:rPr>
                        <a:t> Stellar Asset Tracking Hardware (CAPEX)</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a:rPr>
                        <a:t> $5,375 </a:t>
                      </a:r>
                      <a:endParaRPr lang="en-US" sz="1100" b="0"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$12,225 </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$39,450 </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4074523764"/>
                  </a:ext>
                </a:extLst>
              </a:tr>
              <a:tr h="366704">
                <a:tc>
                  <a:txBody>
                    <a:bodyPr/>
                    <a:lstStyle/>
                    <a:p>
                      <a:pPr algn="l" fontAlgn="b"/>
                      <a:r>
                        <a:rPr lang="en-US" sz="1100" b="1" i="0" u="none" strike="noStrike" dirty="0" err="1">
                          <a:solidFill>
                            <a:srgbClr val="000000"/>
                          </a:solidFill>
                          <a:effectLst/>
                          <a:latin typeface="Calibri"/>
                        </a:rPr>
                        <a:t>OmniAccess</a:t>
                      </a:r>
                      <a:r>
                        <a:rPr lang="en-US" sz="1100" b="1" i="0" u="none" strike="noStrike" dirty="0">
                          <a:solidFill>
                            <a:srgbClr val="000000"/>
                          </a:solidFill>
                          <a:effectLst/>
                          <a:latin typeface="Calibri"/>
                        </a:rPr>
                        <a:t> Stellar Asset Tracking Licensing per year</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a:rPr>
                        <a:t> $300 </a:t>
                      </a:r>
                      <a:endParaRPr lang="en-US" sz="1100" b="0"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a:rPr>
                        <a:t> $1,200 </a:t>
                      </a:r>
                      <a:endParaRPr lang="en-US" sz="1100" b="0"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$6,000 </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478983298"/>
                  </a:ext>
                </a:extLst>
              </a:tr>
              <a:tr h="209290">
                <a:tc>
                  <a:txBody>
                    <a:bodyPr/>
                    <a:lstStyle/>
                    <a:p>
                      <a:pPr algn="l" fontAlgn="b"/>
                      <a:r>
                        <a:rPr lang="en-US" sz="1100" b="1" i="0" u="none" strike="noStrike" dirty="0">
                          <a:solidFill>
                            <a:srgbClr val="000000"/>
                          </a:solidFill>
                          <a:effectLst/>
                          <a:latin typeface="Calibri" panose="020F0502020204030204" pitchFamily="34" charset="0"/>
                        </a:rPr>
                        <a:t>ALE Pro Services (One time)</a:t>
                      </a:r>
                    </a:p>
                  </a:txBody>
                  <a:tcPr marL="9525" marR="9525" marT="9525"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$1,957 </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$3,914 </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 $5,871 </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93505662"/>
                  </a:ext>
                </a:extLst>
              </a:tr>
              <a:tr h="209290">
                <a:tc>
                  <a:txBody>
                    <a:bodyPr/>
                    <a:lstStyle/>
                    <a:p>
                      <a:pPr algn="r" fontAlgn="b"/>
                      <a:r>
                        <a:rPr lang="en-US" sz="1100" b="1" i="0" u="sng" strike="noStrike" dirty="0">
                          <a:solidFill>
                            <a:srgbClr val="000000"/>
                          </a:solidFill>
                          <a:effectLst/>
                          <a:latin typeface="Calibri"/>
                        </a:rPr>
                        <a:t>Total 1st year</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 $7,632 </a:t>
                      </a:r>
                      <a:endParaRPr lang="en-US" sz="1100" b="1"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a:rPr>
                        <a:t> $17,339 </a:t>
                      </a:r>
                      <a:endParaRPr lang="en-US" sz="1100" b="1" i="0" u="none" strike="noStrike">
                        <a:solidFill>
                          <a:srgbClr val="000000"/>
                        </a:solidFill>
                        <a:effectLst/>
                        <a:latin typeface="Calibri" panose="020F0502020204030204" pitchFamily="34" charset="0"/>
                      </a:endParaRP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100" b="1" i="0" u="none" strike="noStrike" dirty="0">
                          <a:solidFill>
                            <a:srgbClr val="000000"/>
                          </a:solidFill>
                          <a:effectLst/>
                          <a:latin typeface="Calibri" panose="020F0502020204030204" pitchFamily="34" charset="0"/>
                        </a:rPr>
                        <a:t> $51,321 </a:t>
                      </a:r>
                    </a:p>
                  </a:txBody>
                  <a:tcPr marL="9525" marR="9525" marT="952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514250645"/>
                  </a:ext>
                </a:extLst>
              </a:tr>
            </a:tbl>
          </a:graphicData>
        </a:graphic>
      </p:graphicFrame>
      <p:pic>
        <p:nvPicPr>
          <p:cNvPr id="9" name="Picture 8"/>
          <p:cNvPicPr>
            <a:picLocks noChangeAspect="1"/>
          </p:cNvPicPr>
          <p:nvPr/>
        </p:nvPicPr>
        <p:blipFill>
          <a:blip r:embed="rId3"/>
          <a:stretch>
            <a:fillRect/>
          </a:stretch>
        </p:blipFill>
        <p:spPr>
          <a:xfrm>
            <a:off x="7397478" y="1022008"/>
            <a:ext cx="1610006" cy="3130565"/>
          </a:xfrm>
          <a:prstGeom prst="rect">
            <a:avLst/>
          </a:prstGeom>
        </p:spPr>
      </p:pic>
      <p:sp>
        <p:nvSpPr>
          <p:cNvPr id="10" name="TextBox 9"/>
          <p:cNvSpPr txBox="1"/>
          <p:nvPr/>
        </p:nvSpPr>
        <p:spPr>
          <a:xfrm>
            <a:off x="719847" y="4801239"/>
            <a:ext cx="1790875" cy="215444"/>
          </a:xfrm>
          <a:prstGeom prst="rect">
            <a:avLst/>
          </a:prstGeom>
          <a:noFill/>
        </p:spPr>
        <p:txBody>
          <a:bodyPr wrap="none" rtlCol="0">
            <a:spAutoFit/>
          </a:bodyPr>
          <a:lstStyle/>
          <a:p>
            <a:r>
              <a:rPr lang="en-US" sz="800" dirty="0">
                <a:solidFill>
                  <a:schemeClr val="bg2">
                    <a:lumMod val="50000"/>
                  </a:schemeClr>
                </a:solidFill>
              </a:rPr>
              <a:t>Conversion rate: 1 Euro = 1.10 USD</a:t>
            </a:r>
          </a:p>
        </p:txBody>
      </p:sp>
      <p:sp>
        <p:nvSpPr>
          <p:cNvPr id="11" name="Rectangle 10"/>
          <p:cNvSpPr/>
          <p:nvPr/>
        </p:nvSpPr>
        <p:spPr bwMode="auto">
          <a:xfrm>
            <a:off x="2867927" y="4801239"/>
            <a:ext cx="3221108" cy="2154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200" b="1" dirty="0">
                <a:solidFill>
                  <a:schemeClr val="bg1"/>
                </a:solidFill>
              </a:rPr>
              <a:t>L</a:t>
            </a:r>
            <a:r>
              <a:rPr kumimoji="0" lang="en-US" sz="1200" b="1" i="0" u="none" strike="noStrike" cap="none" normalizeH="0" dirty="0">
                <a:ln>
                  <a:noFill/>
                </a:ln>
                <a:solidFill>
                  <a:schemeClr val="bg1"/>
                </a:solidFill>
                <a:effectLst/>
              </a:rPr>
              <a:t>icensing is yearly recurring revenue</a:t>
            </a:r>
            <a:endParaRPr kumimoji="0" lang="en-US" sz="1200" b="1"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2166780177"/>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 xmlns:a16="http://schemas.microsoft.com/office/drawing/2014/main" id="{0986AEA4-8CC7-490A-951F-DE1714A97581}"/>
              </a:ext>
            </a:extLst>
          </p:cNvPr>
          <p:cNvSpPr>
            <a:spLocks noGrp="1"/>
          </p:cNvSpPr>
          <p:nvPr>
            <p:ph type="body" sz="quarter" idx="11"/>
          </p:nvPr>
        </p:nvSpPr>
        <p:spPr/>
        <p:txBody>
          <a:bodyPr/>
          <a:lstStyle/>
          <a:p>
            <a:r>
              <a:rPr lang="en-US" dirty="0">
                <a:latin typeface="+mn-lt"/>
              </a:rPr>
              <a:t>Asset tracking market In numbers…</a:t>
            </a:r>
          </a:p>
        </p:txBody>
      </p:sp>
      <p:sp>
        <p:nvSpPr>
          <p:cNvPr id="5" name="Rectangle 4">
            <a:extLst>
              <a:ext uri="{FF2B5EF4-FFF2-40B4-BE49-F238E27FC236}">
                <a16:creationId xmlns="" xmlns:a16="http://schemas.microsoft.com/office/drawing/2014/main" id="{B0C008BE-445C-42D7-83AA-0CF4E064E36B}"/>
              </a:ext>
            </a:extLst>
          </p:cNvPr>
          <p:cNvSpPr/>
          <p:nvPr/>
        </p:nvSpPr>
        <p:spPr>
          <a:xfrm>
            <a:off x="628822" y="1221335"/>
            <a:ext cx="2572521" cy="16361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fr-FR" sz="1350" dirty="0">
              <a:solidFill>
                <a:prstClr val="white"/>
              </a:solidFill>
            </a:endParaRPr>
          </a:p>
          <a:p>
            <a:pPr algn="ctr" defTabSz="685800" fontAlgn="auto">
              <a:spcBef>
                <a:spcPts val="0"/>
              </a:spcBef>
              <a:spcAft>
                <a:spcPts val="0"/>
              </a:spcAft>
              <a:defRPr/>
            </a:pPr>
            <a:endParaRPr lang="fr-FR" dirty="0">
              <a:solidFill>
                <a:prstClr val="white"/>
              </a:solidFill>
            </a:endParaRPr>
          </a:p>
          <a:p>
            <a:pPr algn="ctr" defTabSz="685800" fontAlgn="auto">
              <a:spcBef>
                <a:spcPts val="0"/>
              </a:spcBef>
              <a:spcAft>
                <a:spcPts val="0"/>
              </a:spcAft>
              <a:defRPr/>
            </a:pPr>
            <a:endParaRPr lang="fr-FR" sz="1350" dirty="0">
              <a:solidFill>
                <a:prstClr val="white"/>
              </a:solidFill>
            </a:endParaRPr>
          </a:p>
          <a:p>
            <a:pPr algn="ctr" defTabSz="685800" fontAlgn="auto">
              <a:spcBef>
                <a:spcPts val="0"/>
              </a:spcBef>
              <a:spcAft>
                <a:spcPts val="0"/>
              </a:spcAft>
              <a:defRPr/>
            </a:pPr>
            <a:r>
              <a:rPr lang="fr-FR" sz="1600" dirty="0">
                <a:solidFill>
                  <a:prstClr val="white"/>
                </a:solidFill>
              </a:rPr>
              <a:t>The global market for     asset </a:t>
            </a:r>
            <a:r>
              <a:rPr lang="fr-FR" sz="1600" dirty="0" err="1">
                <a:solidFill>
                  <a:prstClr val="white"/>
                </a:solidFill>
              </a:rPr>
              <a:t>tracking</a:t>
            </a:r>
            <a:endParaRPr lang="fr-FR" sz="1600" dirty="0">
              <a:solidFill>
                <a:prstClr val="white"/>
              </a:solidFill>
            </a:endParaRPr>
          </a:p>
        </p:txBody>
      </p:sp>
      <p:sp>
        <p:nvSpPr>
          <p:cNvPr id="6" name="ZoneTexte 5">
            <a:extLst>
              <a:ext uri="{FF2B5EF4-FFF2-40B4-BE49-F238E27FC236}">
                <a16:creationId xmlns="" xmlns:a16="http://schemas.microsoft.com/office/drawing/2014/main" id="{D520987A-3746-48EC-B158-BFC9BFCC9157}"/>
              </a:ext>
            </a:extLst>
          </p:cNvPr>
          <p:cNvSpPr txBox="1"/>
          <p:nvPr/>
        </p:nvSpPr>
        <p:spPr>
          <a:xfrm>
            <a:off x="736595" y="1392248"/>
            <a:ext cx="1966067" cy="738664"/>
          </a:xfrm>
          <a:prstGeom prst="rect">
            <a:avLst/>
          </a:prstGeom>
          <a:noFill/>
        </p:spPr>
        <p:txBody>
          <a:bodyPr wrap="square" rtlCol="0">
            <a:spAutoFit/>
          </a:bodyPr>
          <a:lstStyle/>
          <a:p>
            <a:pPr algn="ctr" defTabSz="685800" fontAlgn="auto">
              <a:spcBef>
                <a:spcPts val="0"/>
              </a:spcBef>
              <a:spcAft>
                <a:spcPts val="0"/>
              </a:spcAft>
              <a:defRPr/>
            </a:pPr>
            <a:r>
              <a:rPr lang="en-US" sz="2100" b="1" dirty="0">
                <a:solidFill>
                  <a:prstClr val="white"/>
                </a:solidFill>
                <a:latin typeface="+mn-lt"/>
              </a:rPr>
              <a:t>$4.5 billion*</a:t>
            </a:r>
          </a:p>
          <a:p>
            <a:pPr algn="ctr" defTabSz="685800" fontAlgn="auto">
              <a:spcBef>
                <a:spcPts val="0"/>
              </a:spcBef>
              <a:spcAft>
                <a:spcPts val="0"/>
              </a:spcAft>
              <a:defRPr/>
            </a:pPr>
            <a:r>
              <a:rPr lang="fr-FR" sz="2100" b="1" dirty="0">
                <a:solidFill>
                  <a:prstClr val="white"/>
                </a:solidFill>
                <a:latin typeface="+mn-lt"/>
              </a:rPr>
              <a:t>by 2022</a:t>
            </a:r>
            <a:endParaRPr lang="en-US" sz="2100" b="1" dirty="0">
              <a:solidFill>
                <a:prstClr val="white"/>
              </a:solidFill>
              <a:latin typeface="+mn-lt"/>
            </a:endParaRPr>
          </a:p>
        </p:txBody>
      </p:sp>
      <p:sp>
        <p:nvSpPr>
          <p:cNvPr id="7" name="Rectangle 6">
            <a:extLst>
              <a:ext uri="{FF2B5EF4-FFF2-40B4-BE49-F238E27FC236}">
                <a16:creationId xmlns="" xmlns:a16="http://schemas.microsoft.com/office/drawing/2014/main" id="{C8DD8DC5-B8FF-490F-96D9-27A5625C293E}"/>
              </a:ext>
            </a:extLst>
          </p:cNvPr>
          <p:cNvSpPr/>
          <p:nvPr/>
        </p:nvSpPr>
        <p:spPr>
          <a:xfrm>
            <a:off x="628822" y="2988011"/>
            <a:ext cx="2572521" cy="15949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r>
              <a:rPr lang="fr-FR" sz="2100" b="1" dirty="0">
                <a:solidFill>
                  <a:prstClr val="white"/>
                </a:solidFill>
              </a:rPr>
              <a:t>52%*</a:t>
            </a:r>
          </a:p>
          <a:p>
            <a:pPr lvl="0" algn="ctr">
              <a:defRPr/>
            </a:pPr>
            <a:r>
              <a:rPr lang="en-US" sz="1600" dirty="0">
                <a:solidFill>
                  <a:prstClr val="white"/>
                </a:solidFill>
              </a:rPr>
              <a:t>of the total asset tracking market will use a BLE infrastructure by 2022</a:t>
            </a:r>
            <a:endParaRPr lang="fr-FR" sz="1600" dirty="0">
              <a:solidFill>
                <a:prstClr val="white"/>
              </a:solidFill>
            </a:endParaRPr>
          </a:p>
        </p:txBody>
      </p:sp>
      <p:sp>
        <p:nvSpPr>
          <p:cNvPr id="10" name="Rectangle 9">
            <a:extLst>
              <a:ext uri="{FF2B5EF4-FFF2-40B4-BE49-F238E27FC236}">
                <a16:creationId xmlns="" xmlns:a16="http://schemas.microsoft.com/office/drawing/2014/main" id="{586F29B0-CE8C-42C2-841B-22CC0426E078}"/>
              </a:ext>
            </a:extLst>
          </p:cNvPr>
          <p:cNvSpPr/>
          <p:nvPr/>
        </p:nvSpPr>
        <p:spPr>
          <a:xfrm>
            <a:off x="7032812" y="1221335"/>
            <a:ext cx="1707777" cy="32935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dirty="0">
                <a:solidFill>
                  <a:prstClr val="white"/>
                </a:solidFill>
              </a:rPr>
              <a:t>There are approximately</a:t>
            </a:r>
          </a:p>
          <a:p>
            <a:pPr lvl="0" algn="ctr">
              <a:defRPr/>
            </a:pPr>
            <a:r>
              <a:rPr lang="en-US" sz="1600" b="1" dirty="0">
                <a:solidFill>
                  <a:prstClr val="white"/>
                </a:solidFill>
              </a:rPr>
              <a:t>15–17 devices per bed****</a:t>
            </a:r>
            <a:r>
              <a:rPr lang="en-US" sz="1600" dirty="0">
                <a:solidFill>
                  <a:prstClr val="white"/>
                </a:solidFill>
              </a:rPr>
              <a:t>, </a:t>
            </a:r>
          </a:p>
          <a:p>
            <a:pPr lvl="0" algn="ctr">
              <a:defRPr/>
            </a:pPr>
            <a:r>
              <a:rPr lang="en-US" sz="1600" dirty="0">
                <a:solidFill>
                  <a:prstClr val="white"/>
                </a:solidFill>
              </a:rPr>
              <a:t>and about one quarter of those bedside devices are networked</a:t>
            </a:r>
            <a:endParaRPr lang="fr-FR" sz="1600" dirty="0">
              <a:solidFill>
                <a:prstClr val="white"/>
              </a:solidFill>
            </a:endParaRPr>
          </a:p>
        </p:txBody>
      </p:sp>
      <p:sp>
        <p:nvSpPr>
          <p:cNvPr id="11" name="Rectangle 10">
            <a:extLst>
              <a:ext uri="{FF2B5EF4-FFF2-40B4-BE49-F238E27FC236}">
                <a16:creationId xmlns="" xmlns:a16="http://schemas.microsoft.com/office/drawing/2014/main" id="{7A46E5BA-6C63-46CB-A4E8-5700B7B13852}"/>
              </a:ext>
            </a:extLst>
          </p:cNvPr>
          <p:cNvSpPr/>
          <p:nvPr/>
        </p:nvSpPr>
        <p:spPr>
          <a:xfrm>
            <a:off x="3615749" y="1229083"/>
            <a:ext cx="3308684" cy="106499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dirty="0">
                <a:solidFill>
                  <a:prstClr val="white"/>
                </a:solidFill>
              </a:rPr>
              <a:t>A nurse spends </a:t>
            </a:r>
            <a:r>
              <a:rPr lang="en-US" sz="1600" b="1" dirty="0">
                <a:solidFill>
                  <a:prstClr val="white"/>
                </a:solidFill>
              </a:rPr>
              <a:t>more than </a:t>
            </a:r>
            <a:r>
              <a:rPr lang="fr-FR" sz="1600" b="1" dirty="0">
                <a:solidFill>
                  <a:prstClr val="white"/>
                </a:solidFill>
              </a:rPr>
              <a:t>1 </a:t>
            </a:r>
            <a:r>
              <a:rPr lang="fr-FR" sz="1600" b="1" dirty="0" err="1">
                <a:solidFill>
                  <a:prstClr val="white"/>
                </a:solidFill>
              </a:rPr>
              <a:t>hour</a:t>
            </a:r>
            <a:r>
              <a:rPr lang="fr-FR" sz="1600" b="1" dirty="0">
                <a:solidFill>
                  <a:prstClr val="white"/>
                </a:solidFill>
              </a:rPr>
              <a:t> </a:t>
            </a:r>
            <a:r>
              <a:rPr lang="fr-FR" sz="1600" dirty="0">
                <a:solidFill>
                  <a:prstClr val="white"/>
                </a:solidFill>
              </a:rPr>
              <a:t>per day looking for someone or </a:t>
            </a:r>
            <a:r>
              <a:rPr lang="fr-FR" sz="1600" dirty="0" err="1">
                <a:solidFill>
                  <a:prstClr val="white"/>
                </a:solidFill>
              </a:rPr>
              <a:t>something</a:t>
            </a:r>
            <a:r>
              <a:rPr lang="fr-FR" sz="1600" dirty="0">
                <a:solidFill>
                  <a:prstClr val="white"/>
                </a:solidFill>
              </a:rPr>
              <a:t>**</a:t>
            </a:r>
          </a:p>
        </p:txBody>
      </p:sp>
      <p:sp>
        <p:nvSpPr>
          <p:cNvPr id="12" name="ZoneTexte 11">
            <a:extLst>
              <a:ext uri="{FF2B5EF4-FFF2-40B4-BE49-F238E27FC236}">
                <a16:creationId xmlns="" xmlns:a16="http://schemas.microsoft.com/office/drawing/2014/main" id="{91515956-F96A-4282-80AA-892F103AFE63}"/>
              </a:ext>
            </a:extLst>
          </p:cNvPr>
          <p:cNvSpPr txBox="1"/>
          <p:nvPr/>
        </p:nvSpPr>
        <p:spPr>
          <a:xfrm>
            <a:off x="494822" y="827591"/>
            <a:ext cx="2840519" cy="369332"/>
          </a:xfrm>
          <a:prstGeom prst="rect">
            <a:avLst/>
          </a:prstGeom>
          <a:noFill/>
        </p:spPr>
        <p:txBody>
          <a:bodyPr wrap="square" rtlCol="0">
            <a:spAutoFit/>
          </a:bodyPr>
          <a:lstStyle/>
          <a:p>
            <a:pPr algn="ctr"/>
            <a:r>
              <a:rPr lang="fr-FR" b="1" dirty="0">
                <a:latin typeface="+mn-lt"/>
                <a:cs typeface="Trebuchet MS" panose="020B0502040204020203" pitchFamily="34" charset="0"/>
              </a:rPr>
              <a:t>The market</a:t>
            </a:r>
            <a:endParaRPr lang="en-US" b="1" dirty="0" err="1">
              <a:latin typeface="+mn-lt"/>
              <a:cs typeface="Trebuchet MS" panose="020B0502040204020203" pitchFamily="34" charset="0"/>
            </a:endParaRPr>
          </a:p>
        </p:txBody>
      </p:sp>
      <p:sp>
        <p:nvSpPr>
          <p:cNvPr id="13" name="ZoneTexte 12">
            <a:extLst>
              <a:ext uri="{FF2B5EF4-FFF2-40B4-BE49-F238E27FC236}">
                <a16:creationId xmlns="" xmlns:a16="http://schemas.microsoft.com/office/drawing/2014/main" id="{F044A057-DED6-4C2E-BF6F-43B863382474}"/>
              </a:ext>
            </a:extLst>
          </p:cNvPr>
          <p:cNvSpPr txBox="1"/>
          <p:nvPr/>
        </p:nvSpPr>
        <p:spPr>
          <a:xfrm>
            <a:off x="3201344" y="827591"/>
            <a:ext cx="4137492" cy="369332"/>
          </a:xfrm>
          <a:prstGeom prst="rect">
            <a:avLst/>
          </a:prstGeom>
          <a:noFill/>
        </p:spPr>
        <p:txBody>
          <a:bodyPr wrap="square" rtlCol="0">
            <a:spAutoFit/>
          </a:bodyPr>
          <a:lstStyle/>
          <a:p>
            <a:pPr algn="ctr"/>
            <a:r>
              <a:rPr lang="fr-FR" b="1" dirty="0">
                <a:latin typeface="+mn-lt"/>
                <a:cs typeface="Trebuchet MS" panose="020B0502040204020203" pitchFamily="34" charset="0"/>
              </a:rPr>
              <a:t>Current issues in </a:t>
            </a:r>
            <a:r>
              <a:rPr lang="fr-FR" b="1" dirty="0" err="1">
                <a:latin typeface="+mn-lt"/>
                <a:cs typeface="Trebuchet MS" panose="020B0502040204020203" pitchFamily="34" charset="0"/>
              </a:rPr>
              <a:t>healthcare</a:t>
            </a:r>
            <a:endParaRPr lang="en-US" b="1" dirty="0" err="1">
              <a:latin typeface="+mn-lt"/>
              <a:cs typeface="Trebuchet MS" panose="020B0502040204020203" pitchFamily="34" charset="0"/>
            </a:endParaRPr>
          </a:p>
        </p:txBody>
      </p:sp>
      <p:sp>
        <p:nvSpPr>
          <p:cNvPr id="14" name="Rectangle 13">
            <a:extLst>
              <a:ext uri="{FF2B5EF4-FFF2-40B4-BE49-F238E27FC236}">
                <a16:creationId xmlns="" xmlns:a16="http://schemas.microsoft.com/office/drawing/2014/main" id="{0EC54632-B0CF-4027-AAB5-1EB7B8CDDFD0}"/>
              </a:ext>
            </a:extLst>
          </p:cNvPr>
          <p:cNvSpPr/>
          <p:nvPr/>
        </p:nvSpPr>
        <p:spPr>
          <a:xfrm>
            <a:off x="3780313" y="4686572"/>
            <a:ext cx="2316660" cy="461665"/>
          </a:xfrm>
          <a:prstGeom prst="rect">
            <a:avLst/>
          </a:prstGeom>
        </p:spPr>
        <p:txBody>
          <a:bodyPr wrap="none">
            <a:spAutoFit/>
          </a:bodyPr>
          <a:lstStyle/>
          <a:p>
            <a:pPr>
              <a:spcBef>
                <a:spcPts val="0"/>
              </a:spcBef>
            </a:pPr>
            <a:r>
              <a:rPr lang="en-US" sz="600" dirty="0">
                <a:solidFill>
                  <a:schemeClr val="bg1">
                    <a:lumMod val="50000"/>
                  </a:schemeClr>
                </a:solidFill>
                <a:latin typeface="+mn-lt"/>
              </a:rPr>
              <a:t>*ABI Research, 2017</a:t>
            </a:r>
          </a:p>
          <a:p>
            <a:pPr>
              <a:spcBef>
                <a:spcPts val="0"/>
              </a:spcBef>
            </a:pPr>
            <a:r>
              <a:rPr lang="en-US" sz="600" dirty="0">
                <a:solidFill>
                  <a:schemeClr val="bg1">
                    <a:lumMod val="50000"/>
                  </a:schemeClr>
                </a:solidFill>
                <a:latin typeface="+mn-lt"/>
              </a:rPr>
              <a:t>**ROI of </a:t>
            </a:r>
            <a:r>
              <a:rPr lang="en-US" sz="600" dirty="0" err="1">
                <a:solidFill>
                  <a:schemeClr val="bg1">
                    <a:lumMod val="50000"/>
                  </a:schemeClr>
                </a:solidFill>
                <a:latin typeface="+mn-lt"/>
              </a:rPr>
              <a:t>Locatible</a:t>
            </a:r>
            <a:r>
              <a:rPr lang="en-US" sz="600" dirty="0">
                <a:solidFill>
                  <a:schemeClr val="bg1">
                    <a:lumMod val="50000"/>
                  </a:schemeClr>
                </a:solidFill>
                <a:latin typeface="+mn-lt"/>
              </a:rPr>
              <a:t> RTLS for Healthcare whitepaper, April 2015</a:t>
            </a:r>
          </a:p>
          <a:p>
            <a:pPr>
              <a:spcBef>
                <a:spcPts val="0"/>
              </a:spcBef>
            </a:pPr>
            <a:r>
              <a:rPr lang="en-US" sz="600" dirty="0">
                <a:solidFill>
                  <a:schemeClr val="bg1">
                    <a:lumMod val="50000"/>
                  </a:schemeClr>
                </a:solidFill>
                <a:latin typeface="+mn-lt"/>
              </a:rPr>
              <a:t>***GE Healthcare study, 2016</a:t>
            </a:r>
          </a:p>
          <a:p>
            <a:pPr>
              <a:spcBef>
                <a:spcPts val="0"/>
              </a:spcBef>
            </a:pPr>
            <a:r>
              <a:rPr lang="en-US" sz="600" dirty="0">
                <a:solidFill>
                  <a:schemeClr val="bg1">
                    <a:lumMod val="50000"/>
                  </a:schemeClr>
                </a:solidFill>
                <a:latin typeface="+mn-lt"/>
              </a:rPr>
              <a:t>****Cybersecurity: It’s Clinical, Too, Trustee magazine, 2017</a:t>
            </a:r>
          </a:p>
        </p:txBody>
      </p:sp>
      <p:sp>
        <p:nvSpPr>
          <p:cNvPr id="2" name="Rectangle 1"/>
          <p:cNvSpPr/>
          <p:nvPr/>
        </p:nvSpPr>
        <p:spPr>
          <a:xfrm>
            <a:off x="3615748" y="3514725"/>
            <a:ext cx="3308684" cy="100012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88375" y="3514725"/>
            <a:ext cx="3163429" cy="923330"/>
          </a:xfrm>
          <a:prstGeom prst="rect">
            <a:avLst/>
          </a:prstGeom>
        </p:spPr>
        <p:txBody>
          <a:bodyPr wrap="square">
            <a:spAutoFit/>
          </a:bodyPr>
          <a:lstStyle/>
          <a:p>
            <a:pPr algn="ctr"/>
            <a:r>
              <a:rPr lang="en-US" dirty="0">
                <a:solidFill>
                  <a:prstClr val="white"/>
                </a:solidFill>
              </a:rPr>
              <a:t>Misplaced medical devices </a:t>
            </a:r>
            <a:r>
              <a:rPr lang="en-US" b="1" dirty="0">
                <a:solidFill>
                  <a:prstClr val="white"/>
                </a:solidFill>
              </a:rPr>
              <a:t>cost hospitals millions of dollars every year.</a:t>
            </a:r>
          </a:p>
        </p:txBody>
      </p:sp>
      <p:sp>
        <p:nvSpPr>
          <p:cNvPr id="15" name="Rectangle 14"/>
          <p:cNvSpPr/>
          <p:nvPr/>
        </p:nvSpPr>
        <p:spPr>
          <a:xfrm>
            <a:off x="3615747" y="2389018"/>
            <a:ext cx="3308684" cy="100012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88375" y="2414095"/>
            <a:ext cx="3163429" cy="830997"/>
          </a:xfrm>
          <a:prstGeom prst="rect">
            <a:avLst/>
          </a:prstGeom>
        </p:spPr>
        <p:txBody>
          <a:bodyPr wrap="square">
            <a:spAutoFit/>
          </a:bodyPr>
          <a:lstStyle/>
          <a:p>
            <a:pPr algn="ctr"/>
            <a:r>
              <a:rPr lang="en-US" sz="1600" dirty="0">
                <a:solidFill>
                  <a:prstClr val="white"/>
                </a:solidFill>
              </a:rPr>
              <a:t>Many hospitals report </a:t>
            </a:r>
            <a:r>
              <a:rPr lang="en-US" sz="1600" b="1" dirty="0">
                <a:solidFill>
                  <a:prstClr val="white"/>
                </a:solidFill>
              </a:rPr>
              <a:t>utilization rates less of than 50% </a:t>
            </a:r>
            <a:r>
              <a:rPr lang="en-US" sz="1600" dirty="0">
                <a:solidFill>
                  <a:prstClr val="white"/>
                </a:solidFill>
              </a:rPr>
              <a:t>for equipment***</a:t>
            </a:r>
          </a:p>
        </p:txBody>
      </p:sp>
    </p:spTree>
    <p:extLst>
      <p:ext uri="{BB962C8B-B14F-4D97-AF65-F5344CB8AC3E}">
        <p14:creationId xmlns:p14="http://schemas.microsoft.com/office/powerpoint/2010/main" val="6773251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0" grpId="0" animBg="1"/>
      <p:bldP spid="11" grpId="0" animBg="1"/>
      <p:bldP spid="12" grpId="0"/>
      <p:bldP spid="13" grpId="0"/>
      <p:bldP spid="14" grpId="0"/>
      <p:bldP spid="2"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Data privacy, asset tags and BLE gateway.</a:t>
            </a:r>
          </a:p>
        </p:txBody>
      </p:sp>
      <p:sp>
        <p:nvSpPr>
          <p:cNvPr id="3" name="Text Placeholder 2"/>
          <p:cNvSpPr>
            <a:spLocks noGrp="1"/>
          </p:cNvSpPr>
          <p:nvPr>
            <p:ph type="body" sz="quarter" idx="11"/>
          </p:nvPr>
        </p:nvSpPr>
        <p:spPr/>
        <p:txBody>
          <a:bodyPr/>
          <a:lstStyle/>
          <a:p>
            <a:r>
              <a:rPr lang="en-US" dirty="0"/>
              <a:t>Homologation and certification</a:t>
            </a:r>
          </a:p>
        </p:txBody>
      </p:sp>
      <p:sp>
        <p:nvSpPr>
          <p:cNvPr id="4" name="Text Placeholder 3"/>
          <p:cNvSpPr>
            <a:spLocks noGrp="1"/>
          </p:cNvSpPr>
          <p:nvPr>
            <p:ph type="body" sz="quarter" idx="13"/>
          </p:nvPr>
        </p:nvSpPr>
        <p:spPr>
          <a:xfrm>
            <a:off x="622859" y="1276939"/>
            <a:ext cx="4481994" cy="3164086"/>
          </a:xfrm>
        </p:spPr>
        <p:txBody>
          <a:bodyPr/>
          <a:lstStyle/>
          <a:p>
            <a:r>
              <a:rPr lang="en-US" sz="1200" dirty="0"/>
              <a:t>OV Cirrus Asset Manager is hosted in Germany with plans for expansion to other countries (as business dictates)</a:t>
            </a:r>
          </a:p>
          <a:p>
            <a:r>
              <a:rPr lang="en-US" sz="1200" dirty="0"/>
              <a:t>ALE </a:t>
            </a:r>
            <a:r>
              <a:rPr lang="en-US" sz="1200"/>
              <a:t>complies with </a:t>
            </a:r>
            <a:r>
              <a:rPr lang="en-US" sz="1200" dirty="0"/>
              <a:t>local regulations and authorizes the use of </a:t>
            </a:r>
            <a:r>
              <a:rPr lang="en-US" sz="1200" dirty="0" err="1"/>
              <a:t>OmniVista</a:t>
            </a:r>
            <a:r>
              <a:rPr lang="en-US" sz="1200" dirty="0"/>
              <a:t> Cirrus and </a:t>
            </a:r>
            <a:r>
              <a:rPr lang="en-US" sz="1200" dirty="0" err="1"/>
              <a:t>OmniAccess</a:t>
            </a:r>
            <a:r>
              <a:rPr lang="en-US" sz="1200" dirty="0"/>
              <a:t> Asset Tracking cloud-based services in the following counties marked with an “X”: asset tracking column on the right (in the green frame)</a:t>
            </a:r>
          </a:p>
          <a:p>
            <a:r>
              <a:rPr lang="en-US" sz="1200" dirty="0"/>
              <a:t>Country homologation and certification includes: </a:t>
            </a:r>
          </a:p>
          <a:p>
            <a:pPr marL="685788" lvl="1" indent="-342900">
              <a:buFont typeface="+mj-lt"/>
              <a:buAutoNum type="arabicPeriod"/>
            </a:pPr>
            <a:r>
              <a:rPr lang="en-US" dirty="0"/>
              <a:t>Data privacy regulation, AND </a:t>
            </a:r>
          </a:p>
          <a:p>
            <a:pPr marL="685788" lvl="1" indent="-342900">
              <a:buFont typeface="+mj-lt"/>
              <a:buAutoNum type="arabicPeriod"/>
            </a:pPr>
            <a:r>
              <a:rPr lang="en-US" dirty="0"/>
              <a:t>Asset tag homologation, AND </a:t>
            </a:r>
          </a:p>
          <a:p>
            <a:pPr marL="685788" lvl="1" indent="-342900">
              <a:buFont typeface="+mj-lt"/>
              <a:buAutoNum type="arabicPeriod"/>
            </a:pPr>
            <a:r>
              <a:rPr lang="en-US" dirty="0"/>
              <a:t>Gateway homologation </a:t>
            </a:r>
          </a:p>
          <a:p>
            <a:r>
              <a:rPr lang="en-US" sz="1200" dirty="0"/>
              <a:t>Asset tags are FCC and CE certified</a:t>
            </a:r>
          </a:p>
          <a:p>
            <a:r>
              <a:rPr lang="en-US" sz="1200" dirty="0"/>
              <a:t>For opportunities in countries that are not listed, contact PLM, Anish Verma (anish.verma@al-enterprise.com)</a:t>
            </a:r>
          </a:p>
        </p:txBody>
      </p:sp>
      <p:pic>
        <p:nvPicPr>
          <p:cNvPr id="5" name="Picture 4"/>
          <p:cNvPicPr>
            <a:picLocks noChangeAspect="1"/>
          </p:cNvPicPr>
          <p:nvPr/>
        </p:nvPicPr>
        <p:blipFill>
          <a:blip r:embed="rId2"/>
          <a:stretch>
            <a:fillRect/>
          </a:stretch>
        </p:blipFill>
        <p:spPr>
          <a:xfrm>
            <a:off x="5104853" y="702475"/>
            <a:ext cx="3915402" cy="3966786"/>
          </a:xfrm>
          <a:prstGeom prst="rect">
            <a:avLst/>
          </a:prstGeom>
        </p:spPr>
      </p:pic>
      <p:sp>
        <p:nvSpPr>
          <p:cNvPr id="6" name="Rectangle: Rounded Corners 5"/>
          <p:cNvSpPr/>
          <p:nvPr/>
        </p:nvSpPr>
        <p:spPr>
          <a:xfrm>
            <a:off x="6637622" y="828881"/>
            <a:ext cx="368391" cy="3612144"/>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8600235" y="828881"/>
            <a:ext cx="368391" cy="3612144"/>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42705"/>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AA5EA1AD-7333-4170-B792-7596EF29C4C3}"/>
              </a:ext>
            </a:extLst>
          </p:cNvPr>
          <p:cNvSpPr>
            <a:spLocks noGrp="1"/>
          </p:cNvSpPr>
          <p:nvPr>
            <p:ph type="body" sz="quarter" idx="11"/>
          </p:nvPr>
        </p:nvSpPr>
        <p:spPr/>
        <p:txBody>
          <a:bodyPr/>
          <a:lstStyle/>
          <a:p>
            <a:r>
              <a:rPr lang="en-US" dirty="0"/>
              <a:t>summary</a:t>
            </a:r>
          </a:p>
        </p:txBody>
      </p:sp>
      <p:sp>
        <p:nvSpPr>
          <p:cNvPr id="3" name="Espace réservé du texte 2">
            <a:extLst>
              <a:ext uri="{FF2B5EF4-FFF2-40B4-BE49-F238E27FC236}">
                <a16:creationId xmlns="" xmlns:a16="http://schemas.microsoft.com/office/drawing/2014/main" id="{663C24E0-972B-4664-883E-70D81D898204}"/>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06088005"/>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61"/>
          </p:nvPr>
        </p:nvSpPr>
        <p:spPr>
          <a:xfrm>
            <a:off x="5035400" y="1380351"/>
            <a:ext cx="4041925" cy="2527637"/>
          </a:xfrm>
        </p:spPr>
        <p:txBody>
          <a:bodyPr/>
          <a:lstStyle/>
          <a:p>
            <a:pPr marL="0" indent="0">
              <a:buNone/>
            </a:pPr>
            <a:r>
              <a:rPr lang="en-US" dirty="0"/>
              <a:t>One Supplier for All Services</a:t>
            </a:r>
          </a:p>
          <a:p>
            <a:r>
              <a:rPr lang="en-US" sz="1200" dirty="0"/>
              <a:t>ALE provides a unique infrastructure that enables you to deploy a LAN or WLAN quality network, as well as value-added services to enhance the customer experience while generating additional revenue:</a:t>
            </a:r>
          </a:p>
          <a:p>
            <a:r>
              <a:rPr lang="en-US" sz="1200" dirty="0"/>
              <a:t>Location-based services (LBS), </a:t>
            </a:r>
          </a:p>
          <a:p>
            <a:r>
              <a:rPr lang="en-US" sz="1200" dirty="0"/>
              <a:t>Asset / People tracking,</a:t>
            </a:r>
          </a:p>
          <a:p>
            <a:r>
              <a:rPr lang="en-US" sz="1200" dirty="0"/>
              <a:t>Wi-Fi networks, </a:t>
            </a:r>
          </a:p>
          <a:p>
            <a:r>
              <a:rPr lang="en-US" sz="1200" dirty="0"/>
              <a:t>Wired networks, </a:t>
            </a:r>
          </a:p>
          <a:p>
            <a:r>
              <a:rPr lang="en-US" sz="1200" dirty="0"/>
              <a:t>Cloud</a:t>
            </a:r>
          </a:p>
          <a:p>
            <a:r>
              <a:rPr lang="en-US" sz="1200" dirty="0"/>
              <a:t>Communication tools (Rainbow, OTNS…)</a:t>
            </a:r>
          </a:p>
          <a:p>
            <a:pPr marL="0" indent="0">
              <a:buNone/>
            </a:pPr>
            <a:endParaRPr lang="en-US" dirty="0"/>
          </a:p>
        </p:txBody>
      </p:sp>
      <p:sp>
        <p:nvSpPr>
          <p:cNvPr id="5" name="Text Placeholder 4"/>
          <p:cNvSpPr>
            <a:spLocks noGrp="1"/>
          </p:cNvSpPr>
          <p:nvPr>
            <p:ph type="body" sz="quarter" idx="11"/>
          </p:nvPr>
        </p:nvSpPr>
        <p:spPr>
          <a:xfrm>
            <a:off x="622859" y="234814"/>
            <a:ext cx="7645651" cy="712539"/>
          </a:xfrm>
        </p:spPr>
        <p:txBody>
          <a:bodyPr/>
          <a:lstStyle/>
          <a:p>
            <a:r>
              <a:rPr lang="en-US" dirty="0"/>
              <a:t>ALE </a:t>
            </a:r>
            <a:r>
              <a:rPr lang="en-US" dirty="0" err="1"/>
              <a:t>omniaccess</a:t>
            </a:r>
            <a:r>
              <a:rPr lang="en-US" dirty="0"/>
              <a:t> stellar asset tracking summary</a:t>
            </a:r>
          </a:p>
        </p:txBody>
      </p:sp>
      <p:sp>
        <p:nvSpPr>
          <p:cNvPr id="10" name="Text Placeholder 6"/>
          <p:cNvSpPr txBox="1">
            <a:spLocks/>
          </p:cNvSpPr>
          <p:nvPr/>
        </p:nvSpPr>
        <p:spPr>
          <a:xfrm>
            <a:off x="622858" y="1380352"/>
            <a:ext cx="4149165" cy="2527637"/>
          </a:xfrm>
          <a:prstGeom prst="rect">
            <a:avLst/>
          </a:prstGeom>
        </p:spPr>
        <p:txBody>
          <a:bodyPr/>
          <a:lstStyle>
            <a:lvl1pPr marL="170845" marR="0" indent="-170845" algn="l" defTabSz="685164" rtl="0" eaLnBrk="0" fontAlgn="base" latinLnBrk="0" hangingPunct="0">
              <a:lnSpc>
                <a:spcPct val="100000"/>
              </a:lnSpc>
              <a:spcBef>
                <a:spcPts val="750"/>
              </a:spcBef>
              <a:spcAft>
                <a:spcPct val="0"/>
              </a:spcAft>
              <a:buClr>
                <a:srgbClr val="604187"/>
              </a:buClr>
              <a:buSzTx/>
              <a:buFontTx/>
              <a:buBlip>
                <a:blip r:embed="rId3"/>
              </a:buBlip>
              <a:tabLst/>
              <a:defRPr lang="en-US" sz="1400" b="0" i="0" kern="1200">
                <a:solidFill>
                  <a:schemeClr val="tx2">
                    <a:lumMod val="50000"/>
                  </a:schemeClr>
                </a:solidFill>
                <a:latin typeface="+mn-lt"/>
                <a:ea typeface="Montserrat Hairline" charset="0"/>
                <a:cs typeface="Montserrat Hairline" charset="0"/>
              </a:defRPr>
            </a:lvl1pPr>
            <a:lvl2pPr marL="513725" indent="-170845" algn="l" defTabSz="685164" rtl="0" eaLnBrk="1" fontAlgn="base" hangingPunct="1">
              <a:lnSpc>
                <a:spcPct val="100000"/>
              </a:lnSpc>
              <a:spcBef>
                <a:spcPts val="375"/>
              </a:spcBef>
              <a:spcAft>
                <a:spcPct val="0"/>
              </a:spcAft>
              <a:buFontTx/>
              <a:buBlip>
                <a:blip r:embed="rId3"/>
              </a:buBlip>
              <a:defRPr lang="en-US" sz="1100" b="0" i="0" kern="1200">
                <a:solidFill>
                  <a:schemeClr val="tx1"/>
                </a:solidFill>
                <a:latin typeface="Trebuchet MS" panose="020B0703020202090204" pitchFamily="34" charset="0"/>
                <a:ea typeface="Montserrat Hairline" charset="0"/>
                <a:cs typeface="Montserrat Hairline" charset="0"/>
              </a:defRPr>
            </a:lvl2pPr>
            <a:lvl3pPr marL="857198" indent="-171440" algn="l" defTabSz="685164" rtl="0" eaLnBrk="1" fontAlgn="base" hangingPunct="1">
              <a:lnSpc>
                <a:spcPct val="100000"/>
              </a:lnSpc>
              <a:spcBef>
                <a:spcPts val="375"/>
              </a:spcBef>
              <a:spcAft>
                <a:spcPct val="0"/>
              </a:spcAft>
              <a:buFontTx/>
              <a:buBlip>
                <a:blip r:embed="rId3"/>
              </a:buBlip>
              <a:defRPr lang="en-US" sz="900" b="0" i="0" kern="1200">
                <a:solidFill>
                  <a:schemeClr val="tx1"/>
                </a:solidFill>
                <a:latin typeface="Trebuchet MS" panose="020B0703020202090204" pitchFamily="34" charset="0"/>
                <a:ea typeface="Montserrat Hairline" charset="0"/>
                <a:cs typeface="Montserrat Hairline" charset="0"/>
              </a:defRPr>
            </a:lvl3pPr>
            <a:lvl4pPr marL="1200078" indent="-171440" algn="l" defTabSz="685164" rtl="0" eaLnBrk="1" fontAlgn="base" hangingPunct="1">
              <a:lnSpc>
                <a:spcPct val="100000"/>
              </a:lnSpc>
              <a:spcBef>
                <a:spcPts val="375"/>
              </a:spcBef>
              <a:spcAft>
                <a:spcPct val="0"/>
              </a:spcAft>
              <a:buFontTx/>
              <a:buBlip>
                <a:blip r:embed="rId3"/>
              </a:buBlip>
              <a:defRPr lang="en-US" sz="700" b="0" i="0" kern="1200">
                <a:solidFill>
                  <a:schemeClr val="tx1"/>
                </a:solidFill>
                <a:latin typeface="Trebuchet MS" panose="020B0703020202090204" pitchFamily="34" charset="0"/>
                <a:ea typeface="Montserrat Hairline" charset="0"/>
                <a:cs typeface="Montserrat Hairline" charset="0"/>
              </a:defRPr>
            </a:lvl4pPr>
            <a:lvl5pPr marL="1542362" indent="-170845" algn="l" defTabSz="685164"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460"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71"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82"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93"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Tx/>
              <a:buNone/>
            </a:pPr>
            <a:r>
              <a:rPr lang="en-US" dirty="0"/>
              <a:t>ALE Differentiation :</a:t>
            </a:r>
          </a:p>
          <a:p>
            <a:r>
              <a:rPr lang="en-US" sz="1200" dirty="0"/>
              <a:t>A single Bluetooth infrastructure to cover all your needs: wayfinding, tracking of medical equipment and people, panic button, </a:t>
            </a:r>
            <a:r>
              <a:rPr lang="en-US" sz="1200" dirty="0" err="1"/>
              <a:t>IoT</a:t>
            </a:r>
            <a:r>
              <a:rPr lang="en-US" sz="1200" dirty="0"/>
              <a:t> ...</a:t>
            </a:r>
          </a:p>
          <a:p>
            <a:r>
              <a:rPr lang="en-US" sz="1200" dirty="0"/>
              <a:t>TCO reduction thanks to this unique infrastructure and cloud solution. Evolution of the solution towards real-time network analytics (Wi-Fi, BLE, switches) and the use of machine learning.</a:t>
            </a:r>
          </a:p>
          <a:p>
            <a:r>
              <a:rPr lang="en-US" sz="1200" dirty="0"/>
              <a:t>The choice of a sustainable technology, the best indoor </a:t>
            </a:r>
            <a:r>
              <a:rPr lang="en-US" sz="1200" dirty="0" err="1"/>
              <a:t>IoT</a:t>
            </a:r>
            <a:r>
              <a:rPr lang="en-US" sz="1200" dirty="0"/>
              <a:t> protocol: support of the 'mesh' mode (BT4.1), increase of bandwidth (BT5) improvements of the position accuracy (BT5.1 Angle arrival / departure)</a:t>
            </a:r>
          </a:p>
          <a:p>
            <a:r>
              <a:rPr lang="en-US" sz="1200" dirty="0"/>
              <a:t>The ALE asset tracking solution works with customer’s existing WLAN whereas competitors which provide Wi-Fi based asset tracking solutions can only operate if Wi-Fi density is increased 3 times (on average)</a:t>
            </a:r>
          </a:p>
        </p:txBody>
      </p:sp>
    </p:spTree>
    <p:extLst>
      <p:ext uri="{BB962C8B-B14F-4D97-AF65-F5344CB8AC3E}">
        <p14:creationId xmlns:p14="http://schemas.microsoft.com/office/powerpoint/2010/main" val="3992398843"/>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Healthcare Focused Solution.</a:t>
            </a:r>
          </a:p>
        </p:txBody>
      </p:sp>
      <p:sp>
        <p:nvSpPr>
          <p:cNvPr id="3" name="Text Placeholder 2"/>
          <p:cNvSpPr>
            <a:spLocks noGrp="1"/>
          </p:cNvSpPr>
          <p:nvPr>
            <p:ph type="body" sz="quarter" idx="11"/>
          </p:nvPr>
        </p:nvSpPr>
        <p:spPr/>
        <p:txBody>
          <a:bodyPr/>
          <a:lstStyle/>
          <a:p>
            <a:r>
              <a:rPr lang="fr-FR" dirty="0" err="1"/>
              <a:t>What</a:t>
            </a:r>
            <a:r>
              <a:rPr lang="fr-FR" dirty="0"/>
              <a:t> </a:t>
            </a:r>
            <a:r>
              <a:rPr lang="fr-FR" dirty="0" err="1"/>
              <a:t>differentiates</a:t>
            </a:r>
            <a:r>
              <a:rPr lang="fr-FR" dirty="0"/>
              <a:t> us?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35036912"/>
              </p:ext>
            </p:extLst>
          </p:nvPr>
        </p:nvGraphicFramePr>
        <p:xfrm>
          <a:off x="958098" y="1462695"/>
          <a:ext cx="7376004" cy="3002280"/>
        </p:xfrm>
        <a:graphic>
          <a:graphicData uri="http://schemas.openxmlformats.org/drawingml/2006/table">
            <a:tbl>
              <a:tblPr firstRow="1" bandRow="1">
                <a:tableStyleId>{5C22544A-7EE6-4342-B048-85BDC9FD1C3A}</a:tableStyleId>
              </a:tblPr>
              <a:tblGrid>
                <a:gridCol w="477595">
                  <a:extLst>
                    <a:ext uri="{9D8B030D-6E8A-4147-A177-3AD203B41FA5}">
                      <a16:colId xmlns="" xmlns:a16="http://schemas.microsoft.com/office/drawing/2014/main" val="1065236035"/>
                    </a:ext>
                  </a:extLst>
                </a:gridCol>
                <a:gridCol w="6898409">
                  <a:extLst>
                    <a:ext uri="{9D8B030D-6E8A-4147-A177-3AD203B41FA5}">
                      <a16:colId xmlns="" xmlns:a16="http://schemas.microsoft.com/office/drawing/2014/main" val="3123389636"/>
                    </a:ext>
                  </a:extLst>
                </a:gridCol>
              </a:tblGrid>
              <a:tr h="370840">
                <a:tc>
                  <a:txBody>
                    <a:bodyPr/>
                    <a:lstStyle/>
                    <a:p>
                      <a:endParaRPr lang="en-US" dirty="0"/>
                    </a:p>
                  </a:txBody>
                  <a:tcPr/>
                </a:tc>
                <a:tc>
                  <a:txBody>
                    <a:bodyPr/>
                    <a:lstStyle/>
                    <a:p>
                      <a:r>
                        <a:rPr lang="en-US" dirty="0" err="1"/>
                        <a:t>OmniAccess</a:t>
                      </a:r>
                      <a:r>
                        <a:rPr lang="en-US" baseline="0" dirty="0"/>
                        <a:t> Stellar Asset Tracking solution</a:t>
                      </a:r>
                      <a:endParaRPr lang="en-US" dirty="0"/>
                    </a:p>
                  </a:txBody>
                  <a:tcPr/>
                </a:tc>
                <a:extLst>
                  <a:ext uri="{0D108BD9-81ED-4DB2-BD59-A6C34878D82A}">
                    <a16:rowId xmlns="" xmlns:a16="http://schemas.microsoft.com/office/drawing/2014/main" val="1190424498"/>
                  </a:ext>
                </a:extLst>
              </a:tr>
              <a:tr h="370840">
                <a:tc>
                  <a:txBody>
                    <a:bodyPr/>
                    <a:lstStyle/>
                    <a:p>
                      <a:pPr marL="0" indent="0">
                        <a:buFontTx/>
                        <a:buNone/>
                      </a:pPr>
                      <a:r>
                        <a:rPr lang="en-US" sz="1000" dirty="0"/>
                        <a:t>1.</a:t>
                      </a:r>
                    </a:p>
                  </a:txBody>
                  <a:tcPr/>
                </a:tc>
                <a:tc>
                  <a:txBody>
                    <a:bodyPr/>
                    <a:lstStyle/>
                    <a:p>
                      <a:r>
                        <a:rPr lang="en-US" sz="1000" dirty="0"/>
                        <a:t>Architecture based on latest Cloud technology to provide real-time location services along with an unprecedented scale, and high availability</a:t>
                      </a:r>
                    </a:p>
                  </a:txBody>
                  <a:tcPr/>
                </a:tc>
                <a:extLst>
                  <a:ext uri="{0D108BD9-81ED-4DB2-BD59-A6C34878D82A}">
                    <a16:rowId xmlns="" xmlns:a16="http://schemas.microsoft.com/office/drawing/2014/main" val="3792273026"/>
                  </a:ext>
                </a:extLst>
              </a:tr>
              <a:tr h="370840">
                <a:tc>
                  <a:txBody>
                    <a:bodyPr/>
                    <a:lstStyle/>
                    <a:p>
                      <a:pPr marL="0" indent="0">
                        <a:buFontTx/>
                        <a:buNone/>
                      </a:pPr>
                      <a:r>
                        <a:rPr lang="en-US" sz="1000" dirty="0"/>
                        <a:t>2.</a:t>
                      </a:r>
                    </a:p>
                  </a:txBody>
                  <a:tcPr/>
                </a:tc>
                <a:tc>
                  <a:txBody>
                    <a:bodyPr/>
                    <a:lstStyle/>
                    <a:p>
                      <a:r>
                        <a:rPr lang="en-US" sz="1000" dirty="0"/>
                        <a:t>Innovative tags with built-in accelerometer, stops transmission when the assets are not in motion, this ensures higher battery life which in turn provides lower OPEX to maintain tags across the hospital </a:t>
                      </a:r>
                    </a:p>
                  </a:txBody>
                  <a:tcPr/>
                </a:tc>
                <a:extLst>
                  <a:ext uri="{0D108BD9-81ED-4DB2-BD59-A6C34878D82A}">
                    <a16:rowId xmlns="" xmlns:a16="http://schemas.microsoft.com/office/drawing/2014/main" val="2960543111"/>
                  </a:ext>
                </a:extLst>
              </a:tr>
              <a:tr h="370840">
                <a:tc>
                  <a:txBody>
                    <a:bodyPr/>
                    <a:lstStyle/>
                    <a:p>
                      <a:pPr marL="0" indent="0">
                        <a:buFontTx/>
                        <a:buNone/>
                      </a:pPr>
                      <a:r>
                        <a:rPr lang="en-US" sz="1000" dirty="0"/>
                        <a:t>3.</a:t>
                      </a:r>
                    </a:p>
                  </a:txBody>
                  <a:tcPr/>
                </a:tc>
                <a:tc>
                  <a:txBody>
                    <a:bodyPr/>
                    <a:lstStyle/>
                    <a:p>
                      <a:r>
                        <a:rPr lang="en-US" sz="1000" dirty="0"/>
                        <a:t>Lowest cost solution: Innovative solution ensures the lowest cost providing the best ROI for the customers</a:t>
                      </a:r>
                    </a:p>
                  </a:txBody>
                  <a:tcPr/>
                </a:tc>
                <a:extLst>
                  <a:ext uri="{0D108BD9-81ED-4DB2-BD59-A6C34878D82A}">
                    <a16:rowId xmlns="" xmlns:a16="http://schemas.microsoft.com/office/drawing/2014/main" val="2655115448"/>
                  </a:ext>
                </a:extLst>
              </a:tr>
              <a:tr h="370840">
                <a:tc>
                  <a:txBody>
                    <a:bodyPr/>
                    <a:lstStyle/>
                    <a:p>
                      <a:pPr marL="0" indent="0">
                        <a:buFontTx/>
                        <a:buNone/>
                      </a:pPr>
                      <a:r>
                        <a:rPr lang="en-US" sz="1000" dirty="0"/>
                        <a:t>4.</a:t>
                      </a:r>
                    </a:p>
                  </a:txBody>
                  <a:tcPr/>
                </a:tc>
                <a:tc>
                  <a:txBody>
                    <a:bodyPr/>
                    <a:lstStyle/>
                    <a:p>
                      <a:r>
                        <a:rPr lang="en-US" sz="1000" dirty="0"/>
                        <a:t>Complete Turn-key Solution: ALE provides all the components of the Asset tracking solution which simplifies the Asset tracking deployment and keeps the OPEX low</a:t>
                      </a:r>
                    </a:p>
                  </a:txBody>
                  <a:tcPr/>
                </a:tc>
                <a:extLst>
                  <a:ext uri="{0D108BD9-81ED-4DB2-BD59-A6C34878D82A}">
                    <a16:rowId xmlns="" xmlns:a16="http://schemas.microsoft.com/office/drawing/2014/main" val="2473902092"/>
                  </a:ext>
                </a:extLst>
              </a:tr>
              <a:tr h="370840">
                <a:tc>
                  <a:txBody>
                    <a:bodyPr/>
                    <a:lstStyle/>
                    <a:p>
                      <a:pPr marL="0" indent="0">
                        <a:buFontTx/>
                        <a:buNone/>
                      </a:pPr>
                      <a:r>
                        <a:rPr lang="en-US" sz="1000" dirty="0"/>
                        <a:t>5.</a:t>
                      </a:r>
                    </a:p>
                  </a:txBody>
                  <a:tcPr/>
                </a:tc>
                <a:tc>
                  <a:txBody>
                    <a:bodyPr/>
                    <a:lstStyle/>
                    <a:p>
                      <a:r>
                        <a:rPr lang="en-US" sz="1000" dirty="0"/>
                        <a:t>Overlay Solution over existing infrastructure: the Asset tracking solution doesn't impact the existing data network and doesn't require the customer to replace the existing Wi-Fi network – competitors which provide Wi-Fi Based Asset tracking can only work if Wi-Fi density is increased 3 times</a:t>
                      </a:r>
                    </a:p>
                    <a:p>
                      <a:endParaRPr lang="en-US" sz="1000" dirty="0"/>
                    </a:p>
                  </a:txBody>
                  <a:tcPr/>
                </a:tc>
                <a:extLst>
                  <a:ext uri="{0D108BD9-81ED-4DB2-BD59-A6C34878D82A}">
                    <a16:rowId xmlns="" xmlns:a16="http://schemas.microsoft.com/office/drawing/2014/main" val="4086707251"/>
                  </a:ext>
                </a:extLst>
              </a:tr>
              <a:tr h="370840">
                <a:tc>
                  <a:txBody>
                    <a:bodyPr/>
                    <a:lstStyle/>
                    <a:p>
                      <a:pPr marL="0" indent="0">
                        <a:buFontTx/>
                        <a:buNone/>
                      </a:pPr>
                      <a:r>
                        <a:rPr lang="en-US" sz="1000" dirty="0"/>
                        <a:t>6.</a:t>
                      </a:r>
                    </a:p>
                  </a:txBody>
                  <a:tcPr/>
                </a:tc>
                <a:tc>
                  <a:txBody>
                    <a:bodyPr/>
                    <a:lstStyle/>
                    <a:p>
                      <a:r>
                        <a:rPr lang="en-US" sz="1000" dirty="0"/>
                        <a:t>Geo-fence based Alerts to cover various healthcare uses case</a:t>
                      </a:r>
                    </a:p>
                  </a:txBody>
                  <a:tcPr/>
                </a:tc>
                <a:extLst>
                  <a:ext uri="{0D108BD9-81ED-4DB2-BD59-A6C34878D82A}">
                    <a16:rowId xmlns="" xmlns:a16="http://schemas.microsoft.com/office/drawing/2014/main" val="1548926584"/>
                  </a:ext>
                </a:extLst>
              </a:tr>
            </a:tbl>
          </a:graphicData>
        </a:graphic>
      </p:graphicFrame>
      <p:pic>
        <p:nvPicPr>
          <p:cNvPr id="6" name="Image 5"/>
          <p:cNvPicPr>
            <a:picLocks noChangeAspect="1"/>
          </p:cNvPicPr>
          <p:nvPr/>
        </p:nvPicPr>
        <p:blipFill>
          <a:blip r:embed="rId3"/>
          <a:stretch>
            <a:fillRect/>
          </a:stretch>
        </p:blipFill>
        <p:spPr>
          <a:xfrm>
            <a:off x="7687908" y="153416"/>
            <a:ext cx="1138301" cy="757424"/>
          </a:xfrm>
          <a:prstGeom prst="rect">
            <a:avLst/>
          </a:prstGeom>
        </p:spPr>
      </p:pic>
    </p:spTree>
    <p:extLst>
      <p:ext uri="{BB962C8B-B14F-4D97-AF65-F5344CB8AC3E}">
        <p14:creationId xmlns:p14="http://schemas.microsoft.com/office/powerpoint/2010/main" val="2139450026"/>
      </p:ext>
    </p:extLst>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622859" y="234814"/>
            <a:ext cx="7645651" cy="712539"/>
          </a:xfrm>
        </p:spPr>
        <p:txBody>
          <a:bodyPr/>
          <a:lstStyle/>
          <a:p>
            <a:r>
              <a:rPr lang="en-US" dirty="0"/>
              <a:t>training for </a:t>
            </a:r>
            <a:r>
              <a:rPr lang="en-US" dirty="0" err="1"/>
              <a:t>omniaccess</a:t>
            </a:r>
            <a:r>
              <a:rPr lang="en-US" dirty="0"/>
              <a:t> stellar asset tracking</a:t>
            </a:r>
          </a:p>
        </p:txBody>
      </p:sp>
      <p:sp>
        <p:nvSpPr>
          <p:cNvPr id="10" name="Text Placeholder 6"/>
          <p:cNvSpPr txBox="1">
            <a:spLocks/>
          </p:cNvSpPr>
          <p:nvPr/>
        </p:nvSpPr>
        <p:spPr>
          <a:xfrm>
            <a:off x="622858" y="1380352"/>
            <a:ext cx="8321460" cy="1226661"/>
          </a:xfrm>
          <a:prstGeom prst="rect">
            <a:avLst/>
          </a:prstGeom>
        </p:spPr>
        <p:txBody>
          <a:bodyPr/>
          <a:lstStyle>
            <a:lvl1pPr marL="170845" marR="0" indent="-170845" algn="l" defTabSz="685164" rtl="0" eaLnBrk="0" fontAlgn="base" latinLnBrk="0" hangingPunct="0">
              <a:lnSpc>
                <a:spcPct val="100000"/>
              </a:lnSpc>
              <a:spcBef>
                <a:spcPts val="750"/>
              </a:spcBef>
              <a:spcAft>
                <a:spcPct val="0"/>
              </a:spcAft>
              <a:buClr>
                <a:srgbClr val="604187"/>
              </a:buClr>
              <a:buSzTx/>
              <a:buFontTx/>
              <a:buBlip>
                <a:blip r:embed="rId3"/>
              </a:buBlip>
              <a:tabLst/>
              <a:defRPr lang="en-US" sz="1400" b="0" i="0" kern="1200">
                <a:solidFill>
                  <a:schemeClr val="tx2">
                    <a:lumMod val="50000"/>
                  </a:schemeClr>
                </a:solidFill>
                <a:latin typeface="+mn-lt"/>
                <a:ea typeface="Montserrat Hairline" charset="0"/>
                <a:cs typeface="Montserrat Hairline" charset="0"/>
              </a:defRPr>
            </a:lvl1pPr>
            <a:lvl2pPr marL="513725" indent="-170845" algn="l" defTabSz="685164" rtl="0" eaLnBrk="1" fontAlgn="base" hangingPunct="1">
              <a:lnSpc>
                <a:spcPct val="100000"/>
              </a:lnSpc>
              <a:spcBef>
                <a:spcPts val="375"/>
              </a:spcBef>
              <a:spcAft>
                <a:spcPct val="0"/>
              </a:spcAft>
              <a:buFontTx/>
              <a:buBlip>
                <a:blip r:embed="rId3"/>
              </a:buBlip>
              <a:defRPr lang="en-US" sz="1100" b="0" i="0" kern="1200">
                <a:solidFill>
                  <a:schemeClr val="tx1"/>
                </a:solidFill>
                <a:latin typeface="Trebuchet MS" panose="020B0703020202090204" pitchFamily="34" charset="0"/>
                <a:ea typeface="Montserrat Hairline" charset="0"/>
                <a:cs typeface="Montserrat Hairline" charset="0"/>
              </a:defRPr>
            </a:lvl2pPr>
            <a:lvl3pPr marL="857198" indent="-171440" algn="l" defTabSz="685164" rtl="0" eaLnBrk="1" fontAlgn="base" hangingPunct="1">
              <a:lnSpc>
                <a:spcPct val="100000"/>
              </a:lnSpc>
              <a:spcBef>
                <a:spcPts val="375"/>
              </a:spcBef>
              <a:spcAft>
                <a:spcPct val="0"/>
              </a:spcAft>
              <a:buFontTx/>
              <a:buBlip>
                <a:blip r:embed="rId3"/>
              </a:buBlip>
              <a:defRPr lang="en-US" sz="900" b="0" i="0" kern="1200">
                <a:solidFill>
                  <a:schemeClr val="tx1"/>
                </a:solidFill>
                <a:latin typeface="Trebuchet MS" panose="020B0703020202090204" pitchFamily="34" charset="0"/>
                <a:ea typeface="Montserrat Hairline" charset="0"/>
                <a:cs typeface="Montserrat Hairline" charset="0"/>
              </a:defRPr>
            </a:lvl3pPr>
            <a:lvl4pPr marL="1200078" indent="-171440" algn="l" defTabSz="685164" rtl="0" eaLnBrk="1" fontAlgn="base" hangingPunct="1">
              <a:lnSpc>
                <a:spcPct val="100000"/>
              </a:lnSpc>
              <a:spcBef>
                <a:spcPts val="375"/>
              </a:spcBef>
              <a:spcAft>
                <a:spcPct val="0"/>
              </a:spcAft>
              <a:buFontTx/>
              <a:buBlip>
                <a:blip r:embed="rId3"/>
              </a:buBlip>
              <a:defRPr lang="en-US" sz="700" b="0" i="0" kern="1200">
                <a:solidFill>
                  <a:schemeClr val="tx1"/>
                </a:solidFill>
                <a:latin typeface="Trebuchet MS" panose="020B0703020202090204" pitchFamily="34" charset="0"/>
                <a:ea typeface="Montserrat Hairline" charset="0"/>
                <a:cs typeface="Montserrat Hairline" charset="0"/>
              </a:defRPr>
            </a:lvl4pPr>
            <a:lvl5pPr marL="1542362" indent="-170845" algn="l" defTabSz="685164" rtl="0" eaLnBrk="1" fontAlgn="base" hangingPunct="1">
              <a:lnSpc>
                <a:spcPct val="90000"/>
              </a:lnSpc>
              <a:spcBef>
                <a:spcPts val="375"/>
              </a:spcBef>
              <a:spcAft>
                <a:spcPct val="0"/>
              </a:spcAft>
              <a:buFont typeface="Arial" panose="020B0604020202020204" pitchFamily="34" charset="0"/>
              <a:buChar char="•"/>
              <a:defRPr lang="en-US" sz="750" kern="1200" dirty="0">
                <a:solidFill>
                  <a:schemeClr val="tx1"/>
                </a:solidFill>
                <a:latin typeface="Montserrat Hairline" charset="0"/>
                <a:ea typeface="Montserrat Hairline" charset="0"/>
                <a:cs typeface="Montserrat Hairline" charset="0"/>
              </a:defRPr>
            </a:lvl5pPr>
            <a:lvl6pPr marL="1885460"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71"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082"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893" indent="-171406" algn="l" defTabSz="68562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Definition of a full “On-Line” dedicated training offer for our Business Partners (and Internal)</a:t>
            </a:r>
          </a:p>
          <a:p>
            <a:pPr lvl="1"/>
            <a:r>
              <a:rPr lang="en-US" dirty="0"/>
              <a:t>Dedicated Sales module (ACSR)</a:t>
            </a:r>
          </a:p>
          <a:p>
            <a:pPr lvl="1"/>
            <a:r>
              <a:rPr lang="en-US" dirty="0"/>
              <a:t>Dedicated Presales module with separate ACPS exam</a:t>
            </a:r>
          </a:p>
          <a:p>
            <a:pPr lvl="1"/>
            <a:r>
              <a:rPr lang="en-US" dirty="0"/>
              <a:t>Dedicated post sales module with separate ACFE exam</a:t>
            </a:r>
          </a:p>
          <a:p>
            <a:pPr lvl="2"/>
            <a:r>
              <a:rPr lang="en-US" dirty="0"/>
              <a:t>Post sales training full online in a first step</a:t>
            </a:r>
          </a:p>
        </p:txBody>
      </p:sp>
      <p:graphicFrame>
        <p:nvGraphicFramePr>
          <p:cNvPr id="7" name="Table 6"/>
          <p:cNvGraphicFramePr>
            <a:graphicFrameLocks noGrp="1"/>
          </p:cNvGraphicFramePr>
          <p:nvPr/>
        </p:nvGraphicFramePr>
        <p:xfrm>
          <a:off x="622858" y="2723744"/>
          <a:ext cx="8321461" cy="1781254"/>
        </p:xfrm>
        <a:graphic>
          <a:graphicData uri="http://schemas.openxmlformats.org/drawingml/2006/table">
            <a:tbl>
              <a:tblPr firstRow="1" bandRow="1">
                <a:tableStyleId>{5C22544A-7EE6-4342-B048-85BDC9FD1C3A}</a:tableStyleId>
              </a:tblPr>
              <a:tblGrid>
                <a:gridCol w="979790">
                  <a:extLst>
                    <a:ext uri="{9D8B030D-6E8A-4147-A177-3AD203B41FA5}">
                      <a16:colId xmlns="" xmlns:a16="http://schemas.microsoft.com/office/drawing/2014/main" val="246582612"/>
                    </a:ext>
                  </a:extLst>
                </a:gridCol>
                <a:gridCol w="1936781">
                  <a:extLst>
                    <a:ext uri="{9D8B030D-6E8A-4147-A177-3AD203B41FA5}">
                      <a16:colId xmlns="" xmlns:a16="http://schemas.microsoft.com/office/drawing/2014/main" val="1093663319"/>
                    </a:ext>
                  </a:extLst>
                </a:gridCol>
                <a:gridCol w="1187425">
                  <a:extLst>
                    <a:ext uri="{9D8B030D-6E8A-4147-A177-3AD203B41FA5}">
                      <a16:colId xmlns="" xmlns:a16="http://schemas.microsoft.com/office/drawing/2014/main" val="875709358"/>
                    </a:ext>
                  </a:extLst>
                </a:gridCol>
                <a:gridCol w="902221">
                  <a:extLst>
                    <a:ext uri="{9D8B030D-6E8A-4147-A177-3AD203B41FA5}">
                      <a16:colId xmlns="" xmlns:a16="http://schemas.microsoft.com/office/drawing/2014/main" val="1768911806"/>
                    </a:ext>
                  </a:extLst>
                </a:gridCol>
                <a:gridCol w="902221">
                  <a:extLst>
                    <a:ext uri="{9D8B030D-6E8A-4147-A177-3AD203B41FA5}">
                      <a16:colId xmlns="" xmlns:a16="http://schemas.microsoft.com/office/drawing/2014/main" val="305169628"/>
                    </a:ext>
                  </a:extLst>
                </a:gridCol>
                <a:gridCol w="717429">
                  <a:extLst>
                    <a:ext uri="{9D8B030D-6E8A-4147-A177-3AD203B41FA5}">
                      <a16:colId xmlns="" xmlns:a16="http://schemas.microsoft.com/office/drawing/2014/main" val="3838078040"/>
                    </a:ext>
                  </a:extLst>
                </a:gridCol>
                <a:gridCol w="635703">
                  <a:extLst>
                    <a:ext uri="{9D8B030D-6E8A-4147-A177-3AD203B41FA5}">
                      <a16:colId xmlns="" xmlns:a16="http://schemas.microsoft.com/office/drawing/2014/main" val="3368012172"/>
                    </a:ext>
                  </a:extLst>
                </a:gridCol>
                <a:gridCol w="1059891">
                  <a:extLst>
                    <a:ext uri="{9D8B030D-6E8A-4147-A177-3AD203B41FA5}">
                      <a16:colId xmlns="" xmlns:a16="http://schemas.microsoft.com/office/drawing/2014/main" val="24314954"/>
                    </a:ext>
                  </a:extLst>
                </a:gridCol>
              </a:tblGrid>
              <a:tr h="25400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u="none" strike="noStrike" cap="none" normalizeH="0" baseline="0" noProof="0" dirty="0">
                          <a:ln>
                            <a:noFill/>
                          </a:ln>
                          <a:effectLst/>
                        </a:rPr>
                        <a:t>Course</a:t>
                      </a:r>
                      <a:endParaRPr kumimoji="0" lang="en-US" sz="1000" b="1" i="0" u="none" strike="noStrike" cap="none" normalizeH="0" baseline="0" noProof="0" dirty="0">
                        <a:ln>
                          <a:noFill/>
                        </a:ln>
                        <a:solidFill>
                          <a:schemeClr val="bg1"/>
                        </a:solidFill>
                        <a:effectLst/>
                        <a:latin typeface="Calibri" pitchFamily="34" charset="0"/>
                        <a:ea typeface="ヒラギノ角ゴ Pro W3"/>
                        <a:cs typeface="ヒラギノ角ゴ Pro W3"/>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u="none" strike="noStrike" cap="none" normalizeH="0" baseline="0" noProof="0" dirty="0">
                          <a:ln>
                            <a:noFill/>
                          </a:ln>
                          <a:effectLst/>
                        </a:rPr>
                        <a:t>Title</a:t>
                      </a:r>
                      <a:endParaRPr kumimoji="0" lang="en-US" sz="1000" b="1" i="0" u="none" strike="noStrike" cap="none" normalizeH="0" baseline="0" noProof="0" dirty="0">
                        <a:ln>
                          <a:noFill/>
                        </a:ln>
                        <a:solidFill>
                          <a:schemeClr val="bg1"/>
                        </a:solidFill>
                        <a:effectLst/>
                        <a:latin typeface="Calibri" pitchFamily="34" charset="0"/>
                        <a:ea typeface="ヒラギノ角ゴ Pro W3"/>
                        <a:cs typeface="ヒラギノ角ゴ Pro W3"/>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u="none" strike="noStrike" cap="none" normalizeH="0" baseline="0" noProof="0" dirty="0">
                          <a:ln>
                            <a:noFill/>
                          </a:ln>
                          <a:effectLst/>
                        </a:rPr>
                        <a:t>Type</a:t>
                      </a:r>
                      <a:endParaRPr kumimoji="0" lang="en-US" sz="1000" b="1" i="0" u="none" strike="noStrike" cap="none" normalizeH="0" baseline="0" noProof="0" dirty="0">
                        <a:ln>
                          <a:noFill/>
                        </a:ln>
                        <a:solidFill>
                          <a:schemeClr val="bg1"/>
                        </a:solidFill>
                        <a:effectLst/>
                        <a:latin typeface="Calibri" pitchFamily="34" charset="0"/>
                        <a:ea typeface="ヒラギノ角ゴ Pro W3"/>
                        <a:cs typeface="ヒラギノ角ゴ Pro W3"/>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noProof="0" dirty="0">
                          <a:ln>
                            <a:noFill/>
                          </a:ln>
                          <a:solidFill>
                            <a:schemeClr val="bg1"/>
                          </a:solidFill>
                          <a:effectLst/>
                          <a:latin typeface="Calibri" pitchFamily="34" charset="0"/>
                          <a:ea typeface="ヒラギノ角ゴ Pro W3"/>
                          <a:cs typeface="ヒラギノ角ゴ Pro W3"/>
                        </a:rPr>
                        <a:t>Duration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u="none" strike="noStrike" cap="none" normalizeH="0" baseline="0" noProof="0" dirty="0">
                          <a:ln>
                            <a:noFill/>
                          </a:ln>
                          <a:effectLst/>
                        </a:rPr>
                        <a:t>Population</a:t>
                      </a:r>
                      <a:endParaRPr kumimoji="0" lang="en-US" sz="1000" b="1" i="0" u="none" strike="noStrike" cap="none" normalizeH="0" baseline="0" noProof="0" dirty="0">
                        <a:ln>
                          <a:noFill/>
                        </a:ln>
                        <a:solidFill>
                          <a:schemeClr val="bg1"/>
                        </a:solidFill>
                        <a:effectLst/>
                        <a:latin typeface="Calibri" pitchFamily="34" charset="0"/>
                        <a:ea typeface="ヒラギノ角ゴ Pro W3"/>
                        <a:cs typeface="ヒラギノ角ゴ Pro W3"/>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u="none" strike="noStrike" cap="none" normalizeH="0" baseline="0" noProof="0" dirty="0">
                          <a:ln>
                            <a:noFill/>
                          </a:ln>
                          <a:effectLst/>
                        </a:rPr>
                        <a:t>Internal</a:t>
                      </a:r>
                      <a:endParaRPr kumimoji="0" lang="en-US" sz="1000" b="1" i="0" u="none" strike="noStrike" cap="none" normalizeH="0" baseline="0" noProof="0" dirty="0">
                        <a:ln>
                          <a:noFill/>
                        </a:ln>
                        <a:solidFill>
                          <a:schemeClr val="bg1"/>
                        </a:solidFill>
                        <a:effectLst/>
                        <a:latin typeface="Calibri" pitchFamily="34" charset="0"/>
                        <a:ea typeface="ヒラギノ角ゴ Pro W3"/>
                        <a:cs typeface="ヒラギノ角ゴ Pro W3"/>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u="none" strike="noStrike" cap="none" normalizeH="0" baseline="0" noProof="0" dirty="0">
                          <a:ln>
                            <a:noFill/>
                          </a:ln>
                          <a:effectLst/>
                        </a:rPr>
                        <a:t>External</a:t>
                      </a:r>
                      <a:endParaRPr kumimoji="0" lang="en-US" sz="1000" b="1" i="0" u="none" strike="noStrike" cap="none" normalizeH="0" baseline="0" noProof="0" dirty="0">
                        <a:ln>
                          <a:noFill/>
                        </a:ln>
                        <a:solidFill>
                          <a:schemeClr val="bg1"/>
                        </a:solidFill>
                        <a:effectLst/>
                        <a:latin typeface="Calibri" pitchFamily="34" charset="0"/>
                        <a:ea typeface="ヒラギノ角ゴ Pro W3"/>
                        <a:cs typeface="ヒラギノ角ゴ Pro W3"/>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u="none" strike="noStrike" cap="none" normalizeH="0" baseline="0" noProof="0" dirty="0">
                          <a:ln>
                            <a:noFill/>
                          </a:ln>
                          <a:effectLst/>
                        </a:rPr>
                        <a:t>Availability</a:t>
                      </a:r>
                      <a:endParaRPr kumimoji="0" lang="en-US" sz="1000" b="1" i="0" u="none" strike="noStrike" cap="none" normalizeH="0" baseline="0" noProof="0" dirty="0">
                        <a:ln>
                          <a:noFill/>
                        </a:ln>
                        <a:solidFill>
                          <a:schemeClr val="bg1"/>
                        </a:solidFill>
                        <a:effectLst/>
                        <a:latin typeface="Calibri" pitchFamily="34" charset="0"/>
                        <a:ea typeface="ヒラギノ角ゴ Pro W3"/>
                        <a:cs typeface="ヒラギノ角ゴ Pro W3"/>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extLst>
                  <a:ext uri="{0D108BD9-81ED-4DB2-BD59-A6C34878D82A}">
                    <a16:rowId xmlns="" xmlns:a16="http://schemas.microsoft.com/office/drawing/2014/main" val="2289369314"/>
                  </a:ext>
                </a:extLst>
              </a:tr>
              <a:tr h="324870">
                <a:tc>
                  <a:txBody>
                    <a:bodyPr/>
                    <a:lstStyle/>
                    <a:p>
                      <a:pPr algn="l" fontAlgn="b"/>
                      <a:r>
                        <a:rPr lang="en-US" sz="1000" b="0" i="0" u="none" strike="noStrike" dirty="0">
                          <a:solidFill>
                            <a:srgbClr val="000000"/>
                          </a:solidFill>
                          <a:effectLst/>
                          <a:latin typeface="+mn-lt"/>
                        </a:rPr>
                        <a:t>DT00WSA027</a:t>
                      </a:r>
                    </a:p>
                  </a:txBody>
                  <a:tcPr marR="9525" marT="9525" marB="0" anchor="ctr">
                    <a:lnT w="38100" cmpd="sng">
                      <a:noFill/>
                    </a:lnT>
                  </a:tcPr>
                </a:tc>
                <a:tc>
                  <a:txBody>
                    <a:bodyPr/>
                    <a:lstStyle/>
                    <a:p>
                      <a:pPr algn="l" fontAlgn="b"/>
                      <a:r>
                        <a:rPr lang="en-US" sz="1000" b="0" i="0" u="none" strike="noStrike" dirty="0">
                          <a:solidFill>
                            <a:srgbClr val="000000"/>
                          </a:solidFill>
                          <a:effectLst/>
                          <a:latin typeface="+mn-lt"/>
                        </a:rPr>
                        <a:t>Stellar Asset Tracking (ACSR)</a:t>
                      </a:r>
                    </a:p>
                  </a:txBody>
                  <a:tcPr marR="9525" marT="9525" marB="0" anchor="ctr">
                    <a:lnT w="38100" cmpd="sng">
                      <a:noFill/>
                    </a:lnT>
                  </a:tcPr>
                </a:tc>
                <a:tc>
                  <a:txBody>
                    <a:bodyPr/>
                    <a:lstStyle/>
                    <a:p>
                      <a:pPr algn="l" fontAlgn="b"/>
                      <a:r>
                        <a:rPr lang="en-US" sz="1000" b="0" i="0" u="none" strike="noStrike" dirty="0">
                          <a:solidFill>
                            <a:srgbClr val="000000"/>
                          </a:solidFill>
                          <a:effectLst/>
                          <a:latin typeface="+mn-lt"/>
                        </a:rPr>
                        <a:t>Course w/ Certification incl.</a:t>
                      </a:r>
                    </a:p>
                  </a:txBody>
                  <a:tcPr marR="9525" marT="9525" marB="0" anchor="ctr">
                    <a:lnT w="38100" cmpd="sng">
                      <a:noFill/>
                    </a:lnT>
                  </a:tcPr>
                </a:tc>
                <a:tc>
                  <a:txBody>
                    <a:bodyPr/>
                    <a:lstStyle/>
                    <a:p>
                      <a:pPr algn="ctr" fontAlgn="b"/>
                      <a:r>
                        <a:rPr lang="en-US" sz="1000" b="0" i="0" u="none" strike="noStrike" dirty="0">
                          <a:solidFill>
                            <a:srgbClr val="000000"/>
                          </a:solidFill>
                          <a:effectLst/>
                          <a:latin typeface="+mn-lt"/>
                        </a:rPr>
                        <a:t>45 min tbc</a:t>
                      </a:r>
                    </a:p>
                  </a:txBody>
                  <a:tcPr marL="9525" marR="9525" marT="9525" marB="0" anchor="ctr">
                    <a:lnT w="38100" cmpd="sng">
                      <a:noFill/>
                    </a:lnT>
                  </a:tcPr>
                </a:tc>
                <a:tc>
                  <a:txBody>
                    <a:bodyPr/>
                    <a:lstStyle/>
                    <a:p>
                      <a:pPr algn="ctr" fontAlgn="b"/>
                      <a:r>
                        <a:rPr lang="en-US" sz="1000" b="0" i="0" u="none" strike="noStrike">
                          <a:solidFill>
                            <a:srgbClr val="000000"/>
                          </a:solidFill>
                          <a:effectLst/>
                          <a:latin typeface="+mn-lt"/>
                        </a:rPr>
                        <a:t>Sales</a:t>
                      </a:r>
                    </a:p>
                  </a:txBody>
                  <a:tcPr marL="9525" marR="9525" marT="9525" marB="0" anchor="ctr">
                    <a:lnT w="38100" cmpd="sng">
                      <a:noFill/>
                    </a:lnT>
                  </a:tcPr>
                </a:tc>
                <a:tc>
                  <a:txBody>
                    <a:bodyPr/>
                    <a:lstStyle/>
                    <a:p>
                      <a:pPr algn="ctr" fontAlgn="b"/>
                      <a:r>
                        <a:rPr lang="en-US" sz="1000" b="0" i="0" u="none" strike="noStrike">
                          <a:solidFill>
                            <a:srgbClr val="000000"/>
                          </a:solidFill>
                          <a:effectLst/>
                          <a:latin typeface="+mn-lt"/>
                        </a:rPr>
                        <a:t>Y</a:t>
                      </a:r>
                    </a:p>
                  </a:txBody>
                  <a:tcPr marL="9525" marR="9525" marT="9525" marB="0" anchor="ctr">
                    <a:lnT w="38100" cmpd="sng">
                      <a:noFill/>
                    </a:lnT>
                  </a:tcPr>
                </a:tc>
                <a:tc>
                  <a:txBody>
                    <a:bodyPr/>
                    <a:lstStyle/>
                    <a:p>
                      <a:pPr algn="ctr" fontAlgn="b"/>
                      <a:r>
                        <a:rPr lang="en-US" sz="1000" b="0" i="0" u="none" strike="noStrike">
                          <a:solidFill>
                            <a:srgbClr val="000000"/>
                          </a:solidFill>
                          <a:effectLst/>
                          <a:latin typeface="+mn-lt"/>
                        </a:rPr>
                        <a:t>Y</a:t>
                      </a:r>
                    </a:p>
                  </a:txBody>
                  <a:tcPr marL="9525" marR="9525" marT="9525" marB="0" anchor="ctr">
                    <a:lnT w="38100" cmpd="sng">
                      <a:noFill/>
                    </a:lnT>
                  </a:tcPr>
                </a:tc>
                <a:tc>
                  <a:txBody>
                    <a:bodyPr/>
                    <a:lstStyle/>
                    <a:p>
                      <a:pPr algn="ctr" fontAlgn="b"/>
                      <a:r>
                        <a:rPr lang="en-US" sz="1000" b="0" i="0" u="none" strike="noStrike">
                          <a:solidFill>
                            <a:srgbClr val="000000"/>
                          </a:solidFill>
                          <a:effectLst/>
                          <a:latin typeface="+mn-lt"/>
                        </a:rPr>
                        <a:t>W11</a:t>
                      </a:r>
                    </a:p>
                  </a:txBody>
                  <a:tcPr marL="9525" marR="9525" marT="9525" marB="0" anchor="ctr">
                    <a:lnT w="38100" cmpd="sng">
                      <a:noFill/>
                    </a:lnT>
                  </a:tcPr>
                </a:tc>
                <a:extLst>
                  <a:ext uri="{0D108BD9-81ED-4DB2-BD59-A6C34878D82A}">
                    <a16:rowId xmlns="" xmlns:a16="http://schemas.microsoft.com/office/drawing/2014/main" val="421308891"/>
                  </a:ext>
                </a:extLst>
              </a:tr>
              <a:tr h="262507">
                <a:tc>
                  <a:txBody>
                    <a:bodyPr/>
                    <a:lstStyle/>
                    <a:p>
                      <a:pPr algn="l" fontAlgn="b"/>
                      <a:r>
                        <a:rPr lang="en-US" sz="1000" b="0" i="0" u="none" strike="noStrike" dirty="0">
                          <a:solidFill>
                            <a:srgbClr val="000000"/>
                          </a:solidFill>
                          <a:effectLst/>
                          <a:latin typeface="+mn-lt"/>
                        </a:rPr>
                        <a:t>DT00WPS290</a:t>
                      </a:r>
                    </a:p>
                  </a:txBody>
                  <a:tcPr marR="9525" marT="9525" marB="0" anchor="ctr"/>
                </a:tc>
                <a:tc>
                  <a:txBody>
                    <a:bodyPr/>
                    <a:lstStyle/>
                    <a:p>
                      <a:pPr algn="l" fontAlgn="b"/>
                      <a:r>
                        <a:rPr lang="en-US" sz="1000" b="0" i="0" u="none" strike="noStrike" dirty="0">
                          <a:solidFill>
                            <a:srgbClr val="000000"/>
                          </a:solidFill>
                          <a:effectLst/>
                          <a:latin typeface="+mn-lt"/>
                        </a:rPr>
                        <a:t>Stellar Asset Tracking Presales</a:t>
                      </a:r>
                    </a:p>
                  </a:txBody>
                  <a:tcPr marR="9525" marT="9525" marB="0" anchor="ctr"/>
                </a:tc>
                <a:tc>
                  <a:txBody>
                    <a:bodyPr/>
                    <a:lstStyle/>
                    <a:p>
                      <a:pPr algn="l" fontAlgn="b"/>
                      <a:r>
                        <a:rPr lang="en-US" sz="1000" b="0" i="0" u="none" strike="noStrike">
                          <a:solidFill>
                            <a:srgbClr val="000000"/>
                          </a:solidFill>
                          <a:effectLst/>
                          <a:latin typeface="+mn-lt"/>
                        </a:rPr>
                        <a:t>Course</a:t>
                      </a:r>
                    </a:p>
                  </a:txBody>
                  <a:tcPr marR="9525" marT="9525" marB="0" anchor="ctr"/>
                </a:tc>
                <a:tc>
                  <a:txBody>
                    <a:bodyPr/>
                    <a:lstStyle/>
                    <a:p>
                      <a:pPr algn="ctr" fontAlgn="b"/>
                      <a:r>
                        <a:rPr lang="en-US" sz="1000" b="0" i="0" u="none" strike="noStrike" dirty="0">
                          <a:solidFill>
                            <a:srgbClr val="000000"/>
                          </a:solidFill>
                          <a:effectLst/>
                          <a:latin typeface="+mn-lt"/>
                        </a:rPr>
                        <a:t>1 h tbc</a:t>
                      </a:r>
                    </a:p>
                  </a:txBody>
                  <a:tcPr marL="9525" marR="9525" marT="9525" marB="0" anchor="ctr"/>
                </a:tc>
                <a:tc>
                  <a:txBody>
                    <a:bodyPr/>
                    <a:lstStyle/>
                    <a:p>
                      <a:pPr algn="ctr" fontAlgn="b"/>
                      <a:r>
                        <a:rPr lang="en-US" sz="1000" b="0" i="0" u="none" strike="noStrike" dirty="0">
                          <a:solidFill>
                            <a:srgbClr val="000000"/>
                          </a:solidFill>
                          <a:effectLst/>
                          <a:latin typeface="+mn-lt"/>
                        </a:rPr>
                        <a:t>Presales</a:t>
                      </a:r>
                    </a:p>
                  </a:txBody>
                  <a:tcPr marL="9525" marR="9525" marT="9525" marB="0" anchor="ctr"/>
                </a:tc>
                <a:tc>
                  <a:txBody>
                    <a:bodyPr/>
                    <a:lstStyle/>
                    <a:p>
                      <a:pPr algn="ctr" fontAlgn="b"/>
                      <a:r>
                        <a:rPr lang="en-US" sz="1000" b="0" i="0" u="none" strike="noStrike">
                          <a:solidFill>
                            <a:srgbClr val="000000"/>
                          </a:solidFill>
                          <a:effectLst/>
                          <a:latin typeface="+mn-lt"/>
                        </a:rPr>
                        <a:t>Y</a:t>
                      </a:r>
                    </a:p>
                  </a:txBody>
                  <a:tcPr marL="9525" marR="9525" marT="9525" marB="0" anchor="ctr"/>
                </a:tc>
                <a:tc>
                  <a:txBody>
                    <a:bodyPr/>
                    <a:lstStyle/>
                    <a:p>
                      <a:pPr algn="ctr" fontAlgn="b"/>
                      <a:r>
                        <a:rPr lang="en-US" sz="1000" b="0" i="0" u="none" strike="noStrike">
                          <a:solidFill>
                            <a:srgbClr val="000000"/>
                          </a:solidFill>
                          <a:effectLst/>
                          <a:latin typeface="+mn-lt"/>
                        </a:rPr>
                        <a:t>Y</a:t>
                      </a:r>
                    </a:p>
                  </a:txBody>
                  <a:tcPr marL="9525" marR="9525" marT="9525" marB="0" anchor="ctr"/>
                </a:tc>
                <a:tc>
                  <a:txBody>
                    <a:bodyPr/>
                    <a:lstStyle/>
                    <a:p>
                      <a:pPr algn="ctr" fontAlgn="b"/>
                      <a:r>
                        <a:rPr lang="en-US" sz="1000" b="0" i="0" u="none" strike="noStrike">
                          <a:solidFill>
                            <a:srgbClr val="000000"/>
                          </a:solidFill>
                          <a:effectLst/>
                          <a:latin typeface="+mn-lt"/>
                        </a:rPr>
                        <a:t>W12</a:t>
                      </a:r>
                    </a:p>
                  </a:txBody>
                  <a:tcPr marL="9525" marR="9525" marT="9525" marB="0" anchor="ctr"/>
                </a:tc>
                <a:extLst>
                  <a:ext uri="{0D108BD9-81ED-4DB2-BD59-A6C34878D82A}">
                    <a16:rowId xmlns="" xmlns:a16="http://schemas.microsoft.com/office/drawing/2014/main" val="663847802"/>
                  </a:ext>
                </a:extLst>
              </a:tr>
              <a:tr h="390134">
                <a:tc>
                  <a:txBody>
                    <a:bodyPr/>
                    <a:lstStyle/>
                    <a:p>
                      <a:pPr algn="l" fontAlgn="b"/>
                      <a:r>
                        <a:rPr lang="en-US" sz="1000" b="0" i="0" u="none" strike="noStrike" dirty="0">
                          <a:solidFill>
                            <a:srgbClr val="000000"/>
                          </a:solidFill>
                          <a:effectLst/>
                          <a:latin typeface="+mn-lt"/>
                        </a:rPr>
                        <a:t>DT00PC2W10</a:t>
                      </a:r>
                    </a:p>
                  </a:txBody>
                  <a:tcPr marR="9525" marT="9525" marB="0" anchor="ctr"/>
                </a:tc>
                <a:tc>
                  <a:txBody>
                    <a:bodyPr/>
                    <a:lstStyle/>
                    <a:p>
                      <a:pPr algn="l" fontAlgn="b"/>
                      <a:r>
                        <a:rPr lang="en-US" sz="1000" b="0" i="0" u="none" strike="noStrike" dirty="0">
                          <a:solidFill>
                            <a:srgbClr val="000000"/>
                          </a:solidFill>
                          <a:effectLst/>
                          <a:latin typeface="+mn-lt"/>
                        </a:rPr>
                        <a:t>ACPS Stellar Asset Tracking</a:t>
                      </a:r>
                    </a:p>
                  </a:txBody>
                  <a:tcPr marR="9525" marT="9525" marB="0" anchor="ctr"/>
                </a:tc>
                <a:tc>
                  <a:txBody>
                    <a:bodyPr/>
                    <a:lstStyle/>
                    <a:p>
                      <a:pPr algn="l" fontAlgn="b"/>
                      <a:r>
                        <a:rPr lang="en-US" sz="1000" b="0" i="0" u="none" strike="noStrike" dirty="0">
                          <a:solidFill>
                            <a:srgbClr val="000000"/>
                          </a:solidFill>
                          <a:effectLst/>
                          <a:latin typeface="+mn-lt"/>
                        </a:rPr>
                        <a:t>Certification</a:t>
                      </a:r>
                    </a:p>
                  </a:txBody>
                  <a:tcPr marR="9525" marT="9525" marB="0" anchor="ctr"/>
                </a:tc>
                <a:tc>
                  <a:txBody>
                    <a:bodyPr/>
                    <a:lstStyle/>
                    <a:p>
                      <a:pPr algn="ctr" fontAlgn="b"/>
                      <a:r>
                        <a:rPr lang="en-US" sz="1000" b="0" i="0" u="none" strike="noStrike">
                          <a:solidFill>
                            <a:srgbClr val="000000"/>
                          </a:solidFill>
                          <a:effectLst/>
                          <a:latin typeface="+mn-lt"/>
                        </a:rPr>
                        <a:t>30 min</a:t>
                      </a:r>
                    </a:p>
                  </a:txBody>
                  <a:tcPr marL="9525" marR="9525" marT="9525" marB="0" anchor="ctr"/>
                </a:tc>
                <a:tc>
                  <a:txBody>
                    <a:bodyPr/>
                    <a:lstStyle/>
                    <a:p>
                      <a:pPr algn="ctr" fontAlgn="b"/>
                      <a:r>
                        <a:rPr lang="en-US" sz="1000" b="0" i="0" u="none" strike="noStrike" dirty="0">
                          <a:solidFill>
                            <a:srgbClr val="000000"/>
                          </a:solidFill>
                          <a:effectLst/>
                          <a:latin typeface="+mn-lt"/>
                        </a:rPr>
                        <a:t>Presales</a:t>
                      </a:r>
                    </a:p>
                  </a:txBody>
                  <a:tcPr marL="9525" marR="9525" marT="9525" marB="0" anchor="ctr"/>
                </a:tc>
                <a:tc>
                  <a:txBody>
                    <a:bodyPr/>
                    <a:lstStyle/>
                    <a:p>
                      <a:pPr algn="ctr" fontAlgn="b"/>
                      <a:r>
                        <a:rPr lang="en-US" sz="1000" b="0" i="0" u="none" strike="noStrike" dirty="0">
                          <a:solidFill>
                            <a:srgbClr val="000000"/>
                          </a:solidFill>
                          <a:effectLst/>
                          <a:latin typeface="+mn-lt"/>
                        </a:rPr>
                        <a:t>Y</a:t>
                      </a:r>
                    </a:p>
                  </a:txBody>
                  <a:tcPr marL="9525" marR="9525" marT="9525" marB="0" anchor="ctr"/>
                </a:tc>
                <a:tc>
                  <a:txBody>
                    <a:bodyPr/>
                    <a:lstStyle/>
                    <a:p>
                      <a:pPr algn="ctr" fontAlgn="b"/>
                      <a:r>
                        <a:rPr lang="en-US" sz="1000" b="0" i="0" u="none" strike="noStrike" dirty="0">
                          <a:solidFill>
                            <a:srgbClr val="000000"/>
                          </a:solidFill>
                          <a:effectLst/>
                          <a:latin typeface="+mn-lt"/>
                        </a:rPr>
                        <a:t>Y</a:t>
                      </a:r>
                    </a:p>
                  </a:txBody>
                  <a:tcPr marL="9525" marR="9525" marT="9525" marB="0" anchor="ctr"/>
                </a:tc>
                <a:tc>
                  <a:txBody>
                    <a:bodyPr/>
                    <a:lstStyle/>
                    <a:p>
                      <a:pPr algn="ctr" fontAlgn="b"/>
                      <a:r>
                        <a:rPr lang="en-US" sz="1000" b="0" i="0" u="none" strike="noStrike">
                          <a:solidFill>
                            <a:srgbClr val="000000"/>
                          </a:solidFill>
                          <a:effectLst/>
                          <a:latin typeface="+mn-lt"/>
                        </a:rPr>
                        <a:t>W12</a:t>
                      </a:r>
                    </a:p>
                  </a:txBody>
                  <a:tcPr marL="9525" marR="9525" marT="9525" marB="0" anchor="ctr"/>
                </a:tc>
                <a:extLst>
                  <a:ext uri="{0D108BD9-81ED-4DB2-BD59-A6C34878D82A}">
                    <a16:rowId xmlns="" xmlns:a16="http://schemas.microsoft.com/office/drawing/2014/main" val="979545364"/>
                  </a:ext>
                </a:extLst>
              </a:tr>
              <a:tr h="235412">
                <a:tc>
                  <a:txBody>
                    <a:bodyPr/>
                    <a:lstStyle/>
                    <a:p>
                      <a:pPr algn="l" fontAlgn="b"/>
                      <a:r>
                        <a:rPr lang="en-US" sz="1000" b="0" i="0" u="none" strike="noStrike">
                          <a:solidFill>
                            <a:srgbClr val="000000"/>
                          </a:solidFill>
                          <a:effectLst/>
                          <a:latin typeface="+mn-lt"/>
                        </a:rPr>
                        <a:t>DT00WTE265</a:t>
                      </a:r>
                    </a:p>
                  </a:txBody>
                  <a:tcPr marR="9525" marT="9525" marB="0" anchor="ctr"/>
                </a:tc>
                <a:tc>
                  <a:txBody>
                    <a:bodyPr/>
                    <a:lstStyle/>
                    <a:p>
                      <a:pPr algn="l" fontAlgn="b"/>
                      <a:r>
                        <a:rPr lang="en-US" sz="1000" b="0" i="0" u="none" strike="noStrike" dirty="0">
                          <a:solidFill>
                            <a:srgbClr val="000000"/>
                          </a:solidFill>
                          <a:effectLst/>
                          <a:latin typeface="+mn-lt"/>
                        </a:rPr>
                        <a:t>Stellar Asset Tracking Deployment</a:t>
                      </a:r>
                    </a:p>
                  </a:txBody>
                  <a:tcPr marR="9525" marT="9525" marB="0" anchor="ctr"/>
                </a:tc>
                <a:tc>
                  <a:txBody>
                    <a:bodyPr/>
                    <a:lstStyle/>
                    <a:p>
                      <a:pPr algn="l" fontAlgn="b"/>
                      <a:r>
                        <a:rPr lang="en-US" sz="1000" b="0" i="0" u="none" strike="noStrike" dirty="0">
                          <a:solidFill>
                            <a:srgbClr val="000000"/>
                          </a:solidFill>
                          <a:effectLst/>
                          <a:latin typeface="+mn-lt"/>
                        </a:rPr>
                        <a:t>Course</a:t>
                      </a:r>
                    </a:p>
                  </a:txBody>
                  <a:tcPr marR="9525" marT="9525" marB="0" anchor="ctr"/>
                </a:tc>
                <a:tc>
                  <a:txBody>
                    <a:bodyPr/>
                    <a:lstStyle/>
                    <a:p>
                      <a:pPr algn="ctr" fontAlgn="b"/>
                      <a:r>
                        <a:rPr lang="en-US" sz="1000" b="0" i="0" u="none" strike="noStrike" dirty="0" err="1">
                          <a:solidFill>
                            <a:srgbClr val="000000"/>
                          </a:solidFill>
                          <a:effectLst/>
                          <a:latin typeface="+mn-lt"/>
                        </a:rPr>
                        <a:t>Tbd</a:t>
                      </a:r>
                      <a:endParaRPr lang="en-US" sz="1000" b="0" i="0" u="none" strike="noStrike" dirty="0">
                        <a:solidFill>
                          <a:srgbClr val="000000"/>
                        </a:solidFill>
                        <a:effectLst/>
                        <a:latin typeface="+mn-lt"/>
                      </a:endParaRPr>
                    </a:p>
                  </a:txBody>
                  <a:tcPr marL="9525" marR="9525" marT="9525" marB="0" anchor="ctr"/>
                </a:tc>
                <a:tc>
                  <a:txBody>
                    <a:bodyPr/>
                    <a:lstStyle/>
                    <a:p>
                      <a:pPr algn="ctr" fontAlgn="b"/>
                      <a:r>
                        <a:rPr lang="en-US" sz="1000" b="0" i="0" u="none" strike="noStrike" dirty="0">
                          <a:solidFill>
                            <a:srgbClr val="000000"/>
                          </a:solidFill>
                          <a:effectLst/>
                          <a:latin typeface="+mn-lt"/>
                        </a:rPr>
                        <a:t>Postsales</a:t>
                      </a:r>
                    </a:p>
                  </a:txBody>
                  <a:tcPr marL="9525" marR="9525" marT="9525" marB="0" anchor="ctr"/>
                </a:tc>
                <a:tc>
                  <a:txBody>
                    <a:bodyPr/>
                    <a:lstStyle/>
                    <a:p>
                      <a:pPr algn="ctr" fontAlgn="b"/>
                      <a:r>
                        <a:rPr lang="en-US" sz="1000" b="0" i="0" u="none" strike="noStrike" dirty="0">
                          <a:solidFill>
                            <a:srgbClr val="000000"/>
                          </a:solidFill>
                          <a:effectLst/>
                          <a:latin typeface="+mn-lt"/>
                        </a:rPr>
                        <a:t>Y</a:t>
                      </a:r>
                    </a:p>
                  </a:txBody>
                  <a:tcPr marL="9525" marR="9525" marT="9525" marB="0" anchor="ctr"/>
                </a:tc>
                <a:tc>
                  <a:txBody>
                    <a:bodyPr/>
                    <a:lstStyle/>
                    <a:p>
                      <a:pPr algn="ctr" fontAlgn="b"/>
                      <a:r>
                        <a:rPr lang="en-US" sz="1000" b="0" i="0" u="none" strike="noStrike" dirty="0">
                          <a:solidFill>
                            <a:srgbClr val="000000"/>
                          </a:solidFill>
                          <a:effectLst/>
                          <a:latin typeface="+mn-lt"/>
                        </a:rPr>
                        <a:t>Y</a:t>
                      </a:r>
                    </a:p>
                  </a:txBody>
                  <a:tcPr marL="9525" marR="9525" marT="9525" marB="0" anchor="ctr"/>
                </a:tc>
                <a:tc>
                  <a:txBody>
                    <a:bodyPr/>
                    <a:lstStyle/>
                    <a:p>
                      <a:pPr algn="ctr" fontAlgn="b"/>
                      <a:r>
                        <a:rPr lang="en-US" sz="1000" b="0" i="0" u="none" strike="noStrike" dirty="0">
                          <a:solidFill>
                            <a:srgbClr val="000000"/>
                          </a:solidFill>
                          <a:effectLst/>
                          <a:latin typeface="+mn-lt"/>
                        </a:rPr>
                        <a:t>DR4 </a:t>
                      </a:r>
                    </a:p>
                  </a:txBody>
                  <a:tcPr marL="9525" marR="9525" marT="9525" marB="0" anchor="ctr"/>
                </a:tc>
                <a:extLst>
                  <a:ext uri="{0D108BD9-81ED-4DB2-BD59-A6C34878D82A}">
                    <a16:rowId xmlns="" xmlns:a16="http://schemas.microsoft.com/office/drawing/2014/main" val="952500459"/>
                  </a:ext>
                </a:extLst>
              </a:tr>
              <a:tr h="235412">
                <a:tc>
                  <a:txBody>
                    <a:bodyPr/>
                    <a:lstStyle/>
                    <a:p>
                      <a:pPr algn="l" fontAlgn="b"/>
                      <a:r>
                        <a:rPr lang="en-US" sz="1000" b="0" i="0" u="none" strike="noStrike">
                          <a:solidFill>
                            <a:srgbClr val="000000"/>
                          </a:solidFill>
                          <a:effectLst/>
                          <a:latin typeface="+mn-lt"/>
                        </a:rPr>
                        <a:t>DT00TC1W21</a:t>
                      </a:r>
                    </a:p>
                  </a:txBody>
                  <a:tcPr marR="9525" marT="9525" marB="0" anchor="ctr"/>
                </a:tc>
                <a:tc>
                  <a:txBody>
                    <a:bodyPr/>
                    <a:lstStyle/>
                    <a:p>
                      <a:pPr algn="l" fontAlgn="b"/>
                      <a:r>
                        <a:rPr lang="en-US" sz="1000" b="0" i="0" u="none" strike="noStrike" dirty="0">
                          <a:solidFill>
                            <a:srgbClr val="000000"/>
                          </a:solidFill>
                          <a:effectLst/>
                          <a:latin typeface="+mn-lt"/>
                        </a:rPr>
                        <a:t>ACFE Stellar Asset Tracking</a:t>
                      </a:r>
                    </a:p>
                  </a:txBody>
                  <a:tcPr marR="9525" marT="9525" marB="0" anchor="ctr"/>
                </a:tc>
                <a:tc>
                  <a:txBody>
                    <a:bodyPr/>
                    <a:lstStyle/>
                    <a:p>
                      <a:pPr algn="l" fontAlgn="b"/>
                      <a:r>
                        <a:rPr lang="en-US" sz="1000" b="0" i="0" u="none" strike="noStrike" dirty="0">
                          <a:solidFill>
                            <a:srgbClr val="000000"/>
                          </a:solidFill>
                          <a:effectLst/>
                          <a:latin typeface="+mn-lt"/>
                        </a:rPr>
                        <a:t>Certification</a:t>
                      </a:r>
                    </a:p>
                  </a:txBody>
                  <a:tcPr marR="9525" marT="9525" marB="0" anchor="ctr"/>
                </a:tc>
                <a:tc>
                  <a:txBody>
                    <a:bodyPr/>
                    <a:lstStyle/>
                    <a:p>
                      <a:pPr algn="ctr" fontAlgn="b"/>
                      <a:r>
                        <a:rPr lang="en-US" sz="1000" b="0" i="0" u="none" strike="noStrike" dirty="0" err="1">
                          <a:solidFill>
                            <a:srgbClr val="000000"/>
                          </a:solidFill>
                          <a:effectLst/>
                          <a:latin typeface="+mn-lt"/>
                        </a:rPr>
                        <a:t>Tbd</a:t>
                      </a:r>
                      <a:endParaRPr lang="en-US" sz="1000" b="0" i="0" u="none" strike="noStrike" dirty="0">
                        <a:solidFill>
                          <a:srgbClr val="000000"/>
                        </a:solidFill>
                        <a:effectLst/>
                        <a:latin typeface="+mn-lt"/>
                      </a:endParaRPr>
                    </a:p>
                  </a:txBody>
                  <a:tcPr marL="9525" marR="9525" marT="9525" marB="0" anchor="ctr"/>
                </a:tc>
                <a:tc>
                  <a:txBody>
                    <a:bodyPr/>
                    <a:lstStyle/>
                    <a:p>
                      <a:pPr algn="ctr" fontAlgn="b"/>
                      <a:r>
                        <a:rPr lang="en-US" sz="1000" b="0" i="0" u="none" strike="noStrike" dirty="0">
                          <a:solidFill>
                            <a:srgbClr val="000000"/>
                          </a:solidFill>
                          <a:effectLst/>
                          <a:latin typeface="+mn-lt"/>
                        </a:rPr>
                        <a:t>Postsales</a:t>
                      </a:r>
                    </a:p>
                  </a:txBody>
                  <a:tcPr marL="9525" marR="9525" marT="9525" marB="0" anchor="ctr"/>
                </a:tc>
                <a:tc>
                  <a:txBody>
                    <a:bodyPr/>
                    <a:lstStyle/>
                    <a:p>
                      <a:pPr algn="ctr" fontAlgn="b"/>
                      <a:r>
                        <a:rPr lang="en-US" sz="1000" b="0" i="0" u="none" strike="noStrike" dirty="0">
                          <a:solidFill>
                            <a:srgbClr val="000000"/>
                          </a:solidFill>
                          <a:effectLst/>
                          <a:latin typeface="+mn-lt"/>
                        </a:rPr>
                        <a:t>Y</a:t>
                      </a:r>
                    </a:p>
                  </a:txBody>
                  <a:tcPr marL="9525" marR="9525" marT="9525" marB="0" anchor="ctr"/>
                </a:tc>
                <a:tc>
                  <a:txBody>
                    <a:bodyPr/>
                    <a:lstStyle/>
                    <a:p>
                      <a:pPr algn="ctr" fontAlgn="b"/>
                      <a:r>
                        <a:rPr lang="en-US" sz="1000" b="0" i="0" u="none" strike="noStrike" dirty="0">
                          <a:solidFill>
                            <a:srgbClr val="000000"/>
                          </a:solidFill>
                          <a:effectLst/>
                          <a:latin typeface="+mn-lt"/>
                        </a:rPr>
                        <a:t>Y</a:t>
                      </a:r>
                    </a:p>
                  </a:txBody>
                  <a:tcPr marL="9525" marR="9525" marT="9525" marB="0" anchor="ctr"/>
                </a:tc>
                <a:tc>
                  <a:txBody>
                    <a:bodyPr/>
                    <a:lstStyle/>
                    <a:p>
                      <a:pPr algn="ctr" fontAlgn="b"/>
                      <a:r>
                        <a:rPr lang="en-US" sz="1000" b="0" i="0" u="none" strike="noStrike" dirty="0">
                          <a:solidFill>
                            <a:srgbClr val="000000"/>
                          </a:solidFill>
                          <a:effectLst/>
                          <a:latin typeface="+mn-lt"/>
                        </a:rPr>
                        <a:t>DR4 </a:t>
                      </a:r>
                    </a:p>
                  </a:txBody>
                  <a:tcPr marL="9525" marR="9525" marT="9525" marB="0" anchor="ctr"/>
                </a:tc>
                <a:extLst>
                  <a:ext uri="{0D108BD9-81ED-4DB2-BD59-A6C34878D82A}">
                    <a16:rowId xmlns="" xmlns:a16="http://schemas.microsoft.com/office/drawing/2014/main" val="3485791803"/>
                  </a:ext>
                </a:extLst>
              </a:tr>
            </a:tbl>
          </a:graphicData>
        </a:graphic>
      </p:graphicFrame>
      <p:pic>
        <p:nvPicPr>
          <p:cNvPr id="6" name="Image 4" descr="LogoKH_Transparent.png"/>
          <p:cNvPicPr>
            <a:picLocks noChangeAspect="1"/>
          </p:cNvPicPr>
          <p:nvPr/>
        </p:nvPicPr>
        <p:blipFill>
          <a:blip r:embed="rId4" cstate="print"/>
          <a:stretch>
            <a:fillRect/>
          </a:stretch>
        </p:blipFill>
        <p:spPr>
          <a:xfrm>
            <a:off x="7491932" y="591083"/>
            <a:ext cx="1452386" cy="822413"/>
          </a:xfrm>
          <a:prstGeom prst="rect">
            <a:avLst/>
          </a:prstGeom>
        </p:spPr>
      </p:pic>
    </p:spTree>
    <p:extLst>
      <p:ext uri="{BB962C8B-B14F-4D97-AF65-F5344CB8AC3E}">
        <p14:creationId xmlns:p14="http://schemas.microsoft.com/office/powerpoint/2010/main" val="855851422"/>
      </p:ext>
    </p:extLst>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ctangle 273"/>
          <p:cNvSpPr/>
          <p:nvPr/>
        </p:nvSpPr>
        <p:spPr bwMode="auto">
          <a:xfrm>
            <a:off x="397036" y="739872"/>
            <a:ext cx="6580883" cy="4080610"/>
          </a:xfrm>
          <a:prstGeom prst="rect">
            <a:avLst/>
          </a:prstGeom>
          <a:solidFill>
            <a:schemeClr val="tx1">
              <a:alpha val="20000"/>
            </a:schemeClr>
          </a:solidFill>
          <a:ln w="9525" cap="flat" cmpd="sng" algn="ctr">
            <a:noFill/>
            <a:prstDash val="solid"/>
            <a:round/>
            <a:headEnd type="none" w="med" len="med"/>
            <a:tailEnd type="none" w="med" len="med"/>
          </a:ln>
          <a:effectLst/>
        </p:spPr>
        <p:txBody>
          <a:bodyPr vert="horz" wrap="square" lIns="69686" tIns="34843" rIns="69686" bIns="34843" numCol="1" rtlCol="0" anchor="ctr" anchorCtr="0" compatLnSpc="1">
            <a:prstTxWarp prst="textNoShape">
              <a:avLst/>
            </a:prstTxWarp>
            <a:noAutofit/>
          </a:bodyPr>
          <a:lstStyle/>
          <a:p>
            <a:pPr marL="534988" lvl="1" indent="-187325">
              <a:spcBef>
                <a:spcPts val="600"/>
              </a:spcBef>
              <a:buFont typeface="Arial" panose="020B0604020202020204" pitchFamily="34" charset="0"/>
              <a:buChar char="•"/>
            </a:pPr>
            <a:r>
              <a:rPr lang="en-US" sz="1400" dirty="0">
                <a:solidFill>
                  <a:schemeClr val="bg1"/>
                </a:solidFill>
                <a:latin typeface="+mn-lt"/>
              </a:rPr>
              <a:t>Public site: </a:t>
            </a:r>
            <a:r>
              <a:rPr lang="en-US" sz="1400" dirty="0">
                <a:solidFill>
                  <a:schemeClr val="bg1"/>
                </a:solidFill>
                <a:latin typeface="+mn-lt"/>
                <a:hlinkClick r:id="rId4"/>
              </a:rPr>
              <a:t>https://www.al-enterprise.com/en/products/asset-tracking</a:t>
            </a:r>
            <a:endParaRPr lang="en-US" sz="1400" dirty="0">
              <a:solidFill>
                <a:schemeClr val="bg1"/>
              </a:solidFill>
              <a:latin typeface="+mn-lt"/>
            </a:endParaRPr>
          </a:p>
          <a:p>
            <a:pPr marL="534988" lvl="1" indent="-187325">
              <a:spcBef>
                <a:spcPts val="600"/>
              </a:spcBef>
              <a:buFont typeface="Arial" panose="020B0604020202020204" pitchFamily="34" charset="0"/>
              <a:buChar char="•"/>
            </a:pPr>
            <a:r>
              <a:rPr lang="fr-FR" sz="1400" dirty="0">
                <a:solidFill>
                  <a:schemeClr val="bg1"/>
                </a:solidFill>
              </a:rPr>
              <a:t>ALE blog articles: </a:t>
            </a:r>
            <a:r>
              <a:rPr lang="en-US" sz="1400" dirty="0">
                <a:hlinkClick r:id="rId5"/>
              </a:rPr>
              <a:t>https://www.al-enterprise.com/en/blog</a:t>
            </a:r>
            <a:endParaRPr lang="fr-FR" sz="1400" dirty="0">
              <a:solidFill>
                <a:schemeClr val="bg1"/>
              </a:solidFill>
            </a:endParaRPr>
          </a:p>
          <a:p>
            <a:pPr marL="534988" lvl="1" indent="-187325">
              <a:spcBef>
                <a:spcPts val="600"/>
              </a:spcBef>
              <a:buFont typeface="Arial" panose="020B0604020202020204" pitchFamily="34" charset="0"/>
              <a:buChar char="•"/>
            </a:pPr>
            <a:r>
              <a:rPr lang="en-US" sz="1400" dirty="0">
                <a:solidFill>
                  <a:schemeClr val="bg1"/>
                </a:solidFill>
                <a:latin typeface="+mn-lt"/>
              </a:rPr>
              <a:t>Business Portal: </a:t>
            </a:r>
          </a:p>
          <a:p>
            <a:pPr marL="883376" lvl="2" indent="-187325">
              <a:spcBef>
                <a:spcPts val="600"/>
              </a:spcBef>
              <a:buFont typeface="Arial" panose="020B0604020202020204" pitchFamily="34" charset="0"/>
              <a:buChar char="•"/>
            </a:pPr>
            <a:r>
              <a:rPr lang="en-US" sz="1400" dirty="0">
                <a:solidFill>
                  <a:schemeClr val="bg1"/>
                </a:solidFill>
                <a:latin typeface="+mn-lt"/>
                <a:hlinkClick r:id="rId6"/>
              </a:rPr>
              <a:t>Asset tracking page</a:t>
            </a:r>
          </a:p>
          <a:p>
            <a:pPr marL="883376" lvl="2" indent="-187325">
              <a:spcBef>
                <a:spcPts val="600"/>
              </a:spcBef>
              <a:buFont typeface="Arial" panose="020B0604020202020204" pitchFamily="34" charset="0"/>
              <a:buChar char="•"/>
            </a:pPr>
            <a:r>
              <a:rPr lang="en-US" sz="1400" dirty="0">
                <a:solidFill>
                  <a:schemeClr val="bg1"/>
                </a:solidFill>
                <a:latin typeface="+mn-lt"/>
                <a:hlinkClick r:id="rId7"/>
              </a:rPr>
              <a:t>Healthcare solutions page</a:t>
            </a:r>
            <a:endParaRPr lang="en-US" sz="1400" dirty="0">
              <a:solidFill>
                <a:schemeClr val="bg1"/>
              </a:solidFill>
              <a:latin typeface="+mn-lt"/>
            </a:endParaRPr>
          </a:p>
          <a:p>
            <a:pPr marL="534988" lvl="1" indent="-187325">
              <a:spcBef>
                <a:spcPts val="600"/>
              </a:spcBef>
              <a:buFont typeface="Arial" panose="020B0604020202020204" pitchFamily="34" charset="0"/>
              <a:buChar char="•"/>
            </a:pPr>
            <a:r>
              <a:rPr lang="fr-FR" sz="1400" dirty="0">
                <a:solidFill>
                  <a:schemeClr val="bg1"/>
                </a:solidFill>
                <a:latin typeface="+mn-lt"/>
              </a:rPr>
              <a:t>Asset </a:t>
            </a:r>
            <a:r>
              <a:rPr lang="fr-FR" sz="1400" dirty="0" err="1">
                <a:solidFill>
                  <a:schemeClr val="bg1"/>
                </a:solidFill>
                <a:latin typeface="+mn-lt"/>
              </a:rPr>
              <a:t>Tracking</a:t>
            </a:r>
            <a:r>
              <a:rPr lang="fr-FR" sz="1400" dirty="0">
                <a:solidFill>
                  <a:schemeClr val="bg1"/>
                </a:solidFill>
                <a:latin typeface="+mn-lt"/>
              </a:rPr>
              <a:t> in Healthcare </a:t>
            </a:r>
            <a:r>
              <a:rPr lang="fr-FR" sz="1400" dirty="0">
                <a:solidFill>
                  <a:schemeClr val="bg1"/>
                </a:solidFill>
                <a:latin typeface="+mn-lt"/>
                <a:hlinkClick r:id="rId8"/>
              </a:rPr>
              <a:t>brochure</a:t>
            </a:r>
            <a:endParaRPr lang="fr-FR" sz="1400" dirty="0">
              <a:solidFill>
                <a:schemeClr val="bg1"/>
              </a:solidFill>
              <a:latin typeface="+mn-lt"/>
            </a:endParaRPr>
          </a:p>
          <a:p>
            <a:pPr marL="534988" lvl="1" indent="-187325">
              <a:spcBef>
                <a:spcPts val="600"/>
              </a:spcBef>
              <a:buFont typeface="Arial" panose="020B0604020202020204" pitchFamily="34" charset="0"/>
              <a:buChar char="•"/>
            </a:pPr>
            <a:r>
              <a:rPr lang="fr-FR" sz="1400" dirty="0">
                <a:solidFill>
                  <a:schemeClr val="bg1"/>
                </a:solidFill>
                <a:latin typeface="+mn-lt"/>
              </a:rPr>
              <a:t>Asset </a:t>
            </a:r>
            <a:r>
              <a:rPr lang="fr-FR" sz="1400" dirty="0" err="1">
                <a:solidFill>
                  <a:schemeClr val="bg1"/>
                </a:solidFill>
                <a:latin typeface="+mn-lt"/>
              </a:rPr>
              <a:t>Tracking</a:t>
            </a:r>
            <a:r>
              <a:rPr lang="fr-FR" sz="1400" dirty="0">
                <a:solidFill>
                  <a:schemeClr val="bg1"/>
                </a:solidFill>
                <a:latin typeface="+mn-lt"/>
              </a:rPr>
              <a:t> in Healthcare </a:t>
            </a:r>
            <a:r>
              <a:rPr lang="fr-FR" sz="1400" dirty="0">
                <a:solidFill>
                  <a:schemeClr val="bg1"/>
                </a:solidFill>
                <a:latin typeface="+mn-lt"/>
                <a:hlinkClick r:id="rId9"/>
              </a:rPr>
              <a:t>sales </a:t>
            </a:r>
            <a:r>
              <a:rPr lang="fr-FR" sz="1400" dirty="0" err="1">
                <a:solidFill>
                  <a:schemeClr val="bg1"/>
                </a:solidFill>
                <a:latin typeface="+mn-lt"/>
                <a:hlinkClick r:id="rId9"/>
              </a:rPr>
              <a:t>handbook</a:t>
            </a:r>
            <a:endParaRPr lang="fr-FR" sz="1400" dirty="0">
              <a:solidFill>
                <a:schemeClr val="bg1"/>
              </a:solidFill>
              <a:latin typeface="+mn-lt"/>
            </a:endParaRPr>
          </a:p>
          <a:p>
            <a:pPr marL="534988" lvl="1" indent="-187325">
              <a:spcBef>
                <a:spcPts val="600"/>
              </a:spcBef>
              <a:buFont typeface="Arial" panose="020B0604020202020204" pitchFamily="34" charset="0"/>
              <a:buChar char="•"/>
            </a:pPr>
            <a:r>
              <a:rPr lang="fr-FR" sz="1400" dirty="0">
                <a:solidFill>
                  <a:schemeClr val="bg1"/>
                </a:solidFill>
                <a:latin typeface="+mn-lt"/>
              </a:rPr>
              <a:t>Product datasheets:</a:t>
            </a:r>
          </a:p>
          <a:p>
            <a:pPr marL="883376" lvl="2" indent="-187325">
              <a:spcBef>
                <a:spcPts val="600"/>
              </a:spcBef>
              <a:buFont typeface="Arial" panose="020B0604020202020204" pitchFamily="34" charset="0"/>
              <a:buChar char="•"/>
            </a:pPr>
            <a:r>
              <a:rPr lang="en-US" sz="1400" dirty="0">
                <a:hlinkClick r:id="rId10"/>
              </a:rPr>
              <a:t>OmniAccess Stellar BLE Gateway AP1201BG</a:t>
            </a:r>
            <a:endParaRPr lang="en-US" sz="1400" dirty="0"/>
          </a:p>
          <a:p>
            <a:pPr marL="883376" lvl="2" indent="-187325">
              <a:spcBef>
                <a:spcPts val="600"/>
              </a:spcBef>
              <a:buFont typeface="Arial" panose="020B0604020202020204" pitchFamily="34" charset="0"/>
              <a:buChar char="•"/>
            </a:pPr>
            <a:r>
              <a:rPr lang="en-US" sz="1400" dirty="0">
                <a:hlinkClick r:id="rId11"/>
              </a:rPr>
              <a:t>OmniAccess Stellar WLAN AP1201</a:t>
            </a:r>
            <a:r>
              <a:rPr lang="en-US" sz="1400" dirty="0"/>
              <a:t> </a:t>
            </a:r>
          </a:p>
          <a:p>
            <a:pPr marL="883376" lvl="2" indent="-187325">
              <a:spcBef>
                <a:spcPts val="600"/>
              </a:spcBef>
              <a:buFont typeface="Arial" panose="020B0604020202020204" pitchFamily="34" charset="0"/>
              <a:buChar char="•"/>
            </a:pPr>
            <a:r>
              <a:rPr lang="en-US" sz="1400" dirty="0">
                <a:hlinkClick r:id="rId12"/>
              </a:rPr>
              <a:t>OmniAccess Stellar WLAN AP1230</a:t>
            </a:r>
            <a:endParaRPr lang="en-US" sz="1400" dirty="0"/>
          </a:p>
          <a:p>
            <a:pPr marL="883376" lvl="2" indent="-187325">
              <a:spcBef>
                <a:spcPts val="600"/>
              </a:spcBef>
              <a:buFont typeface="Arial" panose="020B0604020202020204" pitchFamily="34" charset="0"/>
              <a:buChar char="•"/>
            </a:pPr>
            <a:r>
              <a:rPr lang="en-US" sz="1400" dirty="0"/>
              <a:t>Autocalibration </a:t>
            </a:r>
            <a:r>
              <a:rPr lang="en-US" sz="1400" dirty="0">
                <a:hlinkClick r:id="rId13"/>
              </a:rPr>
              <a:t>beacons</a:t>
            </a:r>
            <a:endParaRPr lang="en-US" sz="1400" dirty="0"/>
          </a:p>
          <a:p>
            <a:pPr marL="883376" lvl="2" indent="-187325">
              <a:spcBef>
                <a:spcPts val="600"/>
              </a:spcBef>
              <a:buFont typeface="Arial" panose="020B0604020202020204" pitchFamily="34" charset="0"/>
              <a:buChar char="•"/>
            </a:pPr>
            <a:r>
              <a:rPr lang="en-US" sz="1400" dirty="0"/>
              <a:t>Mobile BLE tags (</a:t>
            </a:r>
            <a:r>
              <a:rPr lang="en-US" sz="1400" dirty="0">
                <a:hlinkClick r:id="rId14"/>
              </a:rPr>
              <a:t>square</a:t>
            </a:r>
            <a:r>
              <a:rPr lang="en-US" sz="1400" dirty="0"/>
              <a:t> or</a:t>
            </a:r>
            <a:r>
              <a:rPr lang="en-US" sz="1400" dirty="0">
                <a:hlinkClick r:id="rId15"/>
              </a:rPr>
              <a:t> card</a:t>
            </a:r>
            <a:r>
              <a:rPr lang="en-US" sz="1400" dirty="0"/>
              <a:t> shape) </a:t>
            </a:r>
            <a:endParaRPr lang="fr-FR" sz="1400" dirty="0">
              <a:solidFill>
                <a:schemeClr val="bg1"/>
              </a:solidFill>
              <a:latin typeface="+mn-lt"/>
            </a:endParaRPr>
          </a:p>
        </p:txBody>
      </p:sp>
      <p:sp>
        <p:nvSpPr>
          <p:cNvPr id="3" name="Text Placeholder 2"/>
          <p:cNvSpPr>
            <a:spLocks noGrp="1"/>
          </p:cNvSpPr>
          <p:nvPr>
            <p:ph type="body" sz="quarter" idx="69"/>
          </p:nvPr>
        </p:nvSpPr>
        <p:spPr/>
        <p:txBody>
          <a:bodyPr/>
          <a:lstStyle/>
          <a:p>
            <a:r>
              <a:rPr lang="en-US" dirty="0"/>
              <a:t>Web, collaterals and sales tools</a:t>
            </a:r>
          </a:p>
        </p:txBody>
      </p:sp>
      <p:pic>
        <p:nvPicPr>
          <p:cNvPr id="6" name="Image 5"/>
          <p:cNvPicPr>
            <a:picLocks noChangeAspect="1"/>
          </p:cNvPicPr>
          <p:nvPr/>
        </p:nvPicPr>
        <p:blipFill>
          <a:blip r:embed="rId16"/>
          <a:stretch>
            <a:fillRect/>
          </a:stretch>
        </p:blipFill>
        <p:spPr>
          <a:xfrm>
            <a:off x="7039828" y="3125685"/>
            <a:ext cx="2020092" cy="1526634"/>
          </a:xfrm>
          <a:prstGeom prst="rect">
            <a:avLst/>
          </a:prstGeom>
        </p:spPr>
      </p:pic>
      <p:pic>
        <p:nvPicPr>
          <p:cNvPr id="9" name="Image 8"/>
          <p:cNvPicPr>
            <a:picLocks noChangeAspect="1"/>
          </p:cNvPicPr>
          <p:nvPr/>
        </p:nvPicPr>
        <p:blipFill>
          <a:blip r:embed="rId17"/>
          <a:stretch>
            <a:fillRect/>
          </a:stretch>
        </p:blipFill>
        <p:spPr>
          <a:xfrm>
            <a:off x="7273219" y="799097"/>
            <a:ext cx="1553311" cy="2194241"/>
          </a:xfrm>
          <a:prstGeom prst="rect">
            <a:avLst/>
          </a:prstGeom>
        </p:spPr>
      </p:pic>
    </p:spTree>
    <p:custDataLst>
      <p:tags r:id="rId1"/>
    </p:custDataLst>
    <p:extLst>
      <p:ext uri="{BB962C8B-B14F-4D97-AF65-F5344CB8AC3E}">
        <p14:creationId xmlns:p14="http://schemas.microsoft.com/office/powerpoint/2010/main" val="230925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94682" y="1088572"/>
            <a:ext cx="8649318" cy="341006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800" b="0" i="0" u="none" strike="noStrike" cap="none" normalizeH="0" baseline="0">
              <a:ln>
                <a:noFill/>
              </a:ln>
              <a:solidFill>
                <a:srgbClr val="331D5C"/>
              </a:solidFill>
              <a:effectLst/>
              <a:latin typeface="Trebuchet MS" pitchFamily="34" charset="0"/>
            </a:endParaRPr>
          </a:p>
        </p:txBody>
      </p:sp>
      <p:pic>
        <p:nvPicPr>
          <p:cNvPr id="5" name="Picture 34" descr="fficher l'image d'orig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703759" y="3851697"/>
            <a:ext cx="1806877" cy="3616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ficher l'image d'origin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6795" y="1283490"/>
            <a:ext cx="1514488" cy="4181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0" descr="fficher l'image d'origin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8374" y="2755633"/>
            <a:ext cx="1721827" cy="44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2" descr="ésultat de recherche d'images pour &quot;Shanghai Punan Hospital logo&quo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26141" y="3300515"/>
            <a:ext cx="1318659" cy="4018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fficher l'image d'origine"/>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58949" y="2731855"/>
            <a:ext cx="1118493" cy="2907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fficher l'image d'origin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254974" y="2224724"/>
            <a:ext cx="773184" cy="7728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ficher l'image d'origine"/>
          <p:cNvPicPr>
            <a:picLocks noChangeAspect="1" noChangeArrowheads="1"/>
          </p:cNvPicPr>
          <p:nvPr/>
        </p:nvPicPr>
        <p:blipFill>
          <a:blip r:embed="rId9" cstate="screen">
            <a:extLst>
              <a:ext uri="{28A0092B-C50C-407E-A947-70E740481C1C}">
                <a14:useLocalDpi xmlns:a14="http://schemas.microsoft.com/office/drawing/2010/main"/>
              </a:ext>
            </a:extLst>
          </a:blip>
          <a:srcRect r="23172"/>
          <a:stretch>
            <a:fillRect/>
          </a:stretch>
        </p:blipFill>
        <p:spPr bwMode="auto">
          <a:xfrm>
            <a:off x="4918195" y="3331668"/>
            <a:ext cx="1825715" cy="2539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fficher l'image d'origine"/>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432371" y="2039245"/>
            <a:ext cx="1409261" cy="4926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JurongHealth">
            <a:hlinkClick r:id="rId11" invalidUrl="file:///"/>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34282" y="3334482"/>
            <a:ext cx="1065225" cy="415341"/>
          </a:xfrm>
          <a:prstGeom prst="rect">
            <a:avLst/>
          </a:prstGeom>
          <a:noFill/>
          <a:ln w="9525">
            <a:noFill/>
            <a:miter lim="800000"/>
            <a:headEnd/>
            <a:tailEnd/>
          </a:ln>
        </p:spPr>
      </p:pic>
      <p:pic>
        <p:nvPicPr>
          <p:cNvPr id="14" name="Picture 21" descr="logo_fpc"/>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53740" y="4025978"/>
            <a:ext cx="845989" cy="233493"/>
          </a:xfrm>
          <a:prstGeom prst="rect">
            <a:avLst/>
          </a:prstGeom>
          <a:noFill/>
          <a:ln w="9525">
            <a:noFill/>
            <a:miter lim="800000"/>
            <a:headEnd/>
            <a:tailEnd/>
          </a:ln>
        </p:spPr>
      </p:pic>
      <p:pic>
        <p:nvPicPr>
          <p:cNvPr id="15" name="Picture 14" descr="fficher l'image d'origine"/>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975647" y="1338992"/>
            <a:ext cx="1534918" cy="4302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aurainteriors.ae/wp-content/uploads/2015/04/medcare3.jpg"/>
          <p:cNvPicPr>
            <a:picLocks noChangeAspect="1" noChangeArrowheads="1"/>
          </p:cNvPicPr>
          <p:nvPr/>
        </p:nvPicPr>
        <p:blipFill>
          <a:blip r:embed="rId15" cstate="screen"/>
          <a:srcRect/>
          <a:stretch>
            <a:fillRect/>
          </a:stretch>
        </p:blipFill>
        <p:spPr bwMode="auto">
          <a:xfrm>
            <a:off x="586206" y="2039245"/>
            <a:ext cx="539866" cy="502375"/>
          </a:xfrm>
          <a:prstGeom prst="rect">
            <a:avLst/>
          </a:prstGeom>
          <a:noFill/>
        </p:spPr>
      </p:pic>
      <p:pic>
        <p:nvPicPr>
          <p:cNvPr id="17" name="Picture 16" descr="fficher l'image d'origin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368204" y="1171500"/>
            <a:ext cx="522477" cy="8134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fficher l'image d'origine"/>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538241" y="3295804"/>
            <a:ext cx="1362389" cy="6809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fficher l'image d'origine"/>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910428" y="2636358"/>
            <a:ext cx="1394496" cy="5799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fficher l'image d'origine"/>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660554" y="3123275"/>
            <a:ext cx="962863" cy="5718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ficher l'image d'origine"/>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5384717" y="3916899"/>
            <a:ext cx="941461" cy="5858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fficher l'image d'origine"/>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2524453" y="1235146"/>
            <a:ext cx="773894" cy="7735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ficher l'image d'origine"/>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868555" y="3022623"/>
            <a:ext cx="935993" cy="7897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ficher l'image d'origine"/>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244592" y="1478098"/>
            <a:ext cx="1694564" cy="3343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fficher l'image d'origine"/>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2053956" y="3938810"/>
            <a:ext cx="1025878" cy="4477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H Beaune"/>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672661" y="2006457"/>
            <a:ext cx="1424113" cy="55825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RÃ©sultat de recherche d'images pour &quot;ASTER hospital&quot;"/>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b="16373"/>
          <a:stretch/>
        </p:blipFill>
        <p:spPr bwMode="auto">
          <a:xfrm>
            <a:off x="6366416" y="2025972"/>
            <a:ext cx="852192" cy="357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king fahd military medical complex&quot;"/>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255199" y="1935801"/>
            <a:ext cx="843363" cy="8433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t="28225" b="27646"/>
          <a:stretch/>
        </p:blipFill>
        <p:spPr bwMode="auto">
          <a:xfrm>
            <a:off x="2743057" y="2688134"/>
            <a:ext cx="1223035" cy="539704"/>
          </a:xfrm>
          <a:prstGeom prst="rect">
            <a:avLst/>
          </a:prstGeom>
          <a:noFill/>
          <a:extLst>
            <a:ext uri="{909E8E84-426E-40dd-AFC4-6F175D3DCCD1}">
              <a14:hiddenFill xmlns:a14="http://schemas.microsoft.com/office/drawing/2010/main">
                <a:solidFill>
                  <a:srgbClr val="FFFFFF"/>
                </a:solidFill>
              </a14:hiddenFill>
            </a:ext>
          </a:extLst>
        </p:spPr>
      </p:pic>
      <p:sp>
        <p:nvSpPr>
          <p:cNvPr id="26" name="Text Placeholder 25"/>
          <p:cNvSpPr>
            <a:spLocks noGrp="1"/>
          </p:cNvSpPr>
          <p:nvPr>
            <p:ph type="body" sz="quarter" idx="69"/>
          </p:nvPr>
        </p:nvSpPr>
        <p:spPr/>
        <p:txBody>
          <a:bodyPr/>
          <a:lstStyle/>
          <a:p>
            <a:r>
              <a:rPr lang="en-US" dirty="0"/>
              <a:t>Customer references</a:t>
            </a:r>
          </a:p>
        </p:txBody>
      </p:sp>
      <p:pic>
        <p:nvPicPr>
          <p:cNvPr id="2" name="Picture 2" descr="Image result for new south wales health"/>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734061" y="3916899"/>
            <a:ext cx="1209514" cy="53621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30"/>
          <a:stretch>
            <a:fillRect/>
          </a:stretch>
        </p:blipFill>
        <p:spPr>
          <a:xfrm>
            <a:off x="2957101" y="2072955"/>
            <a:ext cx="1508991" cy="461936"/>
          </a:xfrm>
          <a:prstGeom prst="rect">
            <a:avLst/>
          </a:prstGeom>
        </p:spPr>
      </p:pic>
    </p:spTree>
    <p:extLst>
      <p:ext uri="{BB962C8B-B14F-4D97-AF65-F5344CB8AC3E}">
        <p14:creationId xmlns:p14="http://schemas.microsoft.com/office/powerpoint/2010/main" val="9094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2944">
            <a:extLst>
              <a:ext uri="{FF2B5EF4-FFF2-40B4-BE49-F238E27FC236}">
                <a16:creationId xmlns="" xmlns:a16="http://schemas.microsoft.com/office/drawing/2014/main" id="{40A8904B-850A-4147-AC27-93EEEDDD1B65}"/>
              </a:ext>
            </a:extLst>
          </p:cNvPr>
          <p:cNvSpPr/>
          <p:nvPr/>
        </p:nvSpPr>
        <p:spPr>
          <a:xfrm>
            <a:off x="4374953" y="1631000"/>
            <a:ext cx="197049" cy="19764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4"/>
          </a:solidFill>
          <a:ln w="12700">
            <a:miter lim="400000"/>
          </a:ln>
        </p:spPr>
        <p:txBody>
          <a:bodyPr lIns="14284" tIns="14284" rIns="14284" bIns="14284" anchor="ctr"/>
          <a:lstStyle/>
          <a:p>
            <a:pPr defTabSz="17139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solidFill>
                <a:srgbClr val="FFFFFF"/>
              </a:solidFill>
              <a:effectLst>
                <a:outerShdw blurRad="38100" dist="12700" dir="5400000" rotWithShape="0">
                  <a:srgbClr val="000000">
                    <a:alpha val="50000"/>
                  </a:srgbClr>
                </a:outerShdw>
              </a:effectLst>
              <a:latin typeface="Trebuchet MS" panose="020B0703020202090204" pitchFamily="34" charset="0"/>
              <a:ea typeface="Open Sans Semibold" charset="0"/>
              <a:cs typeface="Open Sans Semibold" charset="0"/>
              <a:sym typeface="Gill Sans"/>
            </a:endParaRPr>
          </a:p>
        </p:txBody>
      </p:sp>
      <p:sp>
        <p:nvSpPr>
          <p:cNvPr id="78859" name="Rectangle 15">
            <a:extLst>
              <a:ext uri="{FF2B5EF4-FFF2-40B4-BE49-F238E27FC236}">
                <a16:creationId xmlns="" xmlns:a16="http://schemas.microsoft.com/office/drawing/2014/main" id="{6EA8C5BA-6DB6-49A1-8E48-E10C71B3E9CC}"/>
              </a:ext>
            </a:extLst>
          </p:cNvPr>
          <p:cNvSpPr>
            <a:spLocks noChangeArrowheads="1"/>
          </p:cNvSpPr>
          <p:nvPr/>
        </p:nvSpPr>
        <p:spPr bwMode="auto">
          <a:xfrm>
            <a:off x="3907476" y="1932823"/>
            <a:ext cx="1168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defRPr/>
            </a:pPr>
            <a:r>
              <a:rPr lang="en-US" altLang="en-US" sz="2000" dirty="0">
                <a:solidFill>
                  <a:schemeClr val="tx2"/>
                </a:solidFill>
                <a:latin typeface="+mj-lt"/>
                <a:ea typeface="Open Sans Semibold"/>
                <a:cs typeface="Open Sans Semibold"/>
              </a:rPr>
              <a:t>WEBSITE</a:t>
            </a:r>
          </a:p>
        </p:txBody>
      </p:sp>
      <p:sp>
        <p:nvSpPr>
          <p:cNvPr id="78860" name="TextBox 16">
            <a:extLst>
              <a:ext uri="{FF2B5EF4-FFF2-40B4-BE49-F238E27FC236}">
                <a16:creationId xmlns="" xmlns:a16="http://schemas.microsoft.com/office/drawing/2014/main" id="{E7051F6B-E629-4C3E-A682-572E25D39AE7}"/>
              </a:ext>
            </a:extLst>
          </p:cNvPr>
          <p:cNvSpPr txBox="1">
            <a:spLocks noChangeArrowheads="1"/>
          </p:cNvSpPr>
          <p:nvPr/>
        </p:nvSpPr>
        <p:spPr bwMode="auto">
          <a:xfrm>
            <a:off x="3176652" y="2270783"/>
            <a:ext cx="26305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214"/>
              </a:lnSpc>
              <a:defRPr/>
            </a:pPr>
            <a:r>
              <a:rPr lang="en-US" altLang="en-US" sz="1200" dirty="0">
                <a:solidFill>
                  <a:srgbClr val="7030A0"/>
                </a:solidFill>
                <a:latin typeface="+mn-lt"/>
                <a:ea typeface="Open Sans Semibold"/>
                <a:cs typeface="Open Sans Semibold"/>
                <a:hlinkClick r:id="rId3"/>
              </a:rPr>
              <a:t>www.al-enterprise.com</a:t>
            </a:r>
            <a:endParaRPr lang="en-US" altLang="en-US" sz="1200" dirty="0">
              <a:solidFill>
                <a:srgbClr val="7030A0"/>
              </a:solidFill>
              <a:latin typeface="+mn-lt"/>
              <a:ea typeface="Open Sans Semibold"/>
              <a:cs typeface="Open Sans Semibold"/>
            </a:endParaRPr>
          </a:p>
          <a:p>
            <a:pPr algn="ctr">
              <a:lnSpc>
                <a:spcPts val="1214"/>
              </a:lnSpc>
              <a:defRPr/>
            </a:pPr>
            <a:endParaRPr lang="en-US" altLang="en-US" sz="1200" dirty="0">
              <a:solidFill>
                <a:srgbClr val="604187"/>
              </a:solidFill>
              <a:latin typeface="+mn-lt"/>
              <a:ea typeface="Open Sans Semibold"/>
              <a:cs typeface="Open Sans Semibold"/>
            </a:endParaRPr>
          </a:p>
        </p:txBody>
      </p:sp>
      <p:sp>
        <p:nvSpPr>
          <p:cNvPr id="16" name="TextBox 6">
            <a:extLst>
              <a:ext uri="{FF2B5EF4-FFF2-40B4-BE49-F238E27FC236}">
                <a16:creationId xmlns="" xmlns:a16="http://schemas.microsoft.com/office/drawing/2014/main" id="{EFF0D5DC-2C63-2E47-B5D0-0E4047C0C2E8}"/>
              </a:ext>
            </a:extLst>
          </p:cNvPr>
          <p:cNvSpPr txBox="1">
            <a:spLocks noChangeArrowheads="1"/>
          </p:cNvSpPr>
          <p:nvPr/>
        </p:nvSpPr>
        <p:spPr bwMode="auto">
          <a:xfrm>
            <a:off x="3124200" y="2670894"/>
            <a:ext cx="927640" cy="180275"/>
          </a:xfrm>
          <a:prstGeom prst="rect">
            <a:avLst/>
          </a:prstGeom>
          <a:noFill/>
          <a:ln w="9525">
            <a:noFill/>
            <a:miter lim="800000"/>
            <a:headEnd/>
            <a:tailEnd/>
          </a:ln>
        </p:spPr>
        <p:txBody>
          <a:bodyPr wrap="square" lIns="26132" tIns="13066" rIns="26132" bIns="13066">
            <a:spAutoFit/>
          </a:bodyPr>
          <a:lstStyle/>
          <a:p>
            <a:pPr>
              <a:spcBef>
                <a:spcPct val="50000"/>
              </a:spcBef>
            </a:pPr>
            <a:r>
              <a:rPr lang="en-US" sz="1000" dirty="0">
                <a:latin typeface="Trebuchet MS" charset="0"/>
              </a:rPr>
              <a:t>Follow us on:</a:t>
            </a:r>
          </a:p>
        </p:txBody>
      </p:sp>
      <p:pic>
        <p:nvPicPr>
          <p:cNvPr id="19" name="Picture 35" descr="TwitterBird_icon.png">
            <a:hlinkClick r:id="rId4"/>
            <a:extLst>
              <a:ext uri="{FF2B5EF4-FFF2-40B4-BE49-F238E27FC236}">
                <a16:creationId xmlns="" xmlns:a16="http://schemas.microsoft.com/office/drawing/2014/main" id="{643F1EF1-5DE6-A341-B048-C81ABC0C841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18242" y="2652679"/>
            <a:ext cx="274911" cy="268038"/>
          </a:xfrm>
          <a:prstGeom prst="rect">
            <a:avLst/>
          </a:prstGeom>
          <a:noFill/>
          <a:ln w="9525">
            <a:noFill/>
            <a:miter lim="800000"/>
            <a:headEnd/>
            <a:tailEnd/>
          </a:ln>
        </p:spPr>
      </p:pic>
      <p:pic>
        <p:nvPicPr>
          <p:cNvPr id="20" name="Picture 36" descr="Facebook_icon.png">
            <a:hlinkClick r:id="rId6"/>
            <a:extLst>
              <a:ext uri="{FF2B5EF4-FFF2-40B4-BE49-F238E27FC236}">
                <a16:creationId xmlns="" xmlns:a16="http://schemas.microsoft.com/office/drawing/2014/main" id="{A09CFB16-E572-9F4C-8A7C-338665298C5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01253" y="2648653"/>
            <a:ext cx="279965" cy="271980"/>
          </a:xfrm>
          <a:prstGeom prst="rect">
            <a:avLst/>
          </a:prstGeom>
          <a:noFill/>
          <a:ln w="9525">
            <a:noFill/>
            <a:miter lim="800000"/>
            <a:headEnd/>
            <a:tailEnd/>
          </a:ln>
        </p:spPr>
      </p:pic>
      <p:pic>
        <p:nvPicPr>
          <p:cNvPr id="21" name="Picture 37" descr="LinkinIn_icon.png">
            <a:hlinkClick r:id="rId8"/>
            <a:extLst>
              <a:ext uri="{FF2B5EF4-FFF2-40B4-BE49-F238E27FC236}">
                <a16:creationId xmlns="" xmlns:a16="http://schemas.microsoft.com/office/drawing/2014/main" id="{8B4821DC-576F-4949-A194-5D0C3429D9D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59552" y="2648653"/>
            <a:ext cx="279965" cy="271980"/>
          </a:xfrm>
          <a:prstGeom prst="rect">
            <a:avLst/>
          </a:prstGeom>
          <a:noFill/>
          <a:ln w="9525">
            <a:noFill/>
            <a:miter lim="800000"/>
            <a:headEnd/>
            <a:tailEnd/>
          </a:ln>
        </p:spPr>
      </p:pic>
      <p:pic>
        <p:nvPicPr>
          <p:cNvPr id="22" name="Picture 38" descr="YouTube_icon.png">
            <a:hlinkClick r:id="rId10"/>
            <a:extLst>
              <a:ext uri="{FF2B5EF4-FFF2-40B4-BE49-F238E27FC236}">
                <a16:creationId xmlns="" xmlns:a16="http://schemas.microsoft.com/office/drawing/2014/main" id="{E016C8DC-D6D3-8145-BA05-69DAFDB5C3E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42953" y="2648654"/>
            <a:ext cx="279965" cy="272964"/>
          </a:xfrm>
          <a:prstGeom prst="rect">
            <a:avLst/>
          </a:prstGeom>
          <a:noFill/>
          <a:ln w="9525">
            <a:noFill/>
            <a:miter lim="800000"/>
            <a:headEnd/>
            <a:tailEnd/>
          </a:ln>
        </p:spPr>
      </p:pic>
      <p:sp>
        <p:nvSpPr>
          <p:cNvPr id="13" name="CasellaDiTesto 12">
            <a:extLst>
              <a:ext uri="{FF2B5EF4-FFF2-40B4-BE49-F238E27FC236}">
                <a16:creationId xmlns="" xmlns:a16="http://schemas.microsoft.com/office/drawing/2014/main" id="{04FC1F64-9742-C844-B25F-9393598319CF}"/>
              </a:ext>
            </a:extLst>
          </p:cNvPr>
          <p:cNvSpPr txBox="1"/>
          <p:nvPr/>
        </p:nvSpPr>
        <p:spPr>
          <a:xfrm>
            <a:off x="507715" y="4857750"/>
            <a:ext cx="5055381" cy="215444"/>
          </a:xfrm>
          <a:prstGeom prst="rect">
            <a:avLst/>
          </a:prstGeom>
          <a:noFill/>
        </p:spPr>
        <p:txBody>
          <a:bodyPr wrap="square" rtlCol="0">
            <a:spAutoFit/>
          </a:bodyPr>
          <a:lstStyle/>
          <a:p>
            <a:r>
              <a:rPr lang="en-US" sz="800" b="1" dirty="0">
                <a:solidFill>
                  <a:srgbClr val="604187"/>
                </a:solidFill>
              </a:rPr>
              <a:t>The Alcatel-Lucent name and logo are trademarks of Nokia used under license by ALE.</a:t>
            </a:r>
            <a:endParaRPr lang="en-US" sz="800" dirty="0">
              <a:solidFill>
                <a:srgbClr val="604187"/>
              </a:solidFill>
            </a:endParaRPr>
          </a:p>
        </p:txBody>
      </p:sp>
      <p:sp>
        <p:nvSpPr>
          <p:cNvPr id="14" name="Rectangle 6">
            <a:extLst>
              <a:ext uri="{FF2B5EF4-FFF2-40B4-BE49-F238E27FC236}">
                <a16:creationId xmlns="" xmlns:a16="http://schemas.microsoft.com/office/drawing/2014/main" id="{AB82B987-3CAA-4822-B31B-E31157268C05}"/>
              </a:ext>
            </a:extLst>
          </p:cNvPr>
          <p:cNvSpPr>
            <a:spLocks/>
          </p:cNvSpPr>
          <p:nvPr/>
        </p:nvSpPr>
        <p:spPr bwMode="auto">
          <a:xfrm>
            <a:off x="2823893" y="1018579"/>
            <a:ext cx="3496214" cy="432875"/>
          </a:xfrm>
          <a:prstGeom prst="rect">
            <a:avLst/>
          </a:prstGeom>
          <a:noFill/>
          <a:ln>
            <a:noFill/>
          </a:ln>
          <a:extLst/>
        </p:spPr>
        <p:txBody>
          <a:bodyPr wrap="none" lIns="0" tIns="0" rIns="0" bIns="0" anchor="ctr">
            <a:spAutoFit/>
          </a:bodyPr>
          <a:lstStyle/>
          <a:p>
            <a:pPr algn="ctr" defTabSz="1714500" eaLnBrk="1" fontAlgn="auto" hangingPunct="1">
              <a:spcBef>
                <a:spcPts val="0"/>
              </a:spcBef>
              <a:spcAft>
                <a:spcPts val="0"/>
              </a:spcAft>
              <a:defRPr/>
            </a:pPr>
            <a:r>
              <a:rPr lang="en-US" sz="2800" spc="1313" dirty="0">
                <a:solidFill>
                  <a:schemeClr val="accent1"/>
                </a:solidFill>
                <a:latin typeface="+mj-lt"/>
                <a:ea typeface="Open Sans" charset="0"/>
                <a:cs typeface="Open Sans" charset="0"/>
                <a:sym typeface="Bebas Neue" charset="0"/>
              </a:rPr>
              <a:t>CONTACT</a:t>
            </a:r>
            <a:r>
              <a:rPr lang="en-US" sz="2800" b="1" spc="1313" dirty="0">
                <a:solidFill>
                  <a:schemeClr val="accent4"/>
                </a:solidFill>
                <a:latin typeface="+mj-lt"/>
                <a:ea typeface="Open Sans Light" charset="0"/>
                <a:cs typeface="Open Sans Light" charset="0"/>
                <a:sym typeface="Bebas Neue" charset="0"/>
              </a:rPr>
              <a:t>US</a:t>
            </a:r>
          </a:p>
        </p:txBody>
      </p:sp>
    </p:spTree>
    <p:extLst>
      <p:ext uri="{BB962C8B-B14F-4D97-AF65-F5344CB8AC3E}">
        <p14:creationId xmlns:p14="http://schemas.microsoft.com/office/powerpoint/2010/main" val="3375271796"/>
      </p:ext>
    </p:extLst>
  </p:cSld>
  <p:clrMapOvr>
    <a:masterClrMapping/>
  </p:clrMapOvr>
  <p:transition xmlns:p14="http://schemas.microsoft.com/office/powerpoint/2010/mai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 xmlns:a16="http://schemas.microsoft.com/office/drawing/2014/main" id="{5704AA4C-FD57-314C-804E-7287887D03BE}"/>
              </a:ext>
            </a:extLst>
          </p:cNvPr>
          <p:cNvSpPr>
            <a:spLocks noChangeArrowheads="1"/>
          </p:cNvSpPr>
          <p:nvPr/>
        </p:nvSpPr>
        <p:spPr bwMode="auto">
          <a:xfrm>
            <a:off x="552451" y="1139281"/>
            <a:ext cx="334347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4572000">
              <a:defRPr sz="3600">
                <a:solidFill>
                  <a:schemeClr val="tx1"/>
                </a:solidFill>
                <a:latin typeface="Lato Light"/>
              </a:defRPr>
            </a:lvl1pPr>
            <a:lvl2pPr defTabSz="4572000">
              <a:defRPr sz="3600">
                <a:solidFill>
                  <a:schemeClr val="tx1"/>
                </a:solidFill>
                <a:latin typeface="Lato Light"/>
              </a:defRPr>
            </a:lvl2pPr>
            <a:lvl3pPr defTabSz="4572000">
              <a:defRPr sz="3600">
                <a:solidFill>
                  <a:schemeClr val="tx1"/>
                </a:solidFill>
                <a:latin typeface="Lato Light"/>
              </a:defRPr>
            </a:lvl3pPr>
            <a:lvl4pPr defTabSz="4572000">
              <a:defRPr sz="3600">
                <a:solidFill>
                  <a:schemeClr val="tx1"/>
                </a:solidFill>
                <a:latin typeface="Lato Light"/>
              </a:defRPr>
            </a:lvl4pPr>
            <a:lvl5pPr defTabSz="4572000">
              <a:defRPr sz="3600">
                <a:solidFill>
                  <a:schemeClr val="tx1"/>
                </a:solidFill>
                <a:latin typeface="Lato Light"/>
              </a:defRPr>
            </a:lvl5pPr>
            <a:lvl6pPr marL="4113213" indent="-1827213" defTabSz="4572000" eaLnBrk="0" fontAlgn="base" hangingPunct="0">
              <a:spcBef>
                <a:spcPct val="0"/>
              </a:spcBef>
              <a:spcAft>
                <a:spcPct val="0"/>
              </a:spcAft>
              <a:defRPr sz="3600">
                <a:solidFill>
                  <a:schemeClr val="tx1"/>
                </a:solidFill>
                <a:latin typeface="Lato Light"/>
              </a:defRPr>
            </a:lvl6pPr>
            <a:lvl7pPr marL="4570413" indent="-1827213" defTabSz="4572000" eaLnBrk="0" fontAlgn="base" hangingPunct="0">
              <a:spcBef>
                <a:spcPct val="0"/>
              </a:spcBef>
              <a:spcAft>
                <a:spcPct val="0"/>
              </a:spcAft>
              <a:defRPr sz="3600">
                <a:solidFill>
                  <a:schemeClr val="tx1"/>
                </a:solidFill>
                <a:latin typeface="Lato Light"/>
              </a:defRPr>
            </a:lvl7pPr>
            <a:lvl8pPr marL="5027613" indent="-1827213" defTabSz="4572000" eaLnBrk="0" fontAlgn="base" hangingPunct="0">
              <a:spcBef>
                <a:spcPct val="0"/>
              </a:spcBef>
              <a:spcAft>
                <a:spcPct val="0"/>
              </a:spcAft>
              <a:defRPr sz="3600">
                <a:solidFill>
                  <a:schemeClr val="tx1"/>
                </a:solidFill>
                <a:latin typeface="Lato Light"/>
              </a:defRPr>
            </a:lvl8pPr>
            <a:lvl9pPr marL="5484813" indent="-1827213" defTabSz="4572000" eaLnBrk="0" fontAlgn="base" hangingPunct="0">
              <a:spcBef>
                <a:spcPct val="0"/>
              </a:spcBef>
              <a:spcAft>
                <a:spcPct val="0"/>
              </a:spcAft>
              <a:defRPr sz="3600">
                <a:solidFill>
                  <a:schemeClr val="tx1"/>
                </a:solidFill>
                <a:latin typeface="Lato Light"/>
              </a:defRPr>
            </a:lvl9pPr>
          </a:lstStyle>
          <a:p>
            <a:pPr marL="0" marR="0" lvl="0" indent="0" algn="l" defTabSz="4572000" rtl="0" eaLnBrk="1" fontAlgn="auto" latinLnBrk="0" hangingPunct="1">
              <a:lnSpc>
                <a:spcPct val="100000"/>
              </a:lnSpc>
              <a:spcBef>
                <a:spcPts val="0"/>
              </a:spcBef>
              <a:spcAft>
                <a:spcPts val="0"/>
              </a:spcAft>
              <a:buClrTx/>
              <a:buSzTx/>
              <a:buFontTx/>
              <a:buNone/>
              <a:tabLst/>
              <a:defRPr/>
            </a:pPr>
            <a:r>
              <a:rPr kumimoji="0" lang="en-US" altLang="it-IT" sz="5000" b="0" i="0" u="none" strike="noStrike" kern="1200" cap="none" spc="0" normalizeH="0" baseline="0" noProof="0" dirty="0">
                <a:ln>
                  <a:noFill/>
                </a:ln>
                <a:solidFill>
                  <a:srgbClr val="FFFFFF"/>
                </a:solidFill>
                <a:effectLst/>
                <a:uLnTx/>
                <a:uFillTx/>
                <a:latin typeface="Trebuchet MS" panose="020B0703020202090204" pitchFamily="34" charset="0"/>
                <a:ea typeface="Open Sans"/>
                <a:cs typeface="Open Sans"/>
                <a:sym typeface="Bebas Neue"/>
              </a:rPr>
              <a:t>THANK YOU</a:t>
            </a:r>
          </a:p>
        </p:txBody>
      </p:sp>
    </p:spTree>
    <p:extLst>
      <p:ext uri="{BB962C8B-B14F-4D97-AF65-F5344CB8AC3E}">
        <p14:creationId xmlns:p14="http://schemas.microsoft.com/office/powerpoint/2010/main" val="3795999509"/>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Strong correlation between patient satisfaction and waiting times.</a:t>
            </a:r>
          </a:p>
        </p:txBody>
      </p:sp>
      <p:sp>
        <p:nvSpPr>
          <p:cNvPr id="3" name="Text Placeholder 2"/>
          <p:cNvSpPr>
            <a:spLocks noGrp="1"/>
          </p:cNvSpPr>
          <p:nvPr>
            <p:ph type="body" sz="quarter" idx="11"/>
          </p:nvPr>
        </p:nvSpPr>
        <p:spPr>
          <a:xfrm>
            <a:off x="622862" y="234812"/>
            <a:ext cx="8384951" cy="454366"/>
          </a:xfrm>
        </p:spPr>
        <p:txBody>
          <a:bodyPr/>
          <a:lstStyle/>
          <a:p>
            <a:r>
              <a:rPr lang="en-US" dirty="0"/>
              <a:t>Does waiting matter to a patient?</a:t>
            </a:r>
          </a:p>
        </p:txBody>
      </p:sp>
      <p:pic>
        <p:nvPicPr>
          <p:cNvPr id="5" name="Picture 4"/>
          <p:cNvPicPr>
            <a:picLocks noChangeAspect="1"/>
          </p:cNvPicPr>
          <p:nvPr/>
        </p:nvPicPr>
        <p:blipFill>
          <a:blip r:embed="rId3"/>
          <a:stretch>
            <a:fillRect/>
          </a:stretch>
        </p:blipFill>
        <p:spPr>
          <a:xfrm>
            <a:off x="622860" y="1367120"/>
            <a:ext cx="4691970" cy="3121870"/>
          </a:xfrm>
          <a:prstGeom prst="rect">
            <a:avLst/>
          </a:prstGeom>
        </p:spPr>
      </p:pic>
      <p:sp>
        <p:nvSpPr>
          <p:cNvPr id="6" name="Rectangle 5"/>
          <p:cNvSpPr/>
          <p:nvPr/>
        </p:nvSpPr>
        <p:spPr>
          <a:xfrm>
            <a:off x="2433167" y="4670574"/>
            <a:ext cx="4696245" cy="338554"/>
          </a:xfrm>
          <a:prstGeom prst="rect">
            <a:avLst/>
          </a:prstGeom>
        </p:spPr>
        <p:txBody>
          <a:bodyPr wrap="square">
            <a:spAutoFit/>
          </a:bodyPr>
          <a:lstStyle/>
          <a:p>
            <a:r>
              <a:rPr lang="en-US" sz="800" dirty="0">
                <a:solidFill>
                  <a:schemeClr val="bg1">
                    <a:lumMod val="50000"/>
                  </a:schemeClr>
                </a:solidFill>
              </a:rPr>
              <a:t>Source: </a:t>
            </a:r>
            <a:r>
              <a:rPr lang="en-US" sz="800" dirty="0" err="1">
                <a:solidFill>
                  <a:schemeClr val="bg1">
                    <a:lumMod val="50000"/>
                  </a:schemeClr>
                </a:solidFill>
              </a:rPr>
              <a:t>Bleustein</a:t>
            </a:r>
            <a:r>
              <a:rPr lang="en-US" sz="800" dirty="0">
                <a:solidFill>
                  <a:schemeClr val="bg1">
                    <a:lumMod val="50000"/>
                  </a:schemeClr>
                </a:solidFill>
              </a:rPr>
              <a:t> C, Rothschild DB, </a:t>
            </a:r>
            <a:r>
              <a:rPr lang="en-US" sz="800" dirty="0" err="1">
                <a:solidFill>
                  <a:schemeClr val="bg1">
                    <a:lumMod val="50000"/>
                  </a:schemeClr>
                </a:solidFill>
              </a:rPr>
              <a:t>Valen</a:t>
            </a:r>
            <a:r>
              <a:rPr lang="en-US" sz="800" dirty="0">
                <a:solidFill>
                  <a:schemeClr val="bg1">
                    <a:lumMod val="50000"/>
                  </a:schemeClr>
                </a:solidFill>
              </a:rPr>
              <a:t> A, </a:t>
            </a:r>
            <a:r>
              <a:rPr lang="en-US" sz="800" dirty="0" err="1">
                <a:solidFill>
                  <a:schemeClr val="bg1">
                    <a:lumMod val="50000"/>
                  </a:schemeClr>
                </a:solidFill>
              </a:rPr>
              <a:t>Valatis</a:t>
            </a:r>
            <a:r>
              <a:rPr lang="en-US" sz="800" dirty="0">
                <a:solidFill>
                  <a:schemeClr val="bg1">
                    <a:lumMod val="50000"/>
                  </a:schemeClr>
                </a:solidFill>
              </a:rPr>
              <a:t> E, Schweitzer L, Jones R. Wait times, patient satisfaction scores, and the perception of care. Am J </a:t>
            </a:r>
            <a:r>
              <a:rPr lang="en-US" sz="800" dirty="0" err="1">
                <a:solidFill>
                  <a:schemeClr val="bg1">
                    <a:lumMod val="50000"/>
                  </a:schemeClr>
                </a:solidFill>
              </a:rPr>
              <a:t>Manag</a:t>
            </a:r>
            <a:r>
              <a:rPr lang="en-US" sz="800" dirty="0">
                <a:solidFill>
                  <a:schemeClr val="bg1">
                    <a:lumMod val="50000"/>
                  </a:schemeClr>
                </a:solidFill>
              </a:rPr>
              <a:t> Care 2014 May; 20(5):393-400</a:t>
            </a:r>
          </a:p>
        </p:txBody>
      </p:sp>
      <p:sp>
        <p:nvSpPr>
          <p:cNvPr id="9" name="Rectangle 8"/>
          <p:cNvSpPr/>
          <p:nvPr/>
        </p:nvSpPr>
        <p:spPr>
          <a:xfrm>
            <a:off x="5797685" y="1367120"/>
            <a:ext cx="2850204" cy="2308324"/>
          </a:xfrm>
          <a:prstGeom prst="rect">
            <a:avLst/>
          </a:prstGeom>
        </p:spPr>
        <p:txBody>
          <a:bodyPr wrap="square">
            <a:spAutoFit/>
          </a:bodyPr>
          <a:lstStyle/>
          <a:p>
            <a:r>
              <a:rPr lang="en-US" dirty="0">
                <a:solidFill>
                  <a:schemeClr val="accent1"/>
                </a:solidFill>
              </a:rPr>
              <a:t>Longer wait times </a:t>
            </a:r>
            <a:r>
              <a:rPr lang="en-US" b="1" dirty="0">
                <a:solidFill>
                  <a:schemeClr val="accent1"/>
                </a:solidFill>
              </a:rPr>
              <a:t>reduce patients’ perceptions of a physician’s capabilities </a:t>
            </a:r>
          </a:p>
          <a:p>
            <a:r>
              <a:rPr lang="en-US" dirty="0">
                <a:solidFill>
                  <a:schemeClr val="accent1"/>
                </a:solidFill>
              </a:rPr>
              <a:t>and </a:t>
            </a:r>
          </a:p>
          <a:p>
            <a:r>
              <a:rPr lang="en-US" b="1" dirty="0">
                <a:solidFill>
                  <a:schemeClr val="accent1"/>
                </a:solidFill>
              </a:rPr>
              <a:t>decrease patients’ confidence in the care provided</a:t>
            </a:r>
          </a:p>
        </p:txBody>
      </p:sp>
    </p:spTree>
    <p:extLst>
      <p:ext uri="{BB962C8B-B14F-4D97-AF65-F5344CB8AC3E}">
        <p14:creationId xmlns:p14="http://schemas.microsoft.com/office/powerpoint/2010/main" val="1794914877"/>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45BBAB13-63DD-4FCC-8D5F-A418256FE441}"/>
              </a:ext>
            </a:extLst>
          </p:cNvPr>
          <p:cNvSpPr>
            <a:spLocks noGrp="1"/>
          </p:cNvSpPr>
          <p:nvPr>
            <p:ph type="body" sz="quarter" idx="11"/>
          </p:nvPr>
        </p:nvSpPr>
        <p:spPr/>
        <p:txBody>
          <a:bodyPr/>
          <a:lstStyle/>
          <a:p>
            <a:r>
              <a:rPr lang="fr-FR" dirty="0"/>
              <a:t>Omniaccess stellar asset tracking</a:t>
            </a:r>
            <a:endParaRPr lang="en-US" dirty="0"/>
          </a:p>
        </p:txBody>
      </p:sp>
      <p:sp>
        <p:nvSpPr>
          <p:cNvPr id="3" name="Espace réservé du texte 2">
            <a:extLst>
              <a:ext uri="{FF2B5EF4-FFF2-40B4-BE49-F238E27FC236}">
                <a16:creationId xmlns="" xmlns:a16="http://schemas.microsoft.com/office/drawing/2014/main" id="{B0897E70-7070-4287-9AB3-9CE5641D726F}"/>
              </a:ext>
            </a:extLst>
          </p:cNvPr>
          <p:cNvSpPr>
            <a:spLocks noGrp="1"/>
          </p:cNvSpPr>
          <p:nvPr>
            <p:ph type="body" sz="quarter" idx="12"/>
          </p:nvPr>
        </p:nvSpPr>
        <p:spPr/>
        <p:txBody>
          <a:bodyPr/>
          <a:lstStyle/>
          <a:p>
            <a:r>
              <a:rPr lang="fr-FR" dirty="0"/>
              <a:t>Architecture and components</a:t>
            </a:r>
          </a:p>
        </p:txBody>
      </p:sp>
    </p:spTree>
    <p:extLst>
      <p:ext uri="{BB962C8B-B14F-4D97-AF65-F5344CB8AC3E}">
        <p14:creationId xmlns:p14="http://schemas.microsoft.com/office/powerpoint/2010/main" val="2257060086"/>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28675" y="1339955"/>
            <a:ext cx="935710" cy="1819435"/>
          </a:xfrm>
          <a:prstGeom prst="rect">
            <a:avLst/>
          </a:prstGeom>
        </p:spPr>
      </p:pic>
      <p:sp>
        <p:nvSpPr>
          <p:cNvPr id="3" name="Espace réservé du texte 2">
            <a:extLst>
              <a:ext uri="{FF2B5EF4-FFF2-40B4-BE49-F238E27FC236}">
                <a16:creationId xmlns="" xmlns:a16="http://schemas.microsoft.com/office/drawing/2014/main" id="{C61F9840-19B7-4CC7-BEDD-81BFD2B2C197}"/>
              </a:ext>
            </a:extLst>
          </p:cNvPr>
          <p:cNvSpPr>
            <a:spLocks noGrp="1"/>
          </p:cNvSpPr>
          <p:nvPr>
            <p:ph type="body" sz="quarter" idx="11"/>
          </p:nvPr>
        </p:nvSpPr>
        <p:spPr/>
        <p:txBody>
          <a:bodyPr/>
          <a:lstStyle/>
          <a:p>
            <a:r>
              <a:rPr lang="en-US" dirty="0" err="1"/>
              <a:t>omniaccess</a:t>
            </a:r>
            <a:r>
              <a:rPr lang="en-US" dirty="0"/>
              <a:t> stellar asset tracking solution</a:t>
            </a:r>
          </a:p>
        </p:txBody>
      </p:sp>
      <p:sp>
        <p:nvSpPr>
          <p:cNvPr id="5" name="Text Placeholder 4"/>
          <p:cNvSpPr>
            <a:spLocks noGrp="1"/>
          </p:cNvSpPr>
          <p:nvPr>
            <p:ph type="body" sz="quarter" idx="62"/>
          </p:nvPr>
        </p:nvSpPr>
        <p:spPr>
          <a:xfrm>
            <a:off x="4611523" y="1417309"/>
            <a:ext cx="4289285" cy="2527637"/>
          </a:xfrm>
        </p:spPr>
        <p:txBody>
          <a:bodyPr/>
          <a:lstStyle/>
          <a:p>
            <a:pPr marL="0" indent="0">
              <a:buNone/>
            </a:pPr>
            <a:r>
              <a:rPr lang="en-US" dirty="0"/>
              <a:t>Benefits</a:t>
            </a:r>
          </a:p>
          <a:p>
            <a:r>
              <a:rPr lang="en-US" dirty="0"/>
              <a:t>Quickly locate assets and help optimize staff efficiency and improve the user experience</a:t>
            </a:r>
          </a:p>
          <a:p>
            <a:r>
              <a:rPr lang="en-US" dirty="0"/>
              <a:t>Improve operational workflows which enables clinicians to spend more time with patients</a:t>
            </a:r>
          </a:p>
          <a:p>
            <a:r>
              <a:rPr lang="en-US" dirty="0"/>
              <a:t>Locate assets in real-time and prevent lost/stolen equipment which saves time &amp; costs</a:t>
            </a:r>
          </a:p>
          <a:p>
            <a:r>
              <a:rPr lang="en-US" dirty="0"/>
              <a:t>Accelerate return on investment and facilitate equipment maintenance</a:t>
            </a:r>
          </a:p>
          <a:p>
            <a:r>
              <a:rPr lang="en-US" dirty="0"/>
              <a:t>Increase people and asset security and intelligence in organizations</a:t>
            </a:r>
          </a:p>
        </p:txBody>
      </p:sp>
      <p:sp>
        <p:nvSpPr>
          <p:cNvPr id="26" name="ZoneTexte 25">
            <a:extLst>
              <a:ext uri="{FF2B5EF4-FFF2-40B4-BE49-F238E27FC236}">
                <a16:creationId xmlns="" xmlns:a16="http://schemas.microsoft.com/office/drawing/2014/main" id="{E441E5F9-468E-4367-B940-30B9996E48BB}"/>
              </a:ext>
            </a:extLst>
          </p:cNvPr>
          <p:cNvSpPr txBox="1"/>
          <p:nvPr/>
        </p:nvSpPr>
        <p:spPr>
          <a:xfrm>
            <a:off x="2376644" y="1490002"/>
            <a:ext cx="1965866" cy="1384995"/>
          </a:xfrm>
          <a:prstGeom prst="rect">
            <a:avLst/>
          </a:prstGeom>
          <a:noFill/>
        </p:spPr>
        <p:txBody>
          <a:bodyPr wrap="square" rtlCol="0">
            <a:spAutoFit/>
          </a:bodyPr>
          <a:lstStyle/>
          <a:p>
            <a:endParaRPr lang="en-US" sz="1200" b="1" dirty="0">
              <a:solidFill>
                <a:schemeClr val="accent1"/>
              </a:solidFill>
              <a:cs typeface="Trebuchet MS" panose="020B0502040204020203" pitchFamily="34" charset="0"/>
            </a:endParaRPr>
          </a:p>
          <a:p>
            <a:r>
              <a:rPr lang="en-US" sz="1200" b="1" dirty="0">
                <a:solidFill>
                  <a:schemeClr val="accent1"/>
                </a:solidFill>
                <a:latin typeface="Trebuchet MS"/>
                <a:cs typeface="Trebuchet MS" panose="020B0502040204020203" pitchFamily="34" charset="0"/>
              </a:rPr>
              <a:t>Asset Tracking </a:t>
            </a:r>
          </a:p>
          <a:p>
            <a:pPr lvl="0">
              <a:defRPr/>
            </a:pPr>
            <a:r>
              <a:rPr lang="en-US" sz="1200" dirty="0">
                <a:solidFill>
                  <a:schemeClr val="accent1"/>
                </a:solidFill>
                <a:cs typeface="Trebuchet MS" panose="020B0502040204020203" pitchFamily="34" charset="0"/>
              </a:rPr>
              <a:t>Tracking objects and people in real-time for security, compliance and time savings.</a:t>
            </a:r>
          </a:p>
        </p:txBody>
      </p:sp>
      <p:grpSp>
        <p:nvGrpSpPr>
          <p:cNvPr id="27" name="Group 1">
            <a:extLst>
              <a:ext uri="{FF2B5EF4-FFF2-40B4-BE49-F238E27FC236}">
                <a16:creationId xmlns="" xmlns:a16="http://schemas.microsoft.com/office/drawing/2014/main" id="{CECC8F79-6A0C-4814-8095-F1A8681EF6E5}"/>
              </a:ext>
            </a:extLst>
          </p:cNvPr>
          <p:cNvGrpSpPr/>
          <p:nvPr/>
        </p:nvGrpSpPr>
        <p:grpSpPr>
          <a:xfrm>
            <a:off x="2664637" y="3041052"/>
            <a:ext cx="891850" cy="1211465"/>
            <a:chOff x="7469010" y="1491645"/>
            <a:chExt cx="969091" cy="1526457"/>
          </a:xfrm>
        </p:grpSpPr>
        <p:pic>
          <p:nvPicPr>
            <p:cNvPr id="28" name="Picture 20" descr="Image result for wheelchair icon">
              <a:extLst>
                <a:ext uri="{FF2B5EF4-FFF2-40B4-BE49-F238E27FC236}">
                  <a16:creationId xmlns="" xmlns:a16="http://schemas.microsoft.com/office/drawing/2014/main" id="{3F19F8DC-DB1B-444A-8028-D3DCB84D420D}"/>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414" b="96207" l="6552" r="90000">
                          <a14:foregroundMark x1="62759" y1="86552" x2="62759" y2="86552"/>
                          <a14:foregroundMark x1="38621" y1="86552" x2="38621" y2="86552"/>
                          <a14:foregroundMark x1="58276" y1="96207" x2="58276" y2="96207"/>
                          <a14:foregroundMark x1="80690" y1="6207" x2="80690" y2="6207"/>
                          <a14:foregroundMark x1="42069" y1="2414" x2="42069" y2="2414"/>
                          <a14:foregroundMark x1="6552" y1="79655" x2="6552" y2="79655"/>
                        </a14:backgroundRemoval>
                      </a14:imgEffect>
                    </a14:imgLayer>
                  </a14:imgProps>
                </a:ext>
                <a:ext uri="{28A0092B-C50C-407E-A947-70E740481C1C}">
                  <a14:useLocalDpi xmlns:a14="http://schemas.microsoft.com/office/drawing/2010/main" val="0"/>
                </a:ext>
              </a:extLst>
            </a:blip>
            <a:srcRect/>
            <a:stretch>
              <a:fillRect/>
            </a:stretch>
          </p:blipFill>
          <p:spPr bwMode="auto">
            <a:xfrm>
              <a:off x="7835104" y="1528195"/>
              <a:ext cx="522644" cy="5226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Image result for building icons">
              <a:extLst>
                <a:ext uri="{FF2B5EF4-FFF2-40B4-BE49-F238E27FC236}">
                  <a16:creationId xmlns="" xmlns:a16="http://schemas.microsoft.com/office/drawing/2014/main" id="{E7913D96-34DB-4FB0-8ECA-BBF75C3AEF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5113" y="2065114"/>
              <a:ext cx="952988" cy="9529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Image result for geoposition icons">
              <a:extLst>
                <a:ext uri="{FF2B5EF4-FFF2-40B4-BE49-F238E27FC236}">
                  <a16:creationId xmlns="" xmlns:a16="http://schemas.microsoft.com/office/drawing/2014/main" id="{ECA81F29-2030-4AE5-9B0C-B7B02AC717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1442" y="2313589"/>
              <a:ext cx="305392" cy="3053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Image result for geoposition icons">
              <a:extLst>
                <a:ext uri="{FF2B5EF4-FFF2-40B4-BE49-F238E27FC236}">
                  <a16:creationId xmlns="" xmlns:a16="http://schemas.microsoft.com/office/drawing/2014/main" id="{CFA75919-0688-401D-9A55-128F10D2E9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9010" y="2066668"/>
              <a:ext cx="305392" cy="30539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9" descr="Image result for geoposition icons">
              <a:extLst>
                <a:ext uri="{FF2B5EF4-FFF2-40B4-BE49-F238E27FC236}">
                  <a16:creationId xmlns="" xmlns:a16="http://schemas.microsoft.com/office/drawing/2014/main" id="{724D22E9-962A-4B75-95A1-61BD68BAAA8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89373" y="2559246"/>
              <a:ext cx="305392" cy="305392"/>
            </a:xfrm>
            <a:prstGeom prst="rect">
              <a:avLst/>
            </a:prstGeom>
            <a:noFill/>
            <a:extLst>
              <a:ext uri="{909E8E84-426E-40dd-AFC4-6F175D3DCCD1}">
                <a14:hiddenFill xmlns:a14="http://schemas.microsoft.com/office/drawing/2010/main">
                  <a:solidFill>
                    <a:srgbClr val="FFFFFF"/>
                  </a:solidFill>
                </a14:hiddenFill>
              </a:ext>
            </a:extLst>
          </p:spPr>
        </p:pic>
        <p:sp>
          <p:nvSpPr>
            <p:cNvPr id="33" name="Speech Bubble: Oval 29">
              <a:extLst>
                <a:ext uri="{FF2B5EF4-FFF2-40B4-BE49-F238E27FC236}">
                  <a16:creationId xmlns="" xmlns:a16="http://schemas.microsoft.com/office/drawing/2014/main" id="{A054D052-F0B1-4960-AED2-A36967E2E77C}"/>
                </a:ext>
              </a:extLst>
            </p:cNvPr>
            <p:cNvSpPr/>
            <p:nvPr/>
          </p:nvSpPr>
          <p:spPr>
            <a:xfrm>
              <a:off x="7777425" y="1491645"/>
              <a:ext cx="650947" cy="596289"/>
            </a:xfrm>
            <a:prstGeom prst="wedgeEllipseCallout">
              <a:avLst>
                <a:gd name="adj1" fmla="val 14284"/>
                <a:gd name="adj2" fmla="val 86354"/>
              </a:avLst>
            </a:prstGeom>
            <a:noFill/>
            <a:ln w="12700">
              <a:solidFill>
                <a:schemeClr val="accent1">
                  <a:lumMod val="75000"/>
                </a:schemeClr>
              </a:solidFill>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dirty="0">
                <a:latin typeface="Trebuchet MS"/>
                <a:cs typeface="Trebuchet MS"/>
              </a:endParaRPr>
            </a:p>
          </p:txBody>
        </p:sp>
      </p:grpSp>
    </p:spTree>
    <p:extLst>
      <p:ext uri="{BB962C8B-B14F-4D97-AF65-F5344CB8AC3E}">
        <p14:creationId xmlns:p14="http://schemas.microsoft.com/office/powerpoint/2010/main" val="3188853853"/>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 xmlns:a16="http://schemas.microsoft.com/office/drawing/2014/main" id="{E6E24EA5-E2B6-435E-9519-F152A500E8E8}"/>
              </a:ext>
            </a:extLst>
          </p:cNvPr>
          <p:cNvPicPr>
            <a:picLocks noChangeAspect="1"/>
          </p:cNvPicPr>
          <p:nvPr/>
        </p:nvPicPr>
        <p:blipFill>
          <a:blip r:embed="rId3"/>
          <a:stretch>
            <a:fillRect/>
          </a:stretch>
        </p:blipFill>
        <p:spPr>
          <a:xfrm>
            <a:off x="844337" y="1226968"/>
            <a:ext cx="6019503" cy="3257519"/>
          </a:xfrm>
          <a:prstGeom prst="rect">
            <a:avLst/>
          </a:prstGeom>
        </p:spPr>
      </p:pic>
      <p:sp>
        <p:nvSpPr>
          <p:cNvPr id="3" name="Espace réservé du texte 2">
            <a:extLst>
              <a:ext uri="{FF2B5EF4-FFF2-40B4-BE49-F238E27FC236}">
                <a16:creationId xmlns="" xmlns:a16="http://schemas.microsoft.com/office/drawing/2014/main" id="{DE2979A0-E6DD-40A6-917B-BAABDD138325}"/>
              </a:ext>
            </a:extLst>
          </p:cNvPr>
          <p:cNvSpPr>
            <a:spLocks noGrp="1"/>
          </p:cNvSpPr>
          <p:nvPr>
            <p:ph type="body" sz="quarter" idx="11"/>
          </p:nvPr>
        </p:nvSpPr>
        <p:spPr>
          <a:xfrm>
            <a:off x="571680" y="214056"/>
            <a:ext cx="7711243" cy="454366"/>
          </a:xfrm>
        </p:spPr>
        <p:txBody>
          <a:bodyPr/>
          <a:lstStyle/>
          <a:p>
            <a:r>
              <a:rPr lang="fr-FR" dirty="0"/>
              <a:t>Asset tracking Architecture</a:t>
            </a:r>
            <a:endParaRPr lang="en-US" dirty="0"/>
          </a:p>
        </p:txBody>
      </p:sp>
      <p:grpSp>
        <p:nvGrpSpPr>
          <p:cNvPr id="5" name="Group 83">
            <a:extLst>
              <a:ext uri="{FF2B5EF4-FFF2-40B4-BE49-F238E27FC236}">
                <a16:creationId xmlns="" xmlns:a16="http://schemas.microsoft.com/office/drawing/2014/main" id="{B0728421-DFE7-4D3F-938E-192D660D59B7}"/>
              </a:ext>
            </a:extLst>
          </p:cNvPr>
          <p:cNvGrpSpPr/>
          <p:nvPr/>
        </p:nvGrpSpPr>
        <p:grpSpPr>
          <a:xfrm rot="17272501">
            <a:off x="4776474" y="1938647"/>
            <a:ext cx="228836" cy="241574"/>
            <a:chOff x="499736" y="1735215"/>
            <a:chExt cx="1319889" cy="1470615"/>
          </a:xfrm>
        </p:grpSpPr>
        <p:pic>
          <p:nvPicPr>
            <p:cNvPr id="6" name="Picture 5" descr="Image result for pole star BLE beacon">
              <a:extLst>
                <a:ext uri="{FF2B5EF4-FFF2-40B4-BE49-F238E27FC236}">
                  <a16:creationId xmlns="" xmlns:a16="http://schemas.microsoft.com/office/drawing/2014/main" id="{E2907064-3DF0-4285-8FBE-3E27EFE899C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563" b="94190" l="4531" r="96764"/>
                      </a14:imgEffect>
                    </a14:imgLayer>
                  </a14:imgProps>
                </a:ext>
              </a:extLst>
            </a:blip>
            <a:srcRect/>
            <a:stretch>
              <a:fillRect/>
            </a:stretch>
          </p:blipFill>
          <p:spPr bwMode="auto">
            <a:xfrm>
              <a:off x="499736" y="1735215"/>
              <a:ext cx="1319889" cy="1470615"/>
            </a:xfrm>
            <a:prstGeom prst="rect">
              <a:avLst/>
            </a:prstGeom>
            <a:noFill/>
          </p:spPr>
        </p:pic>
        <p:pic>
          <p:nvPicPr>
            <p:cNvPr id="7" name="Picture 5" descr="Image result for pole star BLE beacon">
              <a:extLst>
                <a:ext uri="{FF2B5EF4-FFF2-40B4-BE49-F238E27FC236}">
                  <a16:creationId xmlns="" xmlns:a16="http://schemas.microsoft.com/office/drawing/2014/main" id="{ACB420D1-5BBB-4667-8F5D-BB7C0609AC9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563" b="94190" l="4531" r="96764"/>
                      </a14:imgEffect>
                    </a14:imgLayer>
                  </a14:imgProps>
                </a:ext>
              </a:extLst>
            </a:blip>
            <a:srcRect l="27084" t="39344" r="25258" b="50877"/>
            <a:stretch/>
          </p:blipFill>
          <p:spPr bwMode="auto">
            <a:xfrm rot="20081757">
              <a:off x="1078483" y="2429895"/>
              <a:ext cx="629039" cy="143815"/>
            </a:xfrm>
            <a:prstGeom prst="rect">
              <a:avLst/>
            </a:prstGeom>
            <a:noFill/>
          </p:spPr>
        </p:pic>
      </p:grpSp>
      <p:pic>
        <p:nvPicPr>
          <p:cNvPr id="8" name="Picture 43">
            <a:extLst>
              <a:ext uri="{FF2B5EF4-FFF2-40B4-BE49-F238E27FC236}">
                <a16:creationId xmlns="" xmlns:a16="http://schemas.microsoft.com/office/drawing/2014/main" id="{DCA5D78F-4B87-4571-94F6-9A298E974C8A}"/>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634543" y="1226968"/>
            <a:ext cx="430051" cy="428298"/>
          </a:xfrm>
          <a:prstGeom prst="rect">
            <a:avLst/>
          </a:prstGeom>
        </p:spPr>
      </p:pic>
      <p:pic>
        <p:nvPicPr>
          <p:cNvPr id="9" name="Picture 2" descr="Tag Beacon Button">
            <a:extLst>
              <a:ext uri="{FF2B5EF4-FFF2-40B4-BE49-F238E27FC236}">
                <a16:creationId xmlns="" xmlns:a16="http://schemas.microsoft.com/office/drawing/2014/main" id="{577DA8EB-2B1D-477C-BE1F-7987A58DCC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104956">
            <a:off x="1042857" y="3990986"/>
            <a:ext cx="226208" cy="2143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3">
            <a:extLst>
              <a:ext uri="{FF2B5EF4-FFF2-40B4-BE49-F238E27FC236}">
                <a16:creationId xmlns="" xmlns:a16="http://schemas.microsoft.com/office/drawing/2014/main" id="{EB0D6536-FC4C-4239-A092-3E5664405146}"/>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14267" y="1225525"/>
            <a:ext cx="438213" cy="436427"/>
          </a:xfrm>
          <a:prstGeom prst="rect">
            <a:avLst/>
          </a:prstGeom>
        </p:spPr>
      </p:pic>
      <p:pic>
        <p:nvPicPr>
          <p:cNvPr id="12" name="Picture 43">
            <a:extLst>
              <a:ext uri="{FF2B5EF4-FFF2-40B4-BE49-F238E27FC236}">
                <a16:creationId xmlns="" xmlns:a16="http://schemas.microsoft.com/office/drawing/2014/main" id="{673897CE-2ABD-4071-93C6-96519AEBFB3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6455211" y="1204030"/>
            <a:ext cx="439090" cy="437300"/>
          </a:xfrm>
          <a:prstGeom prst="rect">
            <a:avLst/>
          </a:prstGeom>
        </p:spPr>
      </p:pic>
      <p:pic>
        <p:nvPicPr>
          <p:cNvPr id="18" name="Picture 2" descr="Tag Beacon Button">
            <a:extLst>
              <a:ext uri="{FF2B5EF4-FFF2-40B4-BE49-F238E27FC236}">
                <a16:creationId xmlns="" xmlns:a16="http://schemas.microsoft.com/office/drawing/2014/main" id="{B917B3B4-82F0-4829-8945-7486F1D5D6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2114" y="3203829"/>
            <a:ext cx="226208" cy="214361"/>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 xmlns:a16="http://schemas.microsoft.com/office/drawing/2014/main" id="{0280F53D-4B28-4DB8-8321-5C47AA44A1D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00918" y="3270507"/>
            <a:ext cx="303647" cy="341603"/>
          </a:xfrm>
          <a:prstGeom prst="rect">
            <a:avLst/>
          </a:prstGeom>
        </p:spPr>
      </p:pic>
      <p:pic>
        <p:nvPicPr>
          <p:cNvPr id="25" name="Picture 2" descr="Tag Beacon Button">
            <a:extLst>
              <a:ext uri="{FF2B5EF4-FFF2-40B4-BE49-F238E27FC236}">
                <a16:creationId xmlns="" xmlns:a16="http://schemas.microsoft.com/office/drawing/2014/main" id="{F4C1F324-46AD-471C-A7BE-70B64DD110F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1102" y="3297687"/>
            <a:ext cx="226208" cy="21436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83">
            <a:extLst>
              <a:ext uri="{FF2B5EF4-FFF2-40B4-BE49-F238E27FC236}">
                <a16:creationId xmlns="" xmlns:a16="http://schemas.microsoft.com/office/drawing/2014/main" id="{302BAF8D-4FE9-4F90-9155-5571F76A4235}"/>
              </a:ext>
            </a:extLst>
          </p:cNvPr>
          <p:cNvGrpSpPr/>
          <p:nvPr/>
        </p:nvGrpSpPr>
        <p:grpSpPr>
          <a:xfrm rot="17272501">
            <a:off x="3006415" y="2145628"/>
            <a:ext cx="228836" cy="241574"/>
            <a:chOff x="499736" y="1735215"/>
            <a:chExt cx="1319889" cy="1470615"/>
          </a:xfrm>
        </p:grpSpPr>
        <p:pic>
          <p:nvPicPr>
            <p:cNvPr id="27" name="Picture 5" descr="Image result for pole star BLE beacon">
              <a:extLst>
                <a:ext uri="{FF2B5EF4-FFF2-40B4-BE49-F238E27FC236}">
                  <a16:creationId xmlns="" xmlns:a16="http://schemas.microsoft.com/office/drawing/2014/main" id="{0D3D7239-F2D8-46AF-A141-1E9E89E6EF2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563" b="94190" l="4531" r="96764"/>
                      </a14:imgEffect>
                    </a14:imgLayer>
                  </a14:imgProps>
                </a:ext>
              </a:extLst>
            </a:blip>
            <a:srcRect/>
            <a:stretch>
              <a:fillRect/>
            </a:stretch>
          </p:blipFill>
          <p:spPr bwMode="auto">
            <a:xfrm>
              <a:off x="499736" y="1735215"/>
              <a:ext cx="1319889" cy="1470615"/>
            </a:xfrm>
            <a:prstGeom prst="rect">
              <a:avLst/>
            </a:prstGeom>
            <a:noFill/>
          </p:spPr>
        </p:pic>
        <p:pic>
          <p:nvPicPr>
            <p:cNvPr id="28" name="Picture 5" descr="Image result for pole star BLE beacon">
              <a:extLst>
                <a:ext uri="{FF2B5EF4-FFF2-40B4-BE49-F238E27FC236}">
                  <a16:creationId xmlns="" xmlns:a16="http://schemas.microsoft.com/office/drawing/2014/main" id="{3D1ED851-EA06-4332-88AC-3DB77B8BA05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563" b="94190" l="4531" r="96764"/>
                      </a14:imgEffect>
                    </a14:imgLayer>
                  </a14:imgProps>
                </a:ext>
              </a:extLst>
            </a:blip>
            <a:srcRect l="27084" t="39344" r="25258" b="50877"/>
            <a:stretch/>
          </p:blipFill>
          <p:spPr bwMode="auto">
            <a:xfrm rot="20081757">
              <a:off x="1078483" y="2429895"/>
              <a:ext cx="629039" cy="143815"/>
            </a:xfrm>
            <a:prstGeom prst="rect">
              <a:avLst/>
            </a:prstGeom>
            <a:noFill/>
          </p:spPr>
        </p:pic>
      </p:grpSp>
      <p:sp>
        <p:nvSpPr>
          <p:cNvPr id="29" name="ZoneTexte 28">
            <a:extLst>
              <a:ext uri="{FF2B5EF4-FFF2-40B4-BE49-F238E27FC236}">
                <a16:creationId xmlns="" xmlns:a16="http://schemas.microsoft.com/office/drawing/2014/main" id="{A7DC4AD0-7418-486A-81D9-20A2471BC6DB}"/>
              </a:ext>
            </a:extLst>
          </p:cNvPr>
          <p:cNvSpPr txBox="1"/>
          <p:nvPr/>
        </p:nvSpPr>
        <p:spPr>
          <a:xfrm>
            <a:off x="5044918" y="1975255"/>
            <a:ext cx="1704992" cy="219291"/>
          </a:xfrm>
          <a:prstGeom prst="rect">
            <a:avLst/>
          </a:prstGeom>
          <a:noFill/>
        </p:spPr>
        <p:txBody>
          <a:bodyPr wrap="square" rtlCol="0">
            <a:spAutoFit/>
          </a:bodyPr>
          <a:lstStyle/>
          <a:p>
            <a:r>
              <a:rPr lang="fr-FR" sz="825" dirty="0">
                <a:solidFill>
                  <a:schemeClr val="bg1"/>
                </a:solidFill>
                <a:highlight>
                  <a:srgbClr val="FF0000"/>
                </a:highlight>
              </a:rPr>
              <a:t>AUTOCALIBRATION BEACON</a:t>
            </a:r>
            <a:endParaRPr lang="en-US" sz="825" dirty="0">
              <a:solidFill>
                <a:schemeClr val="bg1"/>
              </a:solidFill>
              <a:highlight>
                <a:srgbClr val="FF0000"/>
              </a:highlight>
            </a:endParaRPr>
          </a:p>
        </p:txBody>
      </p:sp>
      <p:sp>
        <p:nvSpPr>
          <p:cNvPr id="30" name="ZoneTexte 29">
            <a:extLst>
              <a:ext uri="{FF2B5EF4-FFF2-40B4-BE49-F238E27FC236}">
                <a16:creationId xmlns="" xmlns:a16="http://schemas.microsoft.com/office/drawing/2014/main" id="{62C5A0D2-B049-4D00-AEF2-6B3A4CD47D98}"/>
              </a:ext>
            </a:extLst>
          </p:cNvPr>
          <p:cNvSpPr txBox="1"/>
          <p:nvPr/>
        </p:nvSpPr>
        <p:spPr>
          <a:xfrm>
            <a:off x="1587109" y="2184004"/>
            <a:ext cx="1530446" cy="219291"/>
          </a:xfrm>
          <a:prstGeom prst="rect">
            <a:avLst/>
          </a:prstGeom>
          <a:noFill/>
        </p:spPr>
        <p:txBody>
          <a:bodyPr wrap="square" rtlCol="0">
            <a:spAutoFit/>
          </a:bodyPr>
          <a:lstStyle/>
          <a:p>
            <a:r>
              <a:rPr lang="fr-FR" sz="825" dirty="0">
                <a:solidFill>
                  <a:schemeClr val="bg1"/>
                </a:solidFill>
                <a:highlight>
                  <a:srgbClr val="FF0000"/>
                </a:highlight>
              </a:rPr>
              <a:t>AUTOCALIBRATION BEACON</a:t>
            </a:r>
            <a:endParaRPr lang="en-US" sz="825" dirty="0">
              <a:solidFill>
                <a:schemeClr val="bg1"/>
              </a:solidFill>
              <a:highlight>
                <a:srgbClr val="FF0000"/>
              </a:highlight>
            </a:endParaRPr>
          </a:p>
        </p:txBody>
      </p:sp>
      <p:sp>
        <p:nvSpPr>
          <p:cNvPr id="31" name="Arc 30">
            <a:extLst>
              <a:ext uri="{FF2B5EF4-FFF2-40B4-BE49-F238E27FC236}">
                <a16:creationId xmlns="" xmlns:a16="http://schemas.microsoft.com/office/drawing/2014/main" id="{1291BF68-FCE5-4B4D-9021-30B87AC5E561}"/>
              </a:ext>
            </a:extLst>
          </p:cNvPr>
          <p:cNvSpPr/>
          <p:nvPr/>
        </p:nvSpPr>
        <p:spPr>
          <a:xfrm rot="10800000" flipH="1">
            <a:off x="5614360" y="-172924"/>
            <a:ext cx="1114682" cy="3503234"/>
          </a:xfrm>
          <a:prstGeom prst="arc">
            <a:avLst>
              <a:gd name="adj1" fmla="val 16559609"/>
              <a:gd name="adj2" fmla="val 0"/>
            </a:avLst>
          </a:prstGeom>
          <a:ln w="38100"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1" name="Arc 40">
            <a:extLst>
              <a:ext uri="{FF2B5EF4-FFF2-40B4-BE49-F238E27FC236}">
                <a16:creationId xmlns="" xmlns:a16="http://schemas.microsoft.com/office/drawing/2014/main" id="{3A480046-8850-4EEE-8C15-CC0522CB6F57}"/>
              </a:ext>
            </a:extLst>
          </p:cNvPr>
          <p:cNvSpPr/>
          <p:nvPr/>
        </p:nvSpPr>
        <p:spPr>
          <a:xfrm rot="11252772" flipH="1">
            <a:off x="3239901" y="-819083"/>
            <a:ext cx="738927" cy="4844153"/>
          </a:xfrm>
          <a:prstGeom prst="arc">
            <a:avLst>
              <a:gd name="adj1" fmla="val 16559609"/>
              <a:gd name="adj2" fmla="val 20478134"/>
            </a:avLst>
          </a:prstGeom>
          <a:ln w="38100"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2" name="Arc 41">
            <a:extLst>
              <a:ext uri="{FF2B5EF4-FFF2-40B4-BE49-F238E27FC236}">
                <a16:creationId xmlns="" xmlns:a16="http://schemas.microsoft.com/office/drawing/2014/main" id="{A363745C-B9EC-4404-9022-22D919CF3AA3}"/>
              </a:ext>
            </a:extLst>
          </p:cNvPr>
          <p:cNvSpPr/>
          <p:nvPr/>
        </p:nvSpPr>
        <p:spPr>
          <a:xfrm rot="10014599">
            <a:off x="1103831" y="-200820"/>
            <a:ext cx="1351771" cy="3503234"/>
          </a:xfrm>
          <a:prstGeom prst="arc">
            <a:avLst>
              <a:gd name="adj1" fmla="val 16559609"/>
              <a:gd name="adj2" fmla="val 0"/>
            </a:avLst>
          </a:prstGeom>
          <a:ln w="38100"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3" name="Arc 42">
            <a:extLst>
              <a:ext uri="{FF2B5EF4-FFF2-40B4-BE49-F238E27FC236}">
                <a16:creationId xmlns="" xmlns:a16="http://schemas.microsoft.com/office/drawing/2014/main" id="{A35E9DBB-19FC-4551-A1A2-E25C447784BC}"/>
              </a:ext>
            </a:extLst>
          </p:cNvPr>
          <p:cNvSpPr/>
          <p:nvPr/>
        </p:nvSpPr>
        <p:spPr>
          <a:xfrm rot="10014599" flipH="1">
            <a:off x="108375" y="-580482"/>
            <a:ext cx="926610" cy="4908393"/>
          </a:xfrm>
          <a:prstGeom prst="arc">
            <a:avLst>
              <a:gd name="adj1" fmla="val 16559609"/>
              <a:gd name="adj2" fmla="val 0"/>
            </a:avLst>
          </a:prstGeom>
          <a:ln w="38100"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44" name="ZoneTexte 43">
            <a:extLst>
              <a:ext uri="{FF2B5EF4-FFF2-40B4-BE49-F238E27FC236}">
                <a16:creationId xmlns="" xmlns:a16="http://schemas.microsoft.com/office/drawing/2014/main" id="{814CB38C-7C1C-498E-9D5F-7C8DDFC2425B}"/>
              </a:ext>
            </a:extLst>
          </p:cNvPr>
          <p:cNvSpPr txBox="1"/>
          <p:nvPr/>
        </p:nvSpPr>
        <p:spPr>
          <a:xfrm>
            <a:off x="1777792" y="3976000"/>
            <a:ext cx="1704992" cy="219291"/>
          </a:xfrm>
          <a:prstGeom prst="rect">
            <a:avLst/>
          </a:prstGeom>
          <a:noFill/>
        </p:spPr>
        <p:txBody>
          <a:bodyPr wrap="square" rtlCol="0">
            <a:spAutoFit/>
          </a:bodyPr>
          <a:lstStyle/>
          <a:p>
            <a:r>
              <a:rPr lang="fr-FR" sz="825" dirty="0">
                <a:solidFill>
                  <a:schemeClr val="bg1"/>
                </a:solidFill>
                <a:highlight>
                  <a:srgbClr val="000080"/>
                </a:highlight>
              </a:rPr>
              <a:t>MOBILE TAGS</a:t>
            </a:r>
            <a:endParaRPr lang="en-US" sz="825" dirty="0">
              <a:solidFill>
                <a:schemeClr val="bg1"/>
              </a:solidFill>
              <a:highlight>
                <a:srgbClr val="000080"/>
              </a:highlight>
            </a:endParaRPr>
          </a:p>
        </p:txBody>
      </p:sp>
      <p:sp>
        <p:nvSpPr>
          <p:cNvPr id="45" name="ZoneTexte 44">
            <a:extLst>
              <a:ext uri="{FF2B5EF4-FFF2-40B4-BE49-F238E27FC236}">
                <a16:creationId xmlns="" xmlns:a16="http://schemas.microsoft.com/office/drawing/2014/main" id="{958049D4-A54A-4286-822C-A5A2C9064F60}"/>
              </a:ext>
            </a:extLst>
          </p:cNvPr>
          <p:cNvSpPr txBox="1"/>
          <p:nvPr/>
        </p:nvSpPr>
        <p:spPr>
          <a:xfrm>
            <a:off x="5704612" y="3564808"/>
            <a:ext cx="1704992" cy="219291"/>
          </a:xfrm>
          <a:prstGeom prst="rect">
            <a:avLst/>
          </a:prstGeom>
          <a:noFill/>
        </p:spPr>
        <p:txBody>
          <a:bodyPr wrap="square" rtlCol="0">
            <a:spAutoFit/>
          </a:bodyPr>
          <a:lstStyle/>
          <a:p>
            <a:r>
              <a:rPr lang="fr-FR" sz="825" dirty="0">
                <a:solidFill>
                  <a:schemeClr val="bg1"/>
                </a:solidFill>
                <a:highlight>
                  <a:srgbClr val="000080"/>
                </a:highlight>
              </a:rPr>
              <a:t>MOBILE TAGS</a:t>
            </a:r>
            <a:endParaRPr lang="en-US" sz="825" dirty="0">
              <a:solidFill>
                <a:schemeClr val="bg1"/>
              </a:solidFill>
              <a:highlight>
                <a:srgbClr val="000080"/>
              </a:highlight>
            </a:endParaRPr>
          </a:p>
        </p:txBody>
      </p:sp>
      <p:cxnSp>
        <p:nvCxnSpPr>
          <p:cNvPr id="49" name="Connecteur : en arc 48">
            <a:extLst>
              <a:ext uri="{FF2B5EF4-FFF2-40B4-BE49-F238E27FC236}">
                <a16:creationId xmlns="" xmlns:a16="http://schemas.microsoft.com/office/drawing/2014/main" id="{19E98867-A65E-4A8F-BA5D-40191C69A1E7}"/>
              </a:ext>
            </a:extLst>
          </p:cNvPr>
          <p:cNvCxnSpPr>
            <a:cxnSpLocks/>
          </p:cNvCxnSpPr>
          <p:nvPr/>
        </p:nvCxnSpPr>
        <p:spPr>
          <a:xfrm>
            <a:off x="6991065" y="1388028"/>
            <a:ext cx="640273" cy="682159"/>
          </a:xfrm>
          <a:prstGeom prst="curvedConnector2">
            <a:avLst/>
          </a:prstGeom>
          <a:ln w="28575" cap="flat" cmpd="sng" algn="ctr">
            <a:solidFill>
              <a:schemeClr val="tx1">
                <a:lumMod val="75000"/>
                <a:lumOff val="2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050" name="Picture 2" descr="OmniSwitch 6350 48 Product Photo">
            <a:extLst>
              <a:ext uri="{FF2B5EF4-FFF2-40B4-BE49-F238E27FC236}">
                <a16:creationId xmlns="" xmlns:a16="http://schemas.microsoft.com/office/drawing/2014/main" id="{12A8034E-0009-4A41-A09C-324E359D395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00722" y="1491665"/>
            <a:ext cx="1823795" cy="1823795"/>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Connecteur : en arc 51">
            <a:extLst>
              <a:ext uri="{FF2B5EF4-FFF2-40B4-BE49-F238E27FC236}">
                <a16:creationId xmlns="" xmlns:a16="http://schemas.microsoft.com/office/drawing/2014/main" id="{AA6591A5-D6C6-4793-BFF8-83E60BC3304D}"/>
              </a:ext>
            </a:extLst>
          </p:cNvPr>
          <p:cNvCxnSpPr>
            <a:cxnSpLocks/>
          </p:cNvCxnSpPr>
          <p:nvPr/>
        </p:nvCxnSpPr>
        <p:spPr>
          <a:xfrm rot="5400000">
            <a:off x="7418487" y="3012107"/>
            <a:ext cx="561582" cy="9580"/>
          </a:xfrm>
          <a:prstGeom prst="curvedConnector3">
            <a:avLst>
              <a:gd name="adj1" fmla="val 50000"/>
            </a:avLst>
          </a:prstGeom>
          <a:ln w="28575" cap="flat" cmpd="sng" algn="ctr">
            <a:solidFill>
              <a:schemeClr val="tx1">
                <a:lumMod val="75000"/>
                <a:lumOff val="25000"/>
              </a:schemeClr>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9" name="Cloud Callout 34">
            <a:extLst>
              <a:ext uri="{FF2B5EF4-FFF2-40B4-BE49-F238E27FC236}">
                <a16:creationId xmlns="" xmlns:a16="http://schemas.microsoft.com/office/drawing/2014/main" id="{5101EE8E-3DAE-4F13-B95C-5A12618C9729}"/>
              </a:ext>
            </a:extLst>
          </p:cNvPr>
          <p:cNvSpPr/>
          <p:nvPr/>
        </p:nvSpPr>
        <p:spPr>
          <a:xfrm>
            <a:off x="6926233" y="3351637"/>
            <a:ext cx="2154705" cy="1017434"/>
          </a:xfrm>
          <a:prstGeom prst="cloudCallout">
            <a:avLst>
              <a:gd name="adj1" fmla="val -7262"/>
              <a:gd name="adj2" fmla="val 25735"/>
            </a:avLst>
          </a:prstGeom>
          <a:solidFill>
            <a:schemeClr val="accent1"/>
          </a:solidFill>
          <a:ln>
            <a:no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0"/>
              </a:spcBef>
            </a:pPr>
            <a:r>
              <a:rPr lang="fr-FR" sz="1050" b="1" dirty="0" err="1">
                <a:solidFill>
                  <a:schemeClr val="bg1"/>
                </a:solidFill>
                <a:latin typeface="Trebuchet MS"/>
                <a:cs typeface="Trebuchet MS"/>
              </a:rPr>
              <a:t>OmniVista</a:t>
            </a:r>
            <a:r>
              <a:rPr lang="fr-FR" sz="1050" b="1" dirty="0">
                <a:solidFill>
                  <a:schemeClr val="bg1"/>
                </a:solidFill>
                <a:latin typeface="Trebuchet MS"/>
                <a:cs typeface="Trebuchet MS"/>
              </a:rPr>
              <a:t> Cirrus Asset Manager </a:t>
            </a:r>
            <a:r>
              <a:rPr lang="en-US" sz="1050" b="1" dirty="0">
                <a:solidFill>
                  <a:schemeClr val="bg1"/>
                </a:solidFill>
                <a:latin typeface="Trebuchet MS"/>
                <a:cs typeface="Trebuchet MS"/>
              </a:rPr>
              <a:t>with location engine </a:t>
            </a:r>
            <a:r>
              <a:rPr lang="en-US" sz="900" b="1" i="1" dirty="0">
                <a:solidFill>
                  <a:schemeClr val="bg1"/>
                </a:solidFill>
                <a:latin typeface="Trebuchet MS"/>
                <a:cs typeface="Trebuchet MS"/>
              </a:rPr>
              <a:t>Measurements every second</a:t>
            </a:r>
          </a:p>
        </p:txBody>
      </p:sp>
      <p:sp>
        <p:nvSpPr>
          <p:cNvPr id="65" name="Arc 64">
            <a:extLst>
              <a:ext uri="{FF2B5EF4-FFF2-40B4-BE49-F238E27FC236}">
                <a16:creationId xmlns="" xmlns:a16="http://schemas.microsoft.com/office/drawing/2014/main" id="{DAB5185F-360B-47DB-9831-5B97F7E6C0E2}"/>
              </a:ext>
            </a:extLst>
          </p:cNvPr>
          <p:cNvSpPr/>
          <p:nvPr/>
        </p:nvSpPr>
        <p:spPr>
          <a:xfrm rot="14266594" flipH="1">
            <a:off x="4567468" y="683739"/>
            <a:ext cx="675620" cy="4060432"/>
          </a:xfrm>
          <a:prstGeom prst="arc">
            <a:avLst>
              <a:gd name="adj1" fmla="val 16708075"/>
              <a:gd name="adj2" fmla="val 5256625"/>
            </a:avLst>
          </a:prstGeom>
          <a:ln w="38100"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66" name="Arc 65">
            <a:extLst>
              <a:ext uri="{FF2B5EF4-FFF2-40B4-BE49-F238E27FC236}">
                <a16:creationId xmlns="" xmlns:a16="http://schemas.microsoft.com/office/drawing/2014/main" id="{CE86B719-E40A-4A58-A74B-D5E24E8ECAFC}"/>
              </a:ext>
            </a:extLst>
          </p:cNvPr>
          <p:cNvSpPr/>
          <p:nvPr/>
        </p:nvSpPr>
        <p:spPr>
          <a:xfrm rot="12892446" flipH="1">
            <a:off x="1956329" y="-2464929"/>
            <a:ext cx="2068381" cy="7202195"/>
          </a:xfrm>
          <a:prstGeom prst="arc">
            <a:avLst>
              <a:gd name="adj1" fmla="val 16559609"/>
              <a:gd name="adj2" fmla="val 21414595"/>
            </a:avLst>
          </a:prstGeom>
          <a:ln w="38100"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67" name="Arc 66">
            <a:extLst>
              <a:ext uri="{FF2B5EF4-FFF2-40B4-BE49-F238E27FC236}">
                <a16:creationId xmlns="" xmlns:a16="http://schemas.microsoft.com/office/drawing/2014/main" id="{838B40F7-3B4C-4A62-BFC6-F554C5746FB7}"/>
              </a:ext>
            </a:extLst>
          </p:cNvPr>
          <p:cNvSpPr/>
          <p:nvPr/>
        </p:nvSpPr>
        <p:spPr>
          <a:xfrm rot="12668799" flipH="1">
            <a:off x="2412941" y="-522383"/>
            <a:ext cx="1203810" cy="4259468"/>
          </a:xfrm>
          <a:prstGeom prst="arc">
            <a:avLst>
              <a:gd name="adj1" fmla="val 16747926"/>
              <a:gd name="adj2" fmla="val 1505561"/>
            </a:avLst>
          </a:prstGeom>
          <a:ln w="38100"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68" name="Arc 67">
            <a:extLst>
              <a:ext uri="{FF2B5EF4-FFF2-40B4-BE49-F238E27FC236}">
                <a16:creationId xmlns="" xmlns:a16="http://schemas.microsoft.com/office/drawing/2014/main" id="{141F9C25-3553-492F-8DA5-34920368B11E}"/>
              </a:ext>
            </a:extLst>
          </p:cNvPr>
          <p:cNvSpPr/>
          <p:nvPr/>
        </p:nvSpPr>
        <p:spPr>
          <a:xfrm rot="14106825" flipH="1">
            <a:off x="2542414" y="-1634187"/>
            <a:ext cx="3289439" cy="7202195"/>
          </a:xfrm>
          <a:prstGeom prst="arc">
            <a:avLst>
              <a:gd name="adj1" fmla="val 16393069"/>
              <a:gd name="adj2" fmla="val 3350407"/>
            </a:avLst>
          </a:prstGeom>
          <a:ln w="38100"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69" name="Arc 68">
            <a:extLst>
              <a:ext uri="{FF2B5EF4-FFF2-40B4-BE49-F238E27FC236}">
                <a16:creationId xmlns="" xmlns:a16="http://schemas.microsoft.com/office/drawing/2014/main" id="{FFB0454E-6358-48B6-9AFA-8AC32487F07E}"/>
              </a:ext>
            </a:extLst>
          </p:cNvPr>
          <p:cNvSpPr/>
          <p:nvPr/>
        </p:nvSpPr>
        <p:spPr>
          <a:xfrm rot="9415862">
            <a:off x="3914823" y="-1028084"/>
            <a:ext cx="2930978" cy="4540189"/>
          </a:xfrm>
          <a:prstGeom prst="arc">
            <a:avLst>
              <a:gd name="adj1" fmla="val 16559609"/>
              <a:gd name="adj2" fmla="val 0"/>
            </a:avLst>
          </a:prstGeom>
          <a:ln w="38100"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70" name="Arc 69">
            <a:extLst>
              <a:ext uri="{FF2B5EF4-FFF2-40B4-BE49-F238E27FC236}">
                <a16:creationId xmlns="" xmlns:a16="http://schemas.microsoft.com/office/drawing/2014/main" id="{A0997DA7-72F4-44E8-9565-1FB8EEDC1F3D}"/>
              </a:ext>
            </a:extLst>
          </p:cNvPr>
          <p:cNvSpPr/>
          <p:nvPr/>
        </p:nvSpPr>
        <p:spPr>
          <a:xfrm rot="9415862">
            <a:off x="918230" y="-733947"/>
            <a:ext cx="3278816" cy="4576991"/>
          </a:xfrm>
          <a:prstGeom prst="arc">
            <a:avLst>
              <a:gd name="adj1" fmla="val 16559609"/>
              <a:gd name="adj2" fmla="val 915715"/>
            </a:avLst>
          </a:prstGeom>
          <a:ln w="38100" cap="flat" cmpd="sng" algn="ctr">
            <a:solidFill>
              <a:schemeClr val="bg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cxnSp>
        <p:nvCxnSpPr>
          <p:cNvPr id="2063" name="Connecteur droit avec flèche 2062">
            <a:extLst>
              <a:ext uri="{FF2B5EF4-FFF2-40B4-BE49-F238E27FC236}">
                <a16:creationId xmlns="" xmlns:a16="http://schemas.microsoft.com/office/drawing/2014/main" id="{0BA115C6-359D-456D-A450-29880074F341}"/>
              </a:ext>
            </a:extLst>
          </p:cNvPr>
          <p:cNvCxnSpPr>
            <a:cxnSpLocks/>
          </p:cNvCxnSpPr>
          <p:nvPr/>
        </p:nvCxnSpPr>
        <p:spPr>
          <a:xfrm flipH="1" flipV="1">
            <a:off x="1145811" y="1569655"/>
            <a:ext cx="1864825" cy="622321"/>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a:extLst>
              <a:ext uri="{FF2B5EF4-FFF2-40B4-BE49-F238E27FC236}">
                <a16:creationId xmlns="" xmlns:a16="http://schemas.microsoft.com/office/drawing/2014/main" id="{36B6CAF7-5D8C-4C23-923A-64B46C8F15CC}"/>
              </a:ext>
            </a:extLst>
          </p:cNvPr>
          <p:cNvCxnSpPr>
            <a:cxnSpLocks/>
          </p:cNvCxnSpPr>
          <p:nvPr/>
        </p:nvCxnSpPr>
        <p:spPr>
          <a:xfrm flipV="1">
            <a:off x="3189477" y="1541247"/>
            <a:ext cx="431852" cy="562055"/>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a:extLst>
              <a:ext uri="{FF2B5EF4-FFF2-40B4-BE49-F238E27FC236}">
                <a16:creationId xmlns="" xmlns:a16="http://schemas.microsoft.com/office/drawing/2014/main" id="{5718B2D0-09B6-4822-B3C9-298440830A99}"/>
              </a:ext>
            </a:extLst>
          </p:cNvPr>
          <p:cNvCxnSpPr>
            <a:cxnSpLocks/>
          </p:cNvCxnSpPr>
          <p:nvPr/>
        </p:nvCxnSpPr>
        <p:spPr>
          <a:xfrm flipV="1">
            <a:off x="4979673" y="1448457"/>
            <a:ext cx="1515451" cy="508610"/>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4" name="Connecteur droit avec flèche 93">
            <a:extLst>
              <a:ext uri="{FF2B5EF4-FFF2-40B4-BE49-F238E27FC236}">
                <a16:creationId xmlns="" xmlns:a16="http://schemas.microsoft.com/office/drawing/2014/main" id="{A0510F64-5AC1-43ED-8AB7-BE4FECFB8FD9}"/>
              </a:ext>
            </a:extLst>
          </p:cNvPr>
          <p:cNvCxnSpPr>
            <a:cxnSpLocks/>
          </p:cNvCxnSpPr>
          <p:nvPr/>
        </p:nvCxnSpPr>
        <p:spPr>
          <a:xfrm flipH="1" flipV="1">
            <a:off x="4013831" y="1473926"/>
            <a:ext cx="742739" cy="451589"/>
          </a:xfrm>
          <a:prstGeom prst="straightConnector1">
            <a:avLst/>
          </a:prstGeom>
          <a:ln w="38100">
            <a:solidFill>
              <a:schemeClr val="bg1"/>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8" name="Picture 6" descr="Card Ta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45852" y="3646454"/>
            <a:ext cx="413778" cy="4137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80521" y="2907113"/>
            <a:ext cx="306587" cy="360691"/>
          </a:xfrm>
          <a:prstGeom prst="rect">
            <a:avLst/>
          </a:prstGeom>
        </p:spPr>
      </p:pic>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95197" y="2830495"/>
            <a:ext cx="287078" cy="337739"/>
          </a:xfrm>
          <a:prstGeom prst="rect">
            <a:avLst/>
          </a:prstGeom>
        </p:spPr>
      </p:pic>
      <p:pic>
        <p:nvPicPr>
          <p:cNvPr id="51" name="Picture 5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5598" y="3600580"/>
            <a:ext cx="309950" cy="348694"/>
          </a:xfrm>
          <a:prstGeom prst="rect">
            <a:avLst/>
          </a:prstGeom>
        </p:spPr>
      </p:pic>
      <p:cxnSp>
        <p:nvCxnSpPr>
          <p:cNvPr id="46" name="Connecteur : en arc 51"/>
          <p:cNvCxnSpPr>
            <a:cxnSpLocks/>
          </p:cNvCxnSpPr>
          <p:nvPr/>
        </p:nvCxnSpPr>
        <p:spPr>
          <a:xfrm rot="5400000" flipH="1" flipV="1">
            <a:off x="8150733" y="2974756"/>
            <a:ext cx="616355" cy="2"/>
          </a:xfrm>
          <a:prstGeom prst="curvedConnector3">
            <a:avLst>
              <a:gd name="adj1" fmla="val 50000"/>
            </a:avLst>
          </a:prstGeom>
          <a:ln w="28575"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Connecteur : en arc 48"/>
          <p:cNvCxnSpPr>
            <a:cxnSpLocks/>
          </p:cNvCxnSpPr>
          <p:nvPr/>
        </p:nvCxnSpPr>
        <p:spPr>
          <a:xfrm>
            <a:off x="7756981" y="1434455"/>
            <a:ext cx="640273" cy="682159"/>
          </a:xfrm>
          <a:prstGeom prst="curvedConnector2">
            <a:avLst/>
          </a:prstGeom>
          <a:ln w="28575" cap="flat" cmpd="sng" algn="ctr">
            <a:solidFill>
              <a:schemeClr val="accent1"/>
            </a:solidFill>
            <a:prstDash val="dash"/>
            <a:round/>
            <a:headEnd type="arrow"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686741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5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P spid="41" grpId="0" animBg="1"/>
      <p:bldP spid="42" grpId="0" animBg="1"/>
      <p:bldP spid="43" grpId="0" animBg="1"/>
      <p:bldP spid="44" grpId="0"/>
      <p:bldP spid="45" grpId="0"/>
      <p:bldP spid="59" grpId="0" animBg="1"/>
      <p:bldP spid="65" grpId="0" animBg="1"/>
      <p:bldP spid="66" grpId="0" animBg="1"/>
      <p:bldP spid="67" grpId="0" animBg="1"/>
      <p:bldP spid="68" grpId="0" animBg="1"/>
      <p:bldP spid="69"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1. Hardware.</a:t>
            </a:r>
          </a:p>
        </p:txBody>
      </p:sp>
      <p:sp>
        <p:nvSpPr>
          <p:cNvPr id="3" name="Espace réservé du texte 2">
            <a:extLst>
              <a:ext uri="{FF2B5EF4-FFF2-40B4-BE49-F238E27FC236}">
                <a16:creationId xmlns="" xmlns:a16="http://schemas.microsoft.com/office/drawing/2014/main" id="{26CBEC8A-78EE-4632-A512-0E8FBF88ED25}"/>
              </a:ext>
            </a:extLst>
          </p:cNvPr>
          <p:cNvSpPr>
            <a:spLocks noGrp="1"/>
          </p:cNvSpPr>
          <p:nvPr>
            <p:ph type="body" sz="quarter" idx="11"/>
          </p:nvPr>
        </p:nvSpPr>
        <p:spPr/>
        <p:txBody>
          <a:bodyPr/>
          <a:lstStyle/>
          <a:p>
            <a:r>
              <a:rPr lang="fr-FR" dirty="0"/>
              <a:t>Asset tracking components (all in one offer)</a:t>
            </a:r>
            <a:endParaRPr lang="en-US" dirty="0"/>
          </a:p>
        </p:txBody>
      </p:sp>
      <p:pic>
        <p:nvPicPr>
          <p:cNvPr id="59" name="Picture 3"/>
          <p:cNvPicPr>
            <a:picLocks noChangeAspect="1" noChangeArrowheads="1"/>
          </p:cNvPicPr>
          <p:nvPr/>
        </p:nvPicPr>
        <p:blipFill>
          <a:blip r:embed="rId3" cstate="print"/>
          <a:srcRect/>
          <a:stretch>
            <a:fillRect/>
          </a:stretch>
        </p:blipFill>
        <p:spPr bwMode="auto">
          <a:xfrm>
            <a:off x="5277197" y="3835384"/>
            <a:ext cx="327449" cy="618149"/>
          </a:xfrm>
          <a:prstGeom prst="rect">
            <a:avLst/>
          </a:prstGeom>
          <a:noFill/>
          <a:ln w="9525">
            <a:noFill/>
            <a:miter lim="800000"/>
            <a:headEnd/>
            <a:tailEnd/>
          </a:ln>
        </p:spPr>
      </p:pic>
      <p:sp>
        <p:nvSpPr>
          <p:cNvPr id="60" name="ZoneTexte 5"/>
          <p:cNvSpPr txBox="1"/>
          <p:nvPr/>
        </p:nvSpPr>
        <p:spPr>
          <a:xfrm>
            <a:off x="3576545" y="4345937"/>
            <a:ext cx="2885090" cy="607859"/>
          </a:xfrm>
          <a:prstGeom prst="rect">
            <a:avLst/>
          </a:prstGeom>
          <a:noFill/>
        </p:spPr>
        <p:txBody>
          <a:bodyPr wrap="square" rtlCol="0">
            <a:spAutoFit/>
          </a:bodyPr>
          <a:lstStyle/>
          <a:p>
            <a:pPr algn="ctr">
              <a:spcBef>
                <a:spcPts val="300"/>
              </a:spcBef>
            </a:pPr>
            <a:r>
              <a:rPr lang="en-US" sz="1000" b="1" dirty="0">
                <a:solidFill>
                  <a:schemeClr val="accent1"/>
                </a:solidFill>
                <a:latin typeface="Trebuchet MS"/>
                <a:cs typeface="Trebuchet MS" panose="020B0502040204020203" pitchFamily="34" charset="0"/>
              </a:rPr>
              <a:t>Asset Tags</a:t>
            </a:r>
          </a:p>
          <a:p>
            <a:pPr algn="ctr">
              <a:spcBef>
                <a:spcPts val="300"/>
              </a:spcBef>
            </a:pPr>
            <a:r>
              <a:rPr lang="en-US" sz="900" b="1" dirty="0">
                <a:solidFill>
                  <a:schemeClr val="accent1"/>
                </a:solidFill>
                <a:latin typeface="Trebuchet MS"/>
                <a:cs typeface="Trebuchet MS" panose="020B0502040204020203" pitchFamily="34" charset="0"/>
              </a:rPr>
              <a:t>Bluetooth Low Energy (BLE)</a:t>
            </a:r>
          </a:p>
          <a:p>
            <a:pPr algn="ctr">
              <a:spcBef>
                <a:spcPts val="300"/>
              </a:spcBef>
            </a:pPr>
            <a:r>
              <a:rPr lang="en-US" sz="900" dirty="0">
                <a:solidFill>
                  <a:schemeClr val="accent1"/>
                </a:solidFill>
                <a:latin typeface="Trebuchet MS"/>
                <a:cs typeface="Trebuchet MS" panose="020B0502040204020203" pitchFamily="34" charset="0"/>
              </a:rPr>
              <a:t>Mobile tags for people and devices</a:t>
            </a:r>
            <a:endParaRPr lang="en-US" sz="825" dirty="0">
              <a:solidFill>
                <a:schemeClr val="accent1"/>
              </a:solidFill>
              <a:latin typeface="Trebuchet MS"/>
              <a:cs typeface="Trebuchet MS" panose="020B0502040204020203" pitchFamily="34" charset="0"/>
            </a:endParaRPr>
          </a:p>
        </p:txBody>
      </p:sp>
      <p:sp>
        <p:nvSpPr>
          <p:cNvPr id="61" name="ZoneTexte 6"/>
          <p:cNvSpPr txBox="1"/>
          <p:nvPr/>
        </p:nvSpPr>
        <p:spPr>
          <a:xfrm>
            <a:off x="4137629" y="2837774"/>
            <a:ext cx="1738785" cy="707886"/>
          </a:xfrm>
          <a:prstGeom prst="rect">
            <a:avLst/>
          </a:prstGeom>
          <a:noFill/>
        </p:spPr>
        <p:txBody>
          <a:bodyPr wrap="square" rtlCol="0">
            <a:spAutoFit/>
          </a:bodyPr>
          <a:lstStyle/>
          <a:p>
            <a:pPr algn="ctr"/>
            <a:r>
              <a:rPr lang="en-US" sz="1000" b="1" dirty="0" err="1">
                <a:solidFill>
                  <a:schemeClr val="accent1"/>
                </a:solidFill>
                <a:latin typeface="Trebuchet MS"/>
                <a:cs typeface="Trebuchet MS" panose="020B0502040204020203" pitchFamily="34" charset="0"/>
              </a:rPr>
              <a:t>OmniAccess</a:t>
            </a:r>
            <a:r>
              <a:rPr lang="en-US" sz="1000" b="1" dirty="0">
                <a:solidFill>
                  <a:schemeClr val="accent1"/>
                </a:solidFill>
                <a:latin typeface="Trebuchet MS"/>
                <a:cs typeface="Trebuchet MS" panose="020B0502040204020203" pitchFamily="34" charset="0"/>
              </a:rPr>
              <a:t> Stellar BLE Gateway AP1201BG             and/or Stellar Access Points with built-in BLE*</a:t>
            </a:r>
          </a:p>
        </p:txBody>
      </p:sp>
      <p:sp>
        <p:nvSpPr>
          <p:cNvPr id="62" name="object 12"/>
          <p:cNvSpPr/>
          <p:nvPr/>
        </p:nvSpPr>
        <p:spPr>
          <a:xfrm rot="2925161">
            <a:off x="5550066" y="3508748"/>
            <a:ext cx="147411" cy="441911"/>
          </a:xfrm>
          <a:custGeom>
            <a:avLst/>
            <a:gdLst/>
            <a:ahLst/>
            <a:cxnLst/>
            <a:rect l="l" t="t" r="r" b="b"/>
            <a:pathLst>
              <a:path w="120650" h="933450">
                <a:moveTo>
                  <a:pt x="73025" y="907034"/>
                </a:moveTo>
                <a:lnTo>
                  <a:pt x="47116" y="907034"/>
                </a:lnTo>
                <a:lnTo>
                  <a:pt x="47116" y="932942"/>
                </a:lnTo>
                <a:lnTo>
                  <a:pt x="73025" y="932942"/>
                </a:lnTo>
                <a:lnTo>
                  <a:pt x="73025" y="907034"/>
                </a:lnTo>
                <a:close/>
              </a:path>
              <a:path w="120650" h="933450">
                <a:moveTo>
                  <a:pt x="73025" y="855218"/>
                </a:moveTo>
                <a:lnTo>
                  <a:pt x="47116" y="855218"/>
                </a:lnTo>
                <a:lnTo>
                  <a:pt x="47116" y="881126"/>
                </a:lnTo>
                <a:lnTo>
                  <a:pt x="73025" y="881126"/>
                </a:lnTo>
                <a:lnTo>
                  <a:pt x="73025" y="855218"/>
                </a:lnTo>
                <a:close/>
              </a:path>
              <a:path w="120650" h="933450">
                <a:moveTo>
                  <a:pt x="73025" y="803401"/>
                </a:moveTo>
                <a:lnTo>
                  <a:pt x="47116" y="803401"/>
                </a:lnTo>
                <a:lnTo>
                  <a:pt x="47116" y="829310"/>
                </a:lnTo>
                <a:lnTo>
                  <a:pt x="73025" y="829310"/>
                </a:lnTo>
                <a:lnTo>
                  <a:pt x="73025" y="803401"/>
                </a:lnTo>
                <a:close/>
              </a:path>
              <a:path w="120650" h="933450">
                <a:moveTo>
                  <a:pt x="73025" y="751586"/>
                </a:moveTo>
                <a:lnTo>
                  <a:pt x="47116" y="751586"/>
                </a:lnTo>
                <a:lnTo>
                  <a:pt x="47116" y="777494"/>
                </a:lnTo>
                <a:lnTo>
                  <a:pt x="73025" y="777494"/>
                </a:lnTo>
                <a:lnTo>
                  <a:pt x="73025" y="751586"/>
                </a:lnTo>
                <a:close/>
              </a:path>
              <a:path w="120650" h="933450">
                <a:moveTo>
                  <a:pt x="73025" y="699769"/>
                </a:moveTo>
                <a:lnTo>
                  <a:pt x="47116" y="699769"/>
                </a:lnTo>
                <a:lnTo>
                  <a:pt x="47116" y="725678"/>
                </a:lnTo>
                <a:lnTo>
                  <a:pt x="73025" y="725678"/>
                </a:lnTo>
                <a:lnTo>
                  <a:pt x="73025" y="699769"/>
                </a:lnTo>
                <a:close/>
              </a:path>
              <a:path w="120650" h="933450">
                <a:moveTo>
                  <a:pt x="73025" y="647954"/>
                </a:moveTo>
                <a:lnTo>
                  <a:pt x="47116" y="647954"/>
                </a:lnTo>
                <a:lnTo>
                  <a:pt x="47116" y="673862"/>
                </a:lnTo>
                <a:lnTo>
                  <a:pt x="73025" y="673862"/>
                </a:lnTo>
                <a:lnTo>
                  <a:pt x="73025" y="647954"/>
                </a:lnTo>
                <a:close/>
              </a:path>
              <a:path w="120650" h="933450">
                <a:moveTo>
                  <a:pt x="73025" y="596138"/>
                </a:moveTo>
                <a:lnTo>
                  <a:pt x="47116" y="596138"/>
                </a:lnTo>
                <a:lnTo>
                  <a:pt x="47116" y="622046"/>
                </a:lnTo>
                <a:lnTo>
                  <a:pt x="73025" y="622046"/>
                </a:lnTo>
                <a:lnTo>
                  <a:pt x="73025" y="596138"/>
                </a:lnTo>
                <a:close/>
              </a:path>
              <a:path w="120650" h="933450">
                <a:moveTo>
                  <a:pt x="73025" y="544322"/>
                </a:moveTo>
                <a:lnTo>
                  <a:pt x="47116" y="544322"/>
                </a:lnTo>
                <a:lnTo>
                  <a:pt x="47116" y="570230"/>
                </a:lnTo>
                <a:lnTo>
                  <a:pt x="73025" y="570230"/>
                </a:lnTo>
                <a:lnTo>
                  <a:pt x="73025" y="544322"/>
                </a:lnTo>
                <a:close/>
              </a:path>
              <a:path w="120650" h="933450">
                <a:moveTo>
                  <a:pt x="73025" y="492506"/>
                </a:moveTo>
                <a:lnTo>
                  <a:pt x="47116" y="492506"/>
                </a:lnTo>
                <a:lnTo>
                  <a:pt x="47116" y="518413"/>
                </a:lnTo>
                <a:lnTo>
                  <a:pt x="73025" y="518413"/>
                </a:lnTo>
                <a:lnTo>
                  <a:pt x="73025" y="492506"/>
                </a:lnTo>
                <a:close/>
              </a:path>
              <a:path w="120650" h="933450">
                <a:moveTo>
                  <a:pt x="73025" y="440690"/>
                </a:moveTo>
                <a:lnTo>
                  <a:pt x="47116" y="440690"/>
                </a:lnTo>
                <a:lnTo>
                  <a:pt x="47116" y="466598"/>
                </a:lnTo>
                <a:lnTo>
                  <a:pt x="73025" y="466598"/>
                </a:lnTo>
                <a:lnTo>
                  <a:pt x="73025" y="440690"/>
                </a:lnTo>
                <a:close/>
              </a:path>
              <a:path w="120650" h="933450">
                <a:moveTo>
                  <a:pt x="73025" y="388874"/>
                </a:moveTo>
                <a:lnTo>
                  <a:pt x="47116" y="388874"/>
                </a:lnTo>
                <a:lnTo>
                  <a:pt x="47116" y="414781"/>
                </a:lnTo>
                <a:lnTo>
                  <a:pt x="73025" y="414781"/>
                </a:lnTo>
                <a:lnTo>
                  <a:pt x="73025" y="388874"/>
                </a:lnTo>
                <a:close/>
              </a:path>
              <a:path w="120650" h="933450">
                <a:moveTo>
                  <a:pt x="73025" y="337057"/>
                </a:moveTo>
                <a:lnTo>
                  <a:pt x="47116" y="337057"/>
                </a:lnTo>
                <a:lnTo>
                  <a:pt x="47116" y="362966"/>
                </a:lnTo>
                <a:lnTo>
                  <a:pt x="73025" y="362966"/>
                </a:lnTo>
                <a:lnTo>
                  <a:pt x="73025" y="337057"/>
                </a:lnTo>
                <a:close/>
              </a:path>
              <a:path w="120650" h="933450">
                <a:moveTo>
                  <a:pt x="73025" y="285242"/>
                </a:moveTo>
                <a:lnTo>
                  <a:pt x="47116" y="285242"/>
                </a:lnTo>
                <a:lnTo>
                  <a:pt x="47116" y="311150"/>
                </a:lnTo>
                <a:lnTo>
                  <a:pt x="73025" y="311150"/>
                </a:lnTo>
                <a:lnTo>
                  <a:pt x="73025" y="285242"/>
                </a:lnTo>
                <a:close/>
              </a:path>
              <a:path w="120650" h="933450">
                <a:moveTo>
                  <a:pt x="73025" y="233425"/>
                </a:moveTo>
                <a:lnTo>
                  <a:pt x="47116" y="233425"/>
                </a:lnTo>
                <a:lnTo>
                  <a:pt x="47116" y="259334"/>
                </a:lnTo>
                <a:lnTo>
                  <a:pt x="73025" y="259334"/>
                </a:lnTo>
                <a:lnTo>
                  <a:pt x="73025" y="233425"/>
                </a:lnTo>
                <a:close/>
              </a:path>
              <a:path w="120650" h="933450">
                <a:moveTo>
                  <a:pt x="73025" y="181610"/>
                </a:moveTo>
                <a:lnTo>
                  <a:pt x="47116" y="181610"/>
                </a:lnTo>
                <a:lnTo>
                  <a:pt x="47116" y="207518"/>
                </a:lnTo>
                <a:lnTo>
                  <a:pt x="73025" y="207518"/>
                </a:lnTo>
                <a:lnTo>
                  <a:pt x="73025" y="181610"/>
                </a:lnTo>
                <a:close/>
              </a:path>
              <a:path w="120650" h="933450">
                <a:moveTo>
                  <a:pt x="73025" y="129793"/>
                </a:moveTo>
                <a:lnTo>
                  <a:pt x="47116" y="129793"/>
                </a:lnTo>
                <a:lnTo>
                  <a:pt x="47116" y="155701"/>
                </a:lnTo>
                <a:lnTo>
                  <a:pt x="73025" y="155701"/>
                </a:lnTo>
                <a:lnTo>
                  <a:pt x="73025" y="129793"/>
                </a:lnTo>
                <a:close/>
              </a:path>
              <a:path w="120650" h="933450">
                <a:moveTo>
                  <a:pt x="60071" y="0"/>
                </a:moveTo>
                <a:lnTo>
                  <a:pt x="0" y="102997"/>
                </a:lnTo>
                <a:lnTo>
                  <a:pt x="2031" y="110998"/>
                </a:lnTo>
                <a:lnTo>
                  <a:pt x="8254" y="114554"/>
                </a:lnTo>
                <a:lnTo>
                  <a:pt x="14350" y="118110"/>
                </a:lnTo>
                <a:lnTo>
                  <a:pt x="22351" y="116078"/>
                </a:lnTo>
                <a:lnTo>
                  <a:pt x="25908" y="109855"/>
                </a:lnTo>
                <a:lnTo>
                  <a:pt x="59615" y="52069"/>
                </a:lnTo>
                <a:lnTo>
                  <a:pt x="47116" y="52069"/>
                </a:lnTo>
                <a:lnTo>
                  <a:pt x="47116" y="26162"/>
                </a:lnTo>
                <a:lnTo>
                  <a:pt x="75329" y="26162"/>
                </a:lnTo>
                <a:lnTo>
                  <a:pt x="60071" y="0"/>
                </a:lnTo>
                <a:close/>
              </a:path>
              <a:path w="120650" h="933450">
                <a:moveTo>
                  <a:pt x="73025" y="32131"/>
                </a:moveTo>
                <a:lnTo>
                  <a:pt x="71247" y="32131"/>
                </a:lnTo>
                <a:lnTo>
                  <a:pt x="60071" y="51289"/>
                </a:lnTo>
                <a:lnTo>
                  <a:pt x="94234" y="109855"/>
                </a:lnTo>
                <a:lnTo>
                  <a:pt x="97789" y="116078"/>
                </a:lnTo>
                <a:lnTo>
                  <a:pt x="105790" y="118110"/>
                </a:lnTo>
                <a:lnTo>
                  <a:pt x="111887" y="114554"/>
                </a:lnTo>
                <a:lnTo>
                  <a:pt x="118110" y="110998"/>
                </a:lnTo>
                <a:lnTo>
                  <a:pt x="120141" y="102997"/>
                </a:lnTo>
                <a:lnTo>
                  <a:pt x="90439" y="52069"/>
                </a:lnTo>
                <a:lnTo>
                  <a:pt x="73025" y="52069"/>
                </a:lnTo>
                <a:lnTo>
                  <a:pt x="73025" y="32131"/>
                </a:lnTo>
                <a:close/>
              </a:path>
              <a:path w="120650" h="933450">
                <a:moveTo>
                  <a:pt x="73025" y="77978"/>
                </a:moveTo>
                <a:lnTo>
                  <a:pt x="47116" y="77978"/>
                </a:lnTo>
                <a:lnTo>
                  <a:pt x="47116" y="103886"/>
                </a:lnTo>
                <a:lnTo>
                  <a:pt x="73025" y="103886"/>
                </a:lnTo>
                <a:lnTo>
                  <a:pt x="73025" y="77978"/>
                </a:lnTo>
                <a:close/>
              </a:path>
              <a:path w="120650" h="933450">
                <a:moveTo>
                  <a:pt x="73025" y="26162"/>
                </a:moveTo>
                <a:lnTo>
                  <a:pt x="47116" y="26162"/>
                </a:lnTo>
                <a:lnTo>
                  <a:pt x="47116" y="52069"/>
                </a:lnTo>
                <a:lnTo>
                  <a:pt x="59615" y="52069"/>
                </a:lnTo>
                <a:lnTo>
                  <a:pt x="60071" y="51289"/>
                </a:lnTo>
                <a:lnTo>
                  <a:pt x="48895" y="32131"/>
                </a:lnTo>
                <a:lnTo>
                  <a:pt x="73025" y="32131"/>
                </a:lnTo>
                <a:lnTo>
                  <a:pt x="73025" y="26162"/>
                </a:lnTo>
                <a:close/>
              </a:path>
              <a:path w="120650" h="933450">
                <a:moveTo>
                  <a:pt x="60071" y="51289"/>
                </a:moveTo>
                <a:lnTo>
                  <a:pt x="59615" y="52069"/>
                </a:lnTo>
                <a:lnTo>
                  <a:pt x="60526" y="52069"/>
                </a:lnTo>
                <a:lnTo>
                  <a:pt x="60071" y="51289"/>
                </a:lnTo>
                <a:close/>
              </a:path>
              <a:path w="120650" h="933450">
                <a:moveTo>
                  <a:pt x="75329" y="26162"/>
                </a:moveTo>
                <a:lnTo>
                  <a:pt x="73025" y="26162"/>
                </a:lnTo>
                <a:lnTo>
                  <a:pt x="73025" y="52069"/>
                </a:lnTo>
                <a:lnTo>
                  <a:pt x="90439" y="52069"/>
                </a:lnTo>
                <a:lnTo>
                  <a:pt x="75329" y="26162"/>
                </a:lnTo>
                <a:close/>
              </a:path>
              <a:path w="120650" h="933450">
                <a:moveTo>
                  <a:pt x="71247" y="32131"/>
                </a:moveTo>
                <a:lnTo>
                  <a:pt x="48895" y="32131"/>
                </a:lnTo>
                <a:lnTo>
                  <a:pt x="60071" y="51289"/>
                </a:lnTo>
                <a:lnTo>
                  <a:pt x="71247" y="32131"/>
                </a:lnTo>
                <a:close/>
              </a:path>
            </a:pathLst>
          </a:custGeom>
          <a:solidFill>
            <a:srgbClr val="4F81BC"/>
          </a:solidFill>
        </p:spPr>
        <p:txBody>
          <a:bodyPr wrap="square" lIns="0" tIns="0" rIns="0" bIns="0" rtlCol="0"/>
          <a:lstStyle/>
          <a:p>
            <a:endParaRPr lang="en-US" dirty="0"/>
          </a:p>
        </p:txBody>
      </p:sp>
      <p:sp>
        <p:nvSpPr>
          <p:cNvPr id="63" name="object 12"/>
          <p:cNvSpPr/>
          <p:nvPr/>
        </p:nvSpPr>
        <p:spPr>
          <a:xfrm rot="15127049" flipH="1">
            <a:off x="6412871" y="2974535"/>
            <a:ext cx="102188" cy="270001"/>
          </a:xfrm>
          <a:custGeom>
            <a:avLst/>
            <a:gdLst/>
            <a:ahLst/>
            <a:cxnLst/>
            <a:rect l="l" t="t" r="r" b="b"/>
            <a:pathLst>
              <a:path w="120650" h="933450">
                <a:moveTo>
                  <a:pt x="73025" y="907034"/>
                </a:moveTo>
                <a:lnTo>
                  <a:pt x="47116" y="907034"/>
                </a:lnTo>
                <a:lnTo>
                  <a:pt x="47116" y="932942"/>
                </a:lnTo>
                <a:lnTo>
                  <a:pt x="73025" y="932942"/>
                </a:lnTo>
                <a:lnTo>
                  <a:pt x="73025" y="907034"/>
                </a:lnTo>
                <a:close/>
              </a:path>
              <a:path w="120650" h="933450">
                <a:moveTo>
                  <a:pt x="73025" y="855218"/>
                </a:moveTo>
                <a:lnTo>
                  <a:pt x="47116" y="855218"/>
                </a:lnTo>
                <a:lnTo>
                  <a:pt x="47116" y="881126"/>
                </a:lnTo>
                <a:lnTo>
                  <a:pt x="73025" y="881126"/>
                </a:lnTo>
                <a:lnTo>
                  <a:pt x="73025" y="855218"/>
                </a:lnTo>
                <a:close/>
              </a:path>
              <a:path w="120650" h="933450">
                <a:moveTo>
                  <a:pt x="73025" y="803401"/>
                </a:moveTo>
                <a:lnTo>
                  <a:pt x="47116" y="803401"/>
                </a:lnTo>
                <a:lnTo>
                  <a:pt x="47116" y="829310"/>
                </a:lnTo>
                <a:lnTo>
                  <a:pt x="73025" y="829310"/>
                </a:lnTo>
                <a:lnTo>
                  <a:pt x="73025" y="803401"/>
                </a:lnTo>
                <a:close/>
              </a:path>
              <a:path w="120650" h="933450">
                <a:moveTo>
                  <a:pt x="73025" y="751586"/>
                </a:moveTo>
                <a:lnTo>
                  <a:pt x="47116" y="751586"/>
                </a:lnTo>
                <a:lnTo>
                  <a:pt x="47116" y="777494"/>
                </a:lnTo>
                <a:lnTo>
                  <a:pt x="73025" y="777494"/>
                </a:lnTo>
                <a:lnTo>
                  <a:pt x="73025" y="751586"/>
                </a:lnTo>
                <a:close/>
              </a:path>
              <a:path w="120650" h="933450">
                <a:moveTo>
                  <a:pt x="73025" y="699769"/>
                </a:moveTo>
                <a:lnTo>
                  <a:pt x="47116" y="699769"/>
                </a:lnTo>
                <a:lnTo>
                  <a:pt x="47116" y="725678"/>
                </a:lnTo>
                <a:lnTo>
                  <a:pt x="73025" y="725678"/>
                </a:lnTo>
                <a:lnTo>
                  <a:pt x="73025" y="699769"/>
                </a:lnTo>
                <a:close/>
              </a:path>
              <a:path w="120650" h="933450">
                <a:moveTo>
                  <a:pt x="73025" y="647954"/>
                </a:moveTo>
                <a:lnTo>
                  <a:pt x="47116" y="647954"/>
                </a:lnTo>
                <a:lnTo>
                  <a:pt x="47116" y="673862"/>
                </a:lnTo>
                <a:lnTo>
                  <a:pt x="73025" y="673862"/>
                </a:lnTo>
                <a:lnTo>
                  <a:pt x="73025" y="647954"/>
                </a:lnTo>
                <a:close/>
              </a:path>
              <a:path w="120650" h="933450">
                <a:moveTo>
                  <a:pt x="73025" y="596138"/>
                </a:moveTo>
                <a:lnTo>
                  <a:pt x="47116" y="596138"/>
                </a:lnTo>
                <a:lnTo>
                  <a:pt x="47116" y="622046"/>
                </a:lnTo>
                <a:lnTo>
                  <a:pt x="73025" y="622046"/>
                </a:lnTo>
                <a:lnTo>
                  <a:pt x="73025" y="596138"/>
                </a:lnTo>
                <a:close/>
              </a:path>
              <a:path w="120650" h="933450">
                <a:moveTo>
                  <a:pt x="73025" y="544322"/>
                </a:moveTo>
                <a:lnTo>
                  <a:pt x="47116" y="544322"/>
                </a:lnTo>
                <a:lnTo>
                  <a:pt x="47116" y="570230"/>
                </a:lnTo>
                <a:lnTo>
                  <a:pt x="73025" y="570230"/>
                </a:lnTo>
                <a:lnTo>
                  <a:pt x="73025" y="544322"/>
                </a:lnTo>
                <a:close/>
              </a:path>
              <a:path w="120650" h="933450">
                <a:moveTo>
                  <a:pt x="73025" y="492506"/>
                </a:moveTo>
                <a:lnTo>
                  <a:pt x="47116" y="492506"/>
                </a:lnTo>
                <a:lnTo>
                  <a:pt x="47116" y="518413"/>
                </a:lnTo>
                <a:lnTo>
                  <a:pt x="73025" y="518413"/>
                </a:lnTo>
                <a:lnTo>
                  <a:pt x="73025" y="492506"/>
                </a:lnTo>
                <a:close/>
              </a:path>
              <a:path w="120650" h="933450">
                <a:moveTo>
                  <a:pt x="73025" y="440690"/>
                </a:moveTo>
                <a:lnTo>
                  <a:pt x="47116" y="440690"/>
                </a:lnTo>
                <a:lnTo>
                  <a:pt x="47116" y="466598"/>
                </a:lnTo>
                <a:lnTo>
                  <a:pt x="73025" y="466598"/>
                </a:lnTo>
                <a:lnTo>
                  <a:pt x="73025" y="440690"/>
                </a:lnTo>
                <a:close/>
              </a:path>
              <a:path w="120650" h="933450">
                <a:moveTo>
                  <a:pt x="73025" y="388874"/>
                </a:moveTo>
                <a:lnTo>
                  <a:pt x="47116" y="388874"/>
                </a:lnTo>
                <a:lnTo>
                  <a:pt x="47116" y="414781"/>
                </a:lnTo>
                <a:lnTo>
                  <a:pt x="73025" y="414781"/>
                </a:lnTo>
                <a:lnTo>
                  <a:pt x="73025" y="388874"/>
                </a:lnTo>
                <a:close/>
              </a:path>
              <a:path w="120650" h="933450">
                <a:moveTo>
                  <a:pt x="73025" y="337057"/>
                </a:moveTo>
                <a:lnTo>
                  <a:pt x="47116" y="337057"/>
                </a:lnTo>
                <a:lnTo>
                  <a:pt x="47116" y="362966"/>
                </a:lnTo>
                <a:lnTo>
                  <a:pt x="73025" y="362966"/>
                </a:lnTo>
                <a:lnTo>
                  <a:pt x="73025" y="337057"/>
                </a:lnTo>
                <a:close/>
              </a:path>
              <a:path w="120650" h="933450">
                <a:moveTo>
                  <a:pt x="73025" y="285242"/>
                </a:moveTo>
                <a:lnTo>
                  <a:pt x="47116" y="285242"/>
                </a:lnTo>
                <a:lnTo>
                  <a:pt x="47116" y="311150"/>
                </a:lnTo>
                <a:lnTo>
                  <a:pt x="73025" y="311150"/>
                </a:lnTo>
                <a:lnTo>
                  <a:pt x="73025" y="285242"/>
                </a:lnTo>
                <a:close/>
              </a:path>
              <a:path w="120650" h="933450">
                <a:moveTo>
                  <a:pt x="73025" y="233425"/>
                </a:moveTo>
                <a:lnTo>
                  <a:pt x="47116" y="233425"/>
                </a:lnTo>
                <a:lnTo>
                  <a:pt x="47116" y="259334"/>
                </a:lnTo>
                <a:lnTo>
                  <a:pt x="73025" y="259334"/>
                </a:lnTo>
                <a:lnTo>
                  <a:pt x="73025" y="233425"/>
                </a:lnTo>
                <a:close/>
              </a:path>
              <a:path w="120650" h="933450">
                <a:moveTo>
                  <a:pt x="73025" y="181610"/>
                </a:moveTo>
                <a:lnTo>
                  <a:pt x="47116" y="181610"/>
                </a:lnTo>
                <a:lnTo>
                  <a:pt x="47116" y="207518"/>
                </a:lnTo>
                <a:lnTo>
                  <a:pt x="73025" y="207518"/>
                </a:lnTo>
                <a:lnTo>
                  <a:pt x="73025" y="181610"/>
                </a:lnTo>
                <a:close/>
              </a:path>
              <a:path w="120650" h="933450">
                <a:moveTo>
                  <a:pt x="73025" y="129793"/>
                </a:moveTo>
                <a:lnTo>
                  <a:pt x="47116" y="129793"/>
                </a:lnTo>
                <a:lnTo>
                  <a:pt x="47116" y="155701"/>
                </a:lnTo>
                <a:lnTo>
                  <a:pt x="73025" y="155701"/>
                </a:lnTo>
                <a:lnTo>
                  <a:pt x="73025" y="129793"/>
                </a:lnTo>
                <a:close/>
              </a:path>
              <a:path w="120650" h="933450">
                <a:moveTo>
                  <a:pt x="60071" y="0"/>
                </a:moveTo>
                <a:lnTo>
                  <a:pt x="0" y="102997"/>
                </a:lnTo>
                <a:lnTo>
                  <a:pt x="2031" y="110998"/>
                </a:lnTo>
                <a:lnTo>
                  <a:pt x="8254" y="114554"/>
                </a:lnTo>
                <a:lnTo>
                  <a:pt x="14350" y="118110"/>
                </a:lnTo>
                <a:lnTo>
                  <a:pt x="22351" y="116078"/>
                </a:lnTo>
                <a:lnTo>
                  <a:pt x="25908" y="109855"/>
                </a:lnTo>
                <a:lnTo>
                  <a:pt x="59615" y="52069"/>
                </a:lnTo>
                <a:lnTo>
                  <a:pt x="47116" y="52069"/>
                </a:lnTo>
                <a:lnTo>
                  <a:pt x="47116" y="26162"/>
                </a:lnTo>
                <a:lnTo>
                  <a:pt x="75329" y="26162"/>
                </a:lnTo>
                <a:lnTo>
                  <a:pt x="60071" y="0"/>
                </a:lnTo>
                <a:close/>
              </a:path>
              <a:path w="120650" h="933450">
                <a:moveTo>
                  <a:pt x="73025" y="32131"/>
                </a:moveTo>
                <a:lnTo>
                  <a:pt x="71247" y="32131"/>
                </a:lnTo>
                <a:lnTo>
                  <a:pt x="60071" y="51289"/>
                </a:lnTo>
                <a:lnTo>
                  <a:pt x="94234" y="109855"/>
                </a:lnTo>
                <a:lnTo>
                  <a:pt x="97789" y="116078"/>
                </a:lnTo>
                <a:lnTo>
                  <a:pt x="105790" y="118110"/>
                </a:lnTo>
                <a:lnTo>
                  <a:pt x="111887" y="114554"/>
                </a:lnTo>
                <a:lnTo>
                  <a:pt x="118110" y="110998"/>
                </a:lnTo>
                <a:lnTo>
                  <a:pt x="120141" y="102997"/>
                </a:lnTo>
                <a:lnTo>
                  <a:pt x="90439" y="52069"/>
                </a:lnTo>
                <a:lnTo>
                  <a:pt x="73025" y="52069"/>
                </a:lnTo>
                <a:lnTo>
                  <a:pt x="73025" y="32131"/>
                </a:lnTo>
                <a:close/>
              </a:path>
              <a:path w="120650" h="933450">
                <a:moveTo>
                  <a:pt x="73025" y="77978"/>
                </a:moveTo>
                <a:lnTo>
                  <a:pt x="47116" y="77978"/>
                </a:lnTo>
                <a:lnTo>
                  <a:pt x="47116" y="103886"/>
                </a:lnTo>
                <a:lnTo>
                  <a:pt x="73025" y="103886"/>
                </a:lnTo>
                <a:lnTo>
                  <a:pt x="73025" y="77978"/>
                </a:lnTo>
                <a:close/>
              </a:path>
              <a:path w="120650" h="933450">
                <a:moveTo>
                  <a:pt x="73025" y="26162"/>
                </a:moveTo>
                <a:lnTo>
                  <a:pt x="47116" y="26162"/>
                </a:lnTo>
                <a:lnTo>
                  <a:pt x="47116" y="52069"/>
                </a:lnTo>
                <a:lnTo>
                  <a:pt x="59615" y="52069"/>
                </a:lnTo>
                <a:lnTo>
                  <a:pt x="60071" y="51289"/>
                </a:lnTo>
                <a:lnTo>
                  <a:pt x="48895" y="32131"/>
                </a:lnTo>
                <a:lnTo>
                  <a:pt x="73025" y="32131"/>
                </a:lnTo>
                <a:lnTo>
                  <a:pt x="73025" y="26162"/>
                </a:lnTo>
                <a:close/>
              </a:path>
              <a:path w="120650" h="933450">
                <a:moveTo>
                  <a:pt x="60071" y="51289"/>
                </a:moveTo>
                <a:lnTo>
                  <a:pt x="59615" y="52069"/>
                </a:lnTo>
                <a:lnTo>
                  <a:pt x="60526" y="52069"/>
                </a:lnTo>
                <a:lnTo>
                  <a:pt x="60071" y="51289"/>
                </a:lnTo>
                <a:close/>
              </a:path>
              <a:path w="120650" h="933450">
                <a:moveTo>
                  <a:pt x="75329" y="26162"/>
                </a:moveTo>
                <a:lnTo>
                  <a:pt x="73025" y="26162"/>
                </a:lnTo>
                <a:lnTo>
                  <a:pt x="73025" y="52069"/>
                </a:lnTo>
                <a:lnTo>
                  <a:pt x="90439" y="52069"/>
                </a:lnTo>
                <a:lnTo>
                  <a:pt x="75329" y="26162"/>
                </a:lnTo>
                <a:close/>
              </a:path>
              <a:path w="120650" h="933450">
                <a:moveTo>
                  <a:pt x="71247" y="32131"/>
                </a:moveTo>
                <a:lnTo>
                  <a:pt x="48895" y="32131"/>
                </a:lnTo>
                <a:lnTo>
                  <a:pt x="60071" y="51289"/>
                </a:lnTo>
                <a:lnTo>
                  <a:pt x="71247" y="32131"/>
                </a:lnTo>
                <a:close/>
              </a:path>
            </a:pathLst>
          </a:custGeom>
          <a:solidFill>
            <a:srgbClr val="4F81BC"/>
          </a:solidFill>
        </p:spPr>
        <p:txBody>
          <a:bodyPr wrap="square" lIns="0" tIns="0" rIns="0" bIns="0" rtlCol="0"/>
          <a:lstStyle/>
          <a:p>
            <a:endParaRPr lang="en-US" dirty="0"/>
          </a:p>
        </p:txBody>
      </p:sp>
      <p:sp>
        <p:nvSpPr>
          <p:cNvPr id="64" name="object 12"/>
          <p:cNvSpPr/>
          <p:nvPr/>
        </p:nvSpPr>
        <p:spPr>
          <a:xfrm rot="18941879">
            <a:off x="4302023" y="3486661"/>
            <a:ext cx="90488" cy="511133"/>
          </a:xfrm>
          <a:custGeom>
            <a:avLst/>
            <a:gdLst/>
            <a:ahLst/>
            <a:cxnLst/>
            <a:rect l="l" t="t" r="r" b="b"/>
            <a:pathLst>
              <a:path w="120650" h="933450">
                <a:moveTo>
                  <a:pt x="73025" y="907034"/>
                </a:moveTo>
                <a:lnTo>
                  <a:pt x="47116" y="907034"/>
                </a:lnTo>
                <a:lnTo>
                  <a:pt x="47116" y="932942"/>
                </a:lnTo>
                <a:lnTo>
                  <a:pt x="73025" y="932942"/>
                </a:lnTo>
                <a:lnTo>
                  <a:pt x="73025" y="907034"/>
                </a:lnTo>
                <a:close/>
              </a:path>
              <a:path w="120650" h="933450">
                <a:moveTo>
                  <a:pt x="73025" y="855218"/>
                </a:moveTo>
                <a:lnTo>
                  <a:pt x="47116" y="855218"/>
                </a:lnTo>
                <a:lnTo>
                  <a:pt x="47116" y="881126"/>
                </a:lnTo>
                <a:lnTo>
                  <a:pt x="73025" y="881126"/>
                </a:lnTo>
                <a:lnTo>
                  <a:pt x="73025" y="855218"/>
                </a:lnTo>
                <a:close/>
              </a:path>
              <a:path w="120650" h="933450">
                <a:moveTo>
                  <a:pt x="73025" y="803401"/>
                </a:moveTo>
                <a:lnTo>
                  <a:pt x="47116" y="803401"/>
                </a:lnTo>
                <a:lnTo>
                  <a:pt x="47116" y="829310"/>
                </a:lnTo>
                <a:lnTo>
                  <a:pt x="73025" y="829310"/>
                </a:lnTo>
                <a:lnTo>
                  <a:pt x="73025" y="803401"/>
                </a:lnTo>
                <a:close/>
              </a:path>
              <a:path w="120650" h="933450">
                <a:moveTo>
                  <a:pt x="73025" y="751586"/>
                </a:moveTo>
                <a:lnTo>
                  <a:pt x="47116" y="751586"/>
                </a:lnTo>
                <a:lnTo>
                  <a:pt x="47116" y="777494"/>
                </a:lnTo>
                <a:lnTo>
                  <a:pt x="73025" y="777494"/>
                </a:lnTo>
                <a:lnTo>
                  <a:pt x="73025" y="751586"/>
                </a:lnTo>
                <a:close/>
              </a:path>
              <a:path w="120650" h="933450">
                <a:moveTo>
                  <a:pt x="73025" y="699769"/>
                </a:moveTo>
                <a:lnTo>
                  <a:pt x="47116" y="699769"/>
                </a:lnTo>
                <a:lnTo>
                  <a:pt x="47116" y="725678"/>
                </a:lnTo>
                <a:lnTo>
                  <a:pt x="73025" y="725678"/>
                </a:lnTo>
                <a:lnTo>
                  <a:pt x="73025" y="699769"/>
                </a:lnTo>
                <a:close/>
              </a:path>
              <a:path w="120650" h="933450">
                <a:moveTo>
                  <a:pt x="73025" y="647954"/>
                </a:moveTo>
                <a:lnTo>
                  <a:pt x="47116" y="647954"/>
                </a:lnTo>
                <a:lnTo>
                  <a:pt x="47116" y="673862"/>
                </a:lnTo>
                <a:lnTo>
                  <a:pt x="73025" y="673862"/>
                </a:lnTo>
                <a:lnTo>
                  <a:pt x="73025" y="647954"/>
                </a:lnTo>
                <a:close/>
              </a:path>
              <a:path w="120650" h="933450">
                <a:moveTo>
                  <a:pt x="73025" y="596138"/>
                </a:moveTo>
                <a:lnTo>
                  <a:pt x="47116" y="596138"/>
                </a:lnTo>
                <a:lnTo>
                  <a:pt x="47116" y="622046"/>
                </a:lnTo>
                <a:lnTo>
                  <a:pt x="73025" y="622046"/>
                </a:lnTo>
                <a:lnTo>
                  <a:pt x="73025" y="596138"/>
                </a:lnTo>
                <a:close/>
              </a:path>
              <a:path w="120650" h="933450">
                <a:moveTo>
                  <a:pt x="73025" y="544322"/>
                </a:moveTo>
                <a:lnTo>
                  <a:pt x="47116" y="544322"/>
                </a:lnTo>
                <a:lnTo>
                  <a:pt x="47116" y="570230"/>
                </a:lnTo>
                <a:lnTo>
                  <a:pt x="73025" y="570230"/>
                </a:lnTo>
                <a:lnTo>
                  <a:pt x="73025" y="544322"/>
                </a:lnTo>
                <a:close/>
              </a:path>
              <a:path w="120650" h="933450">
                <a:moveTo>
                  <a:pt x="73025" y="492506"/>
                </a:moveTo>
                <a:lnTo>
                  <a:pt x="47116" y="492506"/>
                </a:lnTo>
                <a:lnTo>
                  <a:pt x="47116" y="518413"/>
                </a:lnTo>
                <a:lnTo>
                  <a:pt x="73025" y="518413"/>
                </a:lnTo>
                <a:lnTo>
                  <a:pt x="73025" y="492506"/>
                </a:lnTo>
                <a:close/>
              </a:path>
              <a:path w="120650" h="933450">
                <a:moveTo>
                  <a:pt x="73025" y="440690"/>
                </a:moveTo>
                <a:lnTo>
                  <a:pt x="47116" y="440690"/>
                </a:lnTo>
                <a:lnTo>
                  <a:pt x="47116" y="466598"/>
                </a:lnTo>
                <a:lnTo>
                  <a:pt x="73025" y="466598"/>
                </a:lnTo>
                <a:lnTo>
                  <a:pt x="73025" y="440690"/>
                </a:lnTo>
                <a:close/>
              </a:path>
              <a:path w="120650" h="933450">
                <a:moveTo>
                  <a:pt x="73025" y="388874"/>
                </a:moveTo>
                <a:lnTo>
                  <a:pt x="47116" y="388874"/>
                </a:lnTo>
                <a:lnTo>
                  <a:pt x="47116" y="414781"/>
                </a:lnTo>
                <a:lnTo>
                  <a:pt x="73025" y="414781"/>
                </a:lnTo>
                <a:lnTo>
                  <a:pt x="73025" y="388874"/>
                </a:lnTo>
                <a:close/>
              </a:path>
              <a:path w="120650" h="933450">
                <a:moveTo>
                  <a:pt x="73025" y="337057"/>
                </a:moveTo>
                <a:lnTo>
                  <a:pt x="47116" y="337057"/>
                </a:lnTo>
                <a:lnTo>
                  <a:pt x="47116" y="362966"/>
                </a:lnTo>
                <a:lnTo>
                  <a:pt x="73025" y="362966"/>
                </a:lnTo>
                <a:lnTo>
                  <a:pt x="73025" y="337057"/>
                </a:lnTo>
                <a:close/>
              </a:path>
              <a:path w="120650" h="933450">
                <a:moveTo>
                  <a:pt x="73025" y="285242"/>
                </a:moveTo>
                <a:lnTo>
                  <a:pt x="47116" y="285242"/>
                </a:lnTo>
                <a:lnTo>
                  <a:pt x="47116" y="311150"/>
                </a:lnTo>
                <a:lnTo>
                  <a:pt x="73025" y="311150"/>
                </a:lnTo>
                <a:lnTo>
                  <a:pt x="73025" y="285242"/>
                </a:lnTo>
                <a:close/>
              </a:path>
              <a:path w="120650" h="933450">
                <a:moveTo>
                  <a:pt x="73025" y="233425"/>
                </a:moveTo>
                <a:lnTo>
                  <a:pt x="47116" y="233425"/>
                </a:lnTo>
                <a:lnTo>
                  <a:pt x="47116" y="259334"/>
                </a:lnTo>
                <a:lnTo>
                  <a:pt x="73025" y="259334"/>
                </a:lnTo>
                <a:lnTo>
                  <a:pt x="73025" y="233425"/>
                </a:lnTo>
                <a:close/>
              </a:path>
              <a:path w="120650" h="933450">
                <a:moveTo>
                  <a:pt x="73025" y="181610"/>
                </a:moveTo>
                <a:lnTo>
                  <a:pt x="47116" y="181610"/>
                </a:lnTo>
                <a:lnTo>
                  <a:pt x="47116" y="207518"/>
                </a:lnTo>
                <a:lnTo>
                  <a:pt x="73025" y="207518"/>
                </a:lnTo>
                <a:lnTo>
                  <a:pt x="73025" y="181610"/>
                </a:lnTo>
                <a:close/>
              </a:path>
              <a:path w="120650" h="933450">
                <a:moveTo>
                  <a:pt x="73025" y="129793"/>
                </a:moveTo>
                <a:lnTo>
                  <a:pt x="47116" y="129793"/>
                </a:lnTo>
                <a:lnTo>
                  <a:pt x="47116" y="155701"/>
                </a:lnTo>
                <a:lnTo>
                  <a:pt x="73025" y="155701"/>
                </a:lnTo>
                <a:lnTo>
                  <a:pt x="73025" y="129793"/>
                </a:lnTo>
                <a:close/>
              </a:path>
              <a:path w="120650" h="933450">
                <a:moveTo>
                  <a:pt x="60071" y="0"/>
                </a:moveTo>
                <a:lnTo>
                  <a:pt x="0" y="102997"/>
                </a:lnTo>
                <a:lnTo>
                  <a:pt x="2031" y="110998"/>
                </a:lnTo>
                <a:lnTo>
                  <a:pt x="8254" y="114554"/>
                </a:lnTo>
                <a:lnTo>
                  <a:pt x="14350" y="118110"/>
                </a:lnTo>
                <a:lnTo>
                  <a:pt x="22351" y="116078"/>
                </a:lnTo>
                <a:lnTo>
                  <a:pt x="25908" y="109855"/>
                </a:lnTo>
                <a:lnTo>
                  <a:pt x="59615" y="52069"/>
                </a:lnTo>
                <a:lnTo>
                  <a:pt x="47116" y="52069"/>
                </a:lnTo>
                <a:lnTo>
                  <a:pt x="47116" y="26162"/>
                </a:lnTo>
                <a:lnTo>
                  <a:pt x="75329" y="26162"/>
                </a:lnTo>
                <a:lnTo>
                  <a:pt x="60071" y="0"/>
                </a:lnTo>
                <a:close/>
              </a:path>
              <a:path w="120650" h="933450">
                <a:moveTo>
                  <a:pt x="73025" y="32131"/>
                </a:moveTo>
                <a:lnTo>
                  <a:pt x="71247" y="32131"/>
                </a:lnTo>
                <a:lnTo>
                  <a:pt x="60071" y="51289"/>
                </a:lnTo>
                <a:lnTo>
                  <a:pt x="94234" y="109855"/>
                </a:lnTo>
                <a:lnTo>
                  <a:pt x="97789" y="116078"/>
                </a:lnTo>
                <a:lnTo>
                  <a:pt x="105790" y="118110"/>
                </a:lnTo>
                <a:lnTo>
                  <a:pt x="111887" y="114554"/>
                </a:lnTo>
                <a:lnTo>
                  <a:pt x="118110" y="110998"/>
                </a:lnTo>
                <a:lnTo>
                  <a:pt x="120141" y="102997"/>
                </a:lnTo>
                <a:lnTo>
                  <a:pt x="90439" y="52069"/>
                </a:lnTo>
                <a:lnTo>
                  <a:pt x="73025" y="52069"/>
                </a:lnTo>
                <a:lnTo>
                  <a:pt x="73025" y="32131"/>
                </a:lnTo>
                <a:close/>
              </a:path>
              <a:path w="120650" h="933450">
                <a:moveTo>
                  <a:pt x="73025" y="77978"/>
                </a:moveTo>
                <a:lnTo>
                  <a:pt x="47116" y="77978"/>
                </a:lnTo>
                <a:lnTo>
                  <a:pt x="47116" y="103886"/>
                </a:lnTo>
                <a:lnTo>
                  <a:pt x="73025" y="103886"/>
                </a:lnTo>
                <a:lnTo>
                  <a:pt x="73025" y="77978"/>
                </a:lnTo>
                <a:close/>
              </a:path>
              <a:path w="120650" h="933450">
                <a:moveTo>
                  <a:pt x="73025" y="26162"/>
                </a:moveTo>
                <a:lnTo>
                  <a:pt x="47116" y="26162"/>
                </a:lnTo>
                <a:lnTo>
                  <a:pt x="47116" y="52069"/>
                </a:lnTo>
                <a:lnTo>
                  <a:pt x="59615" y="52069"/>
                </a:lnTo>
                <a:lnTo>
                  <a:pt x="60071" y="51289"/>
                </a:lnTo>
                <a:lnTo>
                  <a:pt x="48895" y="32131"/>
                </a:lnTo>
                <a:lnTo>
                  <a:pt x="73025" y="32131"/>
                </a:lnTo>
                <a:lnTo>
                  <a:pt x="73025" y="26162"/>
                </a:lnTo>
                <a:close/>
              </a:path>
              <a:path w="120650" h="933450">
                <a:moveTo>
                  <a:pt x="60071" y="51289"/>
                </a:moveTo>
                <a:lnTo>
                  <a:pt x="59615" y="52069"/>
                </a:lnTo>
                <a:lnTo>
                  <a:pt x="60526" y="52069"/>
                </a:lnTo>
                <a:lnTo>
                  <a:pt x="60071" y="51289"/>
                </a:lnTo>
                <a:close/>
              </a:path>
              <a:path w="120650" h="933450">
                <a:moveTo>
                  <a:pt x="75329" y="26162"/>
                </a:moveTo>
                <a:lnTo>
                  <a:pt x="73025" y="26162"/>
                </a:lnTo>
                <a:lnTo>
                  <a:pt x="73025" y="52069"/>
                </a:lnTo>
                <a:lnTo>
                  <a:pt x="90439" y="52069"/>
                </a:lnTo>
                <a:lnTo>
                  <a:pt x="75329" y="26162"/>
                </a:lnTo>
                <a:close/>
              </a:path>
              <a:path w="120650" h="933450">
                <a:moveTo>
                  <a:pt x="71247" y="32131"/>
                </a:moveTo>
                <a:lnTo>
                  <a:pt x="48895" y="32131"/>
                </a:lnTo>
                <a:lnTo>
                  <a:pt x="60071" y="51289"/>
                </a:lnTo>
                <a:lnTo>
                  <a:pt x="71247" y="32131"/>
                </a:lnTo>
                <a:close/>
              </a:path>
            </a:pathLst>
          </a:custGeom>
          <a:solidFill>
            <a:srgbClr val="4F81BC"/>
          </a:solidFill>
        </p:spPr>
        <p:txBody>
          <a:bodyPr wrap="square" lIns="0" tIns="0" rIns="0" bIns="0" rtlCol="0"/>
          <a:lstStyle/>
          <a:p>
            <a:endParaRPr lang="en-US" dirty="0"/>
          </a:p>
        </p:txBody>
      </p:sp>
      <p:cxnSp>
        <p:nvCxnSpPr>
          <p:cNvPr id="65" name="Connecteur droit avec flèche 10"/>
          <p:cNvCxnSpPr/>
          <p:nvPr/>
        </p:nvCxnSpPr>
        <p:spPr bwMode="auto">
          <a:xfrm flipV="1">
            <a:off x="4020336" y="2197730"/>
            <a:ext cx="294018" cy="483462"/>
          </a:xfrm>
          <a:prstGeom prst="straightConnector1">
            <a:avLst/>
          </a:prstGeom>
          <a:noFill/>
          <a:ln w="12700" cap="flat" cmpd="sng" algn="ctr">
            <a:solidFill>
              <a:schemeClr val="tx1"/>
            </a:solidFill>
            <a:prstDash val="solid"/>
            <a:round/>
            <a:headEnd type="none" w="med" len="med"/>
            <a:tailEnd type="triangle"/>
          </a:ln>
          <a:effectLst/>
        </p:spPr>
      </p:cxnSp>
      <p:cxnSp>
        <p:nvCxnSpPr>
          <p:cNvPr id="66" name="Connecteur droit avec flèche 11"/>
          <p:cNvCxnSpPr/>
          <p:nvPr/>
        </p:nvCxnSpPr>
        <p:spPr bwMode="auto">
          <a:xfrm flipV="1">
            <a:off x="4981197" y="2135944"/>
            <a:ext cx="0" cy="166122"/>
          </a:xfrm>
          <a:prstGeom prst="straightConnector1">
            <a:avLst/>
          </a:prstGeom>
          <a:noFill/>
          <a:ln w="12700" cap="flat" cmpd="sng" algn="ctr">
            <a:solidFill>
              <a:schemeClr val="tx1"/>
            </a:solidFill>
            <a:prstDash val="solid"/>
            <a:round/>
            <a:headEnd type="none" w="med" len="med"/>
            <a:tailEnd type="triangle"/>
          </a:ln>
          <a:effectLst/>
        </p:spPr>
      </p:cxnSp>
      <p:cxnSp>
        <p:nvCxnSpPr>
          <p:cNvPr id="67" name="Connecteur droit avec flèche 12"/>
          <p:cNvCxnSpPr/>
          <p:nvPr/>
        </p:nvCxnSpPr>
        <p:spPr bwMode="auto">
          <a:xfrm flipH="1" flipV="1">
            <a:off x="5783490" y="2219005"/>
            <a:ext cx="194854" cy="538139"/>
          </a:xfrm>
          <a:prstGeom prst="straightConnector1">
            <a:avLst/>
          </a:prstGeom>
          <a:noFill/>
          <a:ln w="12700" cap="flat" cmpd="sng" algn="ctr">
            <a:solidFill>
              <a:schemeClr val="tx1"/>
            </a:solidFill>
            <a:prstDash val="solid"/>
            <a:round/>
            <a:headEnd type="none" w="med" len="med"/>
            <a:tailEnd type="triangle"/>
          </a:ln>
          <a:effectLst/>
        </p:spPr>
      </p:cxnSp>
      <p:sp>
        <p:nvSpPr>
          <p:cNvPr id="68" name="Cloud Callout 34"/>
          <p:cNvSpPr/>
          <p:nvPr/>
        </p:nvSpPr>
        <p:spPr>
          <a:xfrm>
            <a:off x="3925630" y="1112208"/>
            <a:ext cx="1992096" cy="1008450"/>
          </a:xfrm>
          <a:prstGeom prst="cloudCallout">
            <a:avLst>
              <a:gd name="adj1" fmla="val -7262"/>
              <a:gd name="adj2" fmla="val 25735"/>
            </a:avLst>
          </a:prstGeom>
          <a:solidFill>
            <a:schemeClr val="accent1">
              <a:lumMod val="60000"/>
              <a:lumOff val="40000"/>
            </a:schemeClr>
          </a:solidFill>
          <a:ln>
            <a:noFill/>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Bef>
                <a:spcPts val="0"/>
              </a:spcBef>
            </a:pPr>
            <a:endParaRPr lang="en-US" sz="1050" b="1" dirty="0">
              <a:solidFill>
                <a:schemeClr val="bg1"/>
              </a:solidFill>
              <a:latin typeface="Trebuchet MS"/>
              <a:cs typeface="Trebuchet MS"/>
            </a:endParaRPr>
          </a:p>
        </p:txBody>
      </p:sp>
      <p:cxnSp>
        <p:nvCxnSpPr>
          <p:cNvPr id="69" name="Connecteur droit avec flèche 14"/>
          <p:cNvCxnSpPr/>
          <p:nvPr/>
        </p:nvCxnSpPr>
        <p:spPr bwMode="auto">
          <a:xfrm>
            <a:off x="5978344" y="1736841"/>
            <a:ext cx="325358" cy="0"/>
          </a:xfrm>
          <a:prstGeom prst="straightConnector1">
            <a:avLst/>
          </a:prstGeom>
          <a:noFill/>
          <a:ln w="12700" cap="flat" cmpd="sng" algn="ctr">
            <a:solidFill>
              <a:schemeClr val="tx1"/>
            </a:solidFill>
            <a:prstDash val="solid"/>
            <a:round/>
            <a:headEnd type="none" w="med" len="med"/>
            <a:tailEnd type="triangle"/>
          </a:ln>
          <a:effectLst/>
        </p:spPr>
      </p:cxnSp>
      <p:pic>
        <p:nvPicPr>
          <p:cNvPr id="70" name="Picture 4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684644" y="2961432"/>
            <a:ext cx="577985" cy="575629"/>
          </a:xfrm>
          <a:prstGeom prst="rect">
            <a:avLst/>
          </a:prstGeom>
        </p:spPr>
      </p:pic>
      <p:pic>
        <p:nvPicPr>
          <p:cNvPr id="71" name="Picture 4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09096" y="2284820"/>
            <a:ext cx="544202" cy="541983"/>
          </a:xfrm>
          <a:prstGeom prst="rect">
            <a:avLst/>
          </a:prstGeom>
        </p:spPr>
      </p:pic>
      <p:pic>
        <p:nvPicPr>
          <p:cNvPr id="72" name="Picture 4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63754" y="2966190"/>
            <a:ext cx="577985" cy="575629"/>
          </a:xfrm>
          <a:prstGeom prst="rect">
            <a:avLst/>
          </a:prstGeom>
        </p:spPr>
      </p:pic>
      <p:grpSp>
        <p:nvGrpSpPr>
          <p:cNvPr id="73" name="Group 83"/>
          <p:cNvGrpSpPr/>
          <p:nvPr/>
        </p:nvGrpSpPr>
        <p:grpSpPr>
          <a:xfrm rot="712648">
            <a:off x="6593018" y="2799461"/>
            <a:ext cx="453944" cy="536199"/>
            <a:chOff x="499736" y="1735215"/>
            <a:chExt cx="1319889" cy="1470615"/>
          </a:xfrm>
        </p:grpSpPr>
        <p:pic>
          <p:nvPicPr>
            <p:cNvPr id="84" name="Picture 5" descr="Image result for pole star BLE beaco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563" b="94190" l="4531" r="96764"/>
                      </a14:imgEffect>
                    </a14:imgLayer>
                  </a14:imgProps>
                </a:ext>
              </a:extLst>
            </a:blip>
            <a:srcRect/>
            <a:stretch>
              <a:fillRect/>
            </a:stretch>
          </p:blipFill>
          <p:spPr bwMode="auto">
            <a:xfrm>
              <a:off x="499736" y="1735215"/>
              <a:ext cx="1319889" cy="1470615"/>
            </a:xfrm>
            <a:prstGeom prst="rect">
              <a:avLst/>
            </a:prstGeom>
            <a:noFill/>
          </p:spPr>
        </p:pic>
        <p:pic>
          <p:nvPicPr>
            <p:cNvPr id="85" name="Picture 5" descr="Image result for pole star BLE beacon"/>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563" b="94190" l="4531" r="96764"/>
                      </a14:imgEffect>
                    </a14:imgLayer>
                  </a14:imgProps>
                </a:ext>
              </a:extLst>
            </a:blip>
            <a:srcRect l="27084" t="39344" r="25258" b="50877"/>
            <a:stretch/>
          </p:blipFill>
          <p:spPr bwMode="auto">
            <a:xfrm rot="20081757">
              <a:off x="1078483" y="2429895"/>
              <a:ext cx="629039" cy="143815"/>
            </a:xfrm>
            <a:prstGeom prst="rect">
              <a:avLst/>
            </a:prstGeom>
            <a:noFill/>
          </p:spPr>
        </p:pic>
      </p:grpSp>
      <p:pic>
        <p:nvPicPr>
          <p:cNvPr id="74" name="Picture 2" descr="Tag Beacon Butt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9432" y="3947705"/>
            <a:ext cx="378552" cy="358727"/>
          </a:xfrm>
          <a:prstGeom prst="rect">
            <a:avLst/>
          </a:prstGeom>
          <a:noFill/>
          <a:extLst>
            <a:ext uri="{909E8E84-426E-40dd-AFC4-6F175D3DCCD1}">
              <a14:hiddenFill xmlns:a14="http://schemas.microsoft.com/office/drawing/2010/main">
                <a:solidFill>
                  <a:srgbClr val="FFFFFF"/>
                </a:solidFill>
              </a14:hiddenFill>
            </a:ext>
          </a:extLst>
        </p:spPr>
      </p:pic>
      <p:sp>
        <p:nvSpPr>
          <p:cNvPr id="76" name="ZoneTexte 21"/>
          <p:cNvSpPr txBox="1"/>
          <p:nvPr/>
        </p:nvSpPr>
        <p:spPr>
          <a:xfrm>
            <a:off x="6310207" y="1610302"/>
            <a:ext cx="1463847" cy="877163"/>
          </a:xfrm>
          <a:prstGeom prst="rect">
            <a:avLst/>
          </a:prstGeom>
          <a:noFill/>
        </p:spPr>
        <p:txBody>
          <a:bodyPr wrap="square" rtlCol="0">
            <a:spAutoFit/>
          </a:bodyPr>
          <a:lstStyle/>
          <a:p>
            <a:r>
              <a:rPr lang="en-US" sz="1000" b="1" dirty="0">
                <a:solidFill>
                  <a:schemeClr val="accent1"/>
                </a:solidFill>
                <a:latin typeface="Trebuchet MS"/>
                <a:cs typeface="Trebuchet MS" panose="020B0502040204020203" pitchFamily="34" charset="0"/>
              </a:rPr>
              <a:t>Applications:</a:t>
            </a:r>
          </a:p>
          <a:p>
            <a:pPr marL="128588" indent="-128588">
              <a:buFont typeface="Arial" panose="020B0604020202020204" pitchFamily="34" charset="0"/>
              <a:buChar char="•"/>
            </a:pPr>
            <a:r>
              <a:rPr lang="en-US" sz="900" dirty="0">
                <a:solidFill>
                  <a:schemeClr val="accent1"/>
                </a:solidFill>
                <a:latin typeface="Trebuchet MS"/>
                <a:cs typeface="Trebuchet MS" panose="020B0502040204020203" pitchFamily="34" charset="0"/>
              </a:rPr>
              <a:t>Asset Provisioning</a:t>
            </a:r>
          </a:p>
          <a:p>
            <a:pPr marL="128588" indent="-128588">
              <a:buFont typeface="Arial" panose="020B0604020202020204" pitchFamily="34" charset="0"/>
              <a:buChar char="•"/>
            </a:pPr>
            <a:r>
              <a:rPr lang="en-US" sz="900" dirty="0">
                <a:solidFill>
                  <a:schemeClr val="accent1"/>
                </a:solidFill>
                <a:latin typeface="Trebuchet MS"/>
                <a:cs typeface="Trebuchet MS" panose="020B0502040204020203" pitchFamily="34" charset="0"/>
              </a:rPr>
              <a:t>Asset Search</a:t>
            </a:r>
          </a:p>
          <a:p>
            <a:pPr marL="128588" indent="-128588">
              <a:buFont typeface="Arial" panose="020B0604020202020204" pitchFamily="34" charset="0"/>
              <a:buChar char="•"/>
            </a:pPr>
            <a:r>
              <a:rPr lang="en-US" sz="900" dirty="0">
                <a:solidFill>
                  <a:schemeClr val="accent1"/>
                </a:solidFill>
                <a:latin typeface="Trebuchet MS"/>
                <a:cs typeface="Trebuchet MS" panose="020B0502040204020203" pitchFamily="34" charset="0"/>
              </a:rPr>
              <a:t>Statistics/Analytics</a:t>
            </a:r>
            <a:endParaRPr lang="en-US" sz="1050" dirty="0">
              <a:solidFill>
                <a:schemeClr val="accent1"/>
              </a:solidFill>
              <a:latin typeface="Trebuchet MS"/>
              <a:cs typeface="Trebuchet MS" panose="020B0502040204020203" pitchFamily="34" charset="0"/>
            </a:endParaRPr>
          </a:p>
        </p:txBody>
      </p:sp>
      <p:grpSp>
        <p:nvGrpSpPr>
          <p:cNvPr id="77" name="Group 83"/>
          <p:cNvGrpSpPr/>
          <p:nvPr/>
        </p:nvGrpSpPr>
        <p:grpSpPr>
          <a:xfrm rot="712648">
            <a:off x="6583283" y="3352529"/>
            <a:ext cx="453944" cy="536199"/>
            <a:chOff x="499736" y="1735215"/>
            <a:chExt cx="1319889" cy="1470615"/>
          </a:xfrm>
        </p:grpSpPr>
        <p:pic>
          <p:nvPicPr>
            <p:cNvPr id="82" name="Picture 5" descr="Image result for pole star BLE beacon"/>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563" b="94190" l="4531" r="96764"/>
                      </a14:imgEffect>
                    </a14:imgLayer>
                  </a14:imgProps>
                </a:ext>
              </a:extLst>
            </a:blip>
            <a:srcRect/>
            <a:stretch>
              <a:fillRect/>
            </a:stretch>
          </p:blipFill>
          <p:spPr bwMode="auto">
            <a:xfrm>
              <a:off x="499736" y="1735215"/>
              <a:ext cx="1319889" cy="1470615"/>
            </a:xfrm>
            <a:prstGeom prst="rect">
              <a:avLst/>
            </a:prstGeom>
            <a:noFill/>
          </p:spPr>
        </p:pic>
        <p:pic>
          <p:nvPicPr>
            <p:cNvPr id="83" name="Picture 5" descr="Image result for pole star BLE beacon"/>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8563" b="94190" l="4531" r="96764"/>
                      </a14:imgEffect>
                    </a14:imgLayer>
                  </a14:imgProps>
                </a:ext>
              </a:extLst>
            </a:blip>
            <a:srcRect l="27084" t="39344" r="25258" b="50877"/>
            <a:stretch/>
          </p:blipFill>
          <p:spPr bwMode="auto">
            <a:xfrm rot="20081757">
              <a:off x="1078483" y="2429895"/>
              <a:ext cx="629039" cy="143815"/>
            </a:xfrm>
            <a:prstGeom prst="rect">
              <a:avLst/>
            </a:prstGeom>
            <a:noFill/>
          </p:spPr>
        </p:pic>
      </p:grpSp>
      <p:sp>
        <p:nvSpPr>
          <p:cNvPr id="78" name="object 12"/>
          <p:cNvSpPr/>
          <p:nvPr/>
        </p:nvSpPr>
        <p:spPr>
          <a:xfrm rot="17969147" flipH="1">
            <a:off x="6401777" y="3335312"/>
            <a:ext cx="102188" cy="270001"/>
          </a:xfrm>
          <a:custGeom>
            <a:avLst/>
            <a:gdLst/>
            <a:ahLst/>
            <a:cxnLst/>
            <a:rect l="l" t="t" r="r" b="b"/>
            <a:pathLst>
              <a:path w="120650" h="933450">
                <a:moveTo>
                  <a:pt x="73025" y="907034"/>
                </a:moveTo>
                <a:lnTo>
                  <a:pt x="47116" y="907034"/>
                </a:lnTo>
                <a:lnTo>
                  <a:pt x="47116" y="932942"/>
                </a:lnTo>
                <a:lnTo>
                  <a:pt x="73025" y="932942"/>
                </a:lnTo>
                <a:lnTo>
                  <a:pt x="73025" y="907034"/>
                </a:lnTo>
                <a:close/>
              </a:path>
              <a:path w="120650" h="933450">
                <a:moveTo>
                  <a:pt x="73025" y="855218"/>
                </a:moveTo>
                <a:lnTo>
                  <a:pt x="47116" y="855218"/>
                </a:lnTo>
                <a:lnTo>
                  <a:pt x="47116" y="881126"/>
                </a:lnTo>
                <a:lnTo>
                  <a:pt x="73025" y="881126"/>
                </a:lnTo>
                <a:lnTo>
                  <a:pt x="73025" y="855218"/>
                </a:lnTo>
                <a:close/>
              </a:path>
              <a:path w="120650" h="933450">
                <a:moveTo>
                  <a:pt x="73025" y="803401"/>
                </a:moveTo>
                <a:lnTo>
                  <a:pt x="47116" y="803401"/>
                </a:lnTo>
                <a:lnTo>
                  <a:pt x="47116" y="829310"/>
                </a:lnTo>
                <a:lnTo>
                  <a:pt x="73025" y="829310"/>
                </a:lnTo>
                <a:lnTo>
                  <a:pt x="73025" y="803401"/>
                </a:lnTo>
                <a:close/>
              </a:path>
              <a:path w="120650" h="933450">
                <a:moveTo>
                  <a:pt x="73025" y="751586"/>
                </a:moveTo>
                <a:lnTo>
                  <a:pt x="47116" y="751586"/>
                </a:lnTo>
                <a:lnTo>
                  <a:pt x="47116" y="777494"/>
                </a:lnTo>
                <a:lnTo>
                  <a:pt x="73025" y="777494"/>
                </a:lnTo>
                <a:lnTo>
                  <a:pt x="73025" y="751586"/>
                </a:lnTo>
                <a:close/>
              </a:path>
              <a:path w="120650" h="933450">
                <a:moveTo>
                  <a:pt x="73025" y="699769"/>
                </a:moveTo>
                <a:lnTo>
                  <a:pt x="47116" y="699769"/>
                </a:lnTo>
                <a:lnTo>
                  <a:pt x="47116" y="725678"/>
                </a:lnTo>
                <a:lnTo>
                  <a:pt x="73025" y="725678"/>
                </a:lnTo>
                <a:lnTo>
                  <a:pt x="73025" y="699769"/>
                </a:lnTo>
                <a:close/>
              </a:path>
              <a:path w="120650" h="933450">
                <a:moveTo>
                  <a:pt x="73025" y="647954"/>
                </a:moveTo>
                <a:lnTo>
                  <a:pt x="47116" y="647954"/>
                </a:lnTo>
                <a:lnTo>
                  <a:pt x="47116" y="673862"/>
                </a:lnTo>
                <a:lnTo>
                  <a:pt x="73025" y="673862"/>
                </a:lnTo>
                <a:lnTo>
                  <a:pt x="73025" y="647954"/>
                </a:lnTo>
                <a:close/>
              </a:path>
              <a:path w="120650" h="933450">
                <a:moveTo>
                  <a:pt x="73025" y="596138"/>
                </a:moveTo>
                <a:lnTo>
                  <a:pt x="47116" y="596138"/>
                </a:lnTo>
                <a:lnTo>
                  <a:pt x="47116" y="622046"/>
                </a:lnTo>
                <a:lnTo>
                  <a:pt x="73025" y="622046"/>
                </a:lnTo>
                <a:lnTo>
                  <a:pt x="73025" y="596138"/>
                </a:lnTo>
                <a:close/>
              </a:path>
              <a:path w="120650" h="933450">
                <a:moveTo>
                  <a:pt x="73025" y="544322"/>
                </a:moveTo>
                <a:lnTo>
                  <a:pt x="47116" y="544322"/>
                </a:lnTo>
                <a:lnTo>
                  <a:pt x="47116" y="570230"/>
                </a:lnTo>
                <a:lnTo>
                  <a:pt x="73025" y="570230"/>
                </a:lnTo>
                <a:lnTo>
                  <a:pt x="73025" y="544322"/>
                </a:lnTo>
                <a:close/>
              </a:path>
              <a:path w="120650" h="933450">
                <a:moveTo>
                  <a:pt x="73025" y="492506"/>
                </a:moveTo>
                <a:lnTo>
                  <a:pt x="47116" y="492506"/>
                </a:lnTo>
                <a:lnTo>
                  <a:pt x="47116" y="518413"/>
                </a:lnTo>
                <a:lnTo>
                  <a:pt x="73025" y="518413"/>
                </a:lnTo>
                <a:lnTo>
                  <a:pt x="73025" y="492506"/>
                </a:lnTo>
                <a:close/>
              </a:path>
              <a:path w="120650" h="933450">
                <a:moveTo>
                  <a:pt x="73025" y="440690"/>
                </a:moveTo>
                <a:lnTo>
                  <a:pt x="47116" y="440690"/>
                </a:lnTo>
                <a:lnTo>
                  <a:pt x="47116" y="466598"/>
                </a:lnTo>
                <a:lnTo>
                  <a:pt x="73025" y="466598"/>
                </a:lnTo>
                <a:lnTo>
                  <a:pt x="73025" y="440690"/>
                </a:lnTo>
                <a:close/>
              </a:path>
              <a:path w="120650" h="933450">
                <a:moveTo>
                  <a:pt x="73025" y="388874"/>
                </a:moveTo>
                <a:lnTo>
                  <a:pt x="47116" y="388874"/>
                </a:lnTo>
                <a:lnTo>
                  <a:pt x="47116" y="414781"/>
                </a:lnTo>
                <a:lnTo>
                  <a:pt x="73025" y="414781"/>
                </a:lnTo>
                <a:lnTo>
                  <a:pt x="73025" y="388874"/>
                </a:lnTo>
                <a:close/>
              </a:path>
              <a:path w="120650" h="933450">
                <a:moveTo>
                  <a:pt x="73025" y="337057"/>
                </a:moveTo>
                <a:lnTo>
                  <a:pt x="47116" y="337057"/>
                </a:lnTo>
                <a:lnTo>
                  <a:pt x="47116" y="362966"/>
                </a:lnTo>
                <a:lnTo>
                  <a:pt x="73025" y="362966"/>
                </a:lnTo>
                <a:lnTo>
                  <a:pt x="73025" y="337057"/>
                </a:lnTo>
                <a:close/>
              </a:path>
              <a:path w="120650" h="933450">
                <a:moveTo>
                  <a:pt x="73025" y="285242"/>
                </a:moveTo>
                <a:lnTo>
                  <a:pt x="47116" y="285242"/>
                </a:lnTo>
                <a:lnTo>
                  <a:pt x="47116" y="311150"/>
                </a:lnTo>
                <a:lnTo>
                  <a:pt x="73025" y="311150"/>
                </a:lnTo>
                <a:lnTo>
                  <a:pt x="73025" y="285242"/>
                </a:lnTo>
                <a:close/>
              </a:path>
              <a:path w="120650" h="933450">
                <a:moveTo>
                  <a:pt x="73025" y="233425"/>
                </a:moveTo>
                <a:lnTo>
                  <a:pt x="47116" y="233425"/>
                </a:lnTo>
                <a:lnTo>
                  <a:pt x="47116" y="259334"/>
                </a:lnTo>
                <a:lnTo>
                  <a:pt x="73025" y="259334"/>
                </a:lnTo>
                <a:lnTo>
                  <a:pt x="73025" y="233425"/>
                </a:lnTo>
                <a:close/>
              </a:path>
              <a:path w="120650" h="933450">
                <a:moveTo>
                  <a:pt x="73025" y="181610"/>
                </a:moveTo>
                <a:lnTo>
                  <a:pt x="47116" y="181610"/>
                </a:lnTo>
                <a:lnTo>
                  <a:pt x="47116" y="207518"/>
                </a:lnTo>
                <a:lnTo>
                  <a:pt x="73025" y="207518"/>
                </a:lnTo>
                <a:lnTo>
                  <a:pt x="73025" y="181610"/>
                </a:lnTo>
                <a:close/>
              </a:path>
              <a:path w="120650" h="933450">
                <a:moveTo>
                  <a:pt x="73025" y="129793"/>
                </a:moveTo>
                <a:lnTo>
                  <a:pt x="47116" y="129793"/>
                </a:lnTo>
                <a:lnTo>
                  <a:pt x="47116" y="155701"/>
                </a:lnTo>
                <a:lnTo>
                  <a:pt x="73025" y="155701"/>
                </a:lnTo>
                <a:lnTo>
                  <a:pt x="73025" y="129793"/>
                </a:lnTo>
                <a:close/>
              </a:path>
              <a:path w="120650" h="933450">
                <a:moveTo>
                  <a:pt x="60071" y="0"/>
                </a:moveTo>
                <a:lnTo>
                  <a:pt x="0" y="102997"/>
                </a:lnTo>
                <a:lnTo>
                  <a:pt x="2031" y="110998"/>
                </a:lnTo>
                <a:lnTo>
                  <a:pt x="8254" y="114554"/>
                </a:lnTo>
                <a:lnTo>
                  <a:pt x="14350" y="118110"/>
                </a:lnTo>
                <a:lnTo>
                  <a:pt x="22351" y="116078"/>
                </a:lnTo>
                <a:lnTo>
                  <a:pt x="25908" y="109855"/>
                </a:lnTo>
                <a:lnTo>
                  <a:pt x="59615" y="52069"/>
                </a:lnTo>
                <a:lnTo>
                  <a:pt x="47116" y="52069"/>
                </a:lnTo>
                <a:lnTo>
                  <a:pt x="47116" y="26162"/>
                </a:lnTo>
                <a:lnTo>
                  <a:pt x="75329" y="26162"/>
                </a:lnTo>
                <a:lnTo>
                  <a:pt x="60071" y="0"/>
                </a:lnTo>
                <a:close/>
              </a:path>
              <a:path w="120650" h="933450">
                <a:moveTo>
                  <a:pt x="73025" y="32131"/>
                </a:moveTo>
                <a:lnTo>
                  <a:pt x="71247" y="32131"/>
                </a:lnTo>
                <a:lnTo>
                  <a:pt x="60071" y="51289"/>
                </a:lnTo>
                <a:lnTo>
                  <a:pt x="94234" y="109855"/>
                </a:lnTo>
                <a:lnTo>
                  <a:pt x="97789" y="116078"/>
                </a:lnTo>
                <a:lnTo>
                  <a:pt x="105790" y="118110"/>
                </a:lnTo>
                <a:lnTo>
                  <a:pt x="111887" y="114554"/>
                </a:lnTo>
                <a:lnTo>
                  <a:pt x="118110" y="110998"/>
                </a:lnTo>
                <a:lnTo>
                  <a:pt x="120141" y="102997"/>
                </a:lnTo>
                <a:lnTo>
                  <a:pt x="90439" y="52069"/>
                </a:lnTo>
                <a:lnTo>
                  <a:pt x="73025" y="52069"/>
                </a:lnTo>
                <a:lnTo>
                  <a:pt x="73025" y="32131"/>
                </a:lnTo>
                <a:close/>
              </a:path>
              <a:path w="120650" h="933450">
                <a:moveTo>
                  <a:pt x="73025" y="77978"/>
                </a:moveTo>
                <a:lnTo>
                  <a:pt x="47116" y="77978"/>
                </a:lnTo>
                <a:lnTo>
                  <a:pt x="47116" y="103886"/>
                </a:lnTo>
                <a:lnTo>
                  <a:pt x="73025" y="103886"/>
                </a:lnTo>
                <a:lnTo>
                  <a:pt x="73025" y="77978"/>
                </a:lnTo>
                <a:close/>
              </a:path>
              <a:path w="120650" h="933450">
                <a:moveTo>
                  <a:pt x="73025" y="26162"/>
                </a:moveTo>
                <a:lnTo>
                  <a:pt x="47116" y="26162"/>
                </a:lnTo>
                <a:lnTo>
                  <a:pt x="47116" y="52069"/>
                </a:lnTo>
                <a:lnTo>
                  <a:pt x="59615" y="52069"/>
                </a:lnTo>
                <a:lnTo>
                  <a:pt x="60071" y="51289"/>
                </a:lnTo>
                <a:lnTo>
                  <a:pt x="48895" y="32131"/>
                </a:lnTo>
                <a:lnTo>
                  <a:pt x="73025" y="32131"/>
                </a:lnTo>
                <a:lnTo>
                  <a:pt x="73025" y="26162"/>
                </a:lnTo>
                <a:close/>
              </a:path>
              <a:path w="120650" h="933450">
                <a:moveTo>
                  <a:pt x="60071" y="51289"/>
                </a:moveTo>
                <a:lnTo>
                  <a:pt x="59615" y="52069"/>
                </a:lnTo>
                <a:lnTo>
                  <a:pt x="60526" y="52069"/>
                </a:lnTo>
                <a:lnTo>
                  <a:pt x="60071" y="51289"/>
                </a:lnTo>
                <a:close/>
              </a:path>
              <a:path w="120650" h="933450">
                <a:moveTo>
                  <a:pt x="75329" y="26162"/>
                </a:moveTo>
                <a:lnTo>
                  <a:pt x="73025" y="26162"/>
                </a:lnTo>
                <a:lnTo>
                  <a:pt x="73025" y="52069"/>
                </a:lnTo>
                <a:lnTo>
                  <a:pt x="90439" y="52069"/>
                </a:lnTo>
                <a:lnTo>
                  <a:pt x="75329" y="26162"/>
                </a:lnTo>
                <a:close/>
              </a:path>
              <a:path w="120650" h="933450">
                <a:moveTo>
                  <a:pt x="71247" y="32131"/>
                </a:moveTo>
                <a:lnTo>
                  <a:pt x="48895" y="32131"/>
                </a:lnTo>
                <a:lnTo>
                  <a:pt x="60071" y="51289"/>
                </a:lnTo>
                <a:lnTo>
                  <a:pt x="71247" y="32131"/>
                </a:lnTo>
                <a:close/>
              </a:path>
            </a:pathLst>
          </a:custGeom>
          <a:solidFill>
            <a:srgbClr val="4F81BC"/>
          </a:solidFill>
        </p:spPr>
        <p:txBody>
          <a:bodyPr wrap="square" lIns="0" tIns="0" rIns="0" bIns="0" rtlCol="0"/>
          <a:lstStyle/>
          <a:p>
            <a:endParaRPr lang="en-US" dirty="0"/>
          </a:p>
        </p:txBody>
      </p:sp>
      <p:sp>
        <p:nvSpPr>
          <p:cNvPr id="79" name="object 12"/>
          <p:cNvSpPr/>
          <p:nvPr/>
        </p:nvSpPr>
        <p:spPr>
          <a:xfrm rot="2925161">
            <a:off x="4634227" y="3558136"/>
            <a:ext cx="147411" cy="441911"/>
          </a:xfrm>
          <a:custGeom>
            <a:avLst/>
            <a:gdLst/>
            <a:ahLst/>
            <a:cxnLst/>
            <a:rect l="l" t="t" r="r" b="b"/>
            <a:pathLst>
              <a:path w="120650" h="933450">
                <a:moveTo>
                  <a:pt x="73025" y="907034"/>
                </a:moveTo>
                <a:lnTo>
                  <a:pt x="47116" y="907034"/>
                </a:lnTo>
                <a:lnTo>
                  <a:pt x="47116" y="932942"/>
                </a:lnTo>
                <a:lnTo>
                  <a:pt x="73025" y="932942"/>
                </a:lnTo>
                <a:lnTo>
                  <a:pt x="73025" y="907034"/>
                </a:lnTo>
                <a:close/>
              </a:path>
              <a:path w="120650" h="933450">
                <a:moveTo>
                  <a:pt x="73025" y="855218"/>
                </a:moveTo>
                <a:lnTo>
                  <a:pt x="47116" y="855218"/>
                </a:lnTo>
                <a:lnTo>
                  <a:pt x="47116" y="881126"/>
                </a:lnTo>
                <a:lnTo>
                  <a:pt x="73025" y="881126"/>
                </a:lnTo>
                <a:lnTo>
                  <a:pt x="73025" y="855218"/>
                </a:lnTo>
                <a:close/>
              </a:path>
              <a:path w="120650" h="933450">
                <a:moveTo>
                  <a:pt x="73025" y="803401"/>
                </a:moveTo>
                <a:lnTo>
                  <a:pt x="47116" y="803401"/>
                </a:lnTo>
                <a:lnTo>
                  <a:pt x="47116" y="829310"/>
                </a:lnTo>
                <a:lnTo>
                  <a:pt x="73025" y="829310"/>
                </a:lnTo>
                <a:lnTo>
                  <a:pt x="73025" y="803401"/>
                </a:lnTo>
                <a:close/>
              </a:path>
              <a:path w="120650" h="933450">
                <a:moveTo>
                  <a:pt x="73025" y="751586"/>
                </a:moveTo>
                <a:lnTo>
                  <a:pt x="47116" y="751586"/>
                </a:lnTo>
                <a:lnTo>
                  <a:pt x="47116" y="777494"/>
                </a:lnTo>
                <a:lnTo>
                  <a:pt x="73025" y="777494"/>
                </a:lnTo>
                <a:lnTo>
                  <a:pt x="73025" y="751586"/>
                </a:lnTo>
                <a:close/>
              </a:path>
              <a:path w="120650" h="933450">
                <a:moveTo>
                  <a:pt x="73025" y="699769"/>
                </a:moveTo>
                <a:lnTo>
                  <a:pt x="47116" y="699769"/>
                </a:lnTo>
                <a:lnTo>
                  <a:pt x="47116" y="725678"/>
                </a:lnTo>
                <a:lnTo>
                  <a:pt x="73025" y="725678"/>
                </a:lnTo>
                <a:lnTo>
                  <a:pt x="73025" y="699769"/>
                </a:lnTo>
                <a:close/>
              </a:path>
              <a:path w="120650" h="933450">
                <a:moveTo>
                  <a:pt x="73025" y="647954"/>
                </a:moveTo>
                <a:lnTo>
                  <a:pt x="47116" y="647954"/>
                </a:lnTo>
                <a:lnTo>
                  <a:pt x="47116" y="673862"/>
                </a:lnTo>
                <a:lnTo>
                  <a:pt x="73025" y="673862"/>
                </a:lnTo>
                <a:lnTo>
                  <a:pt x="73025" y="647954"/>
                </a:lnTo>
                <a:close/>
              </a:path>
              <a:path w="120650" h="933450">
                <a:moveTo>
                  <a:pt x="73025" y="596138"/>
                </a:moveTo>
                <a:lnTo>
                  <a:pt x="47116" y="596138"/>
                </a:lnTo>
                <a:lnTo>
                  <a:pt x="47116" y="622046"/>
                </a:lnTo>
                <a:lnTo>
                  <a:pt x="73025" y="622046"/>
                </a:lnTo>
                <a:lnTo>
                  <a:pt x="73025" y="596138"/>
                </a:lnTo>
                <a:close/>
              </a:path>
              <a:path w="120650" h="933450">
                <a:moveTo>
                  <a:pt x="73025" y="544322"/>
                </a:moveTo>
                <a:lnTo>
                  <a:pt x="47116" y="544322"/>
                </a:lnTo>
                <a:lnTo>
                  <a:pt x="47116" y="570230"/>
                </a:lnTo>
                <a:lnTo>
                  <a:pt x="73025" y="570230"/>
                </a:lnTo>
                <a:lnTo>
                  <a:pt x="73025" y="544322"/>
                </a:lnTo>
                <a:close/>
              </a:path>
              <a:path w="120650" h="933450">
                <a:moveTo>
                  <a:pt x="73025" y="492506"/>
                </a:moveTo>
                <a:lnTo>
                  <a:pt x="47116" y="492506"/>
                </a:lnTo>
                <a:lnTo>
                  <a:pt x="47116" y="518413"/>
                </a:lnTo>
                <a:lnTo>
                  <a:pt x="73025" y="518413"/>
                </a:lnTo>
                <a:lnTo>
                  <a:pt x="73025" y="492506"/>
                </a:lnTo>
                <a:close/>
              </a:path>
              <a:path w="120650" h="933450">
                <a:moveTo>
                  <a:pt x="73025" y="440690"/>
                </a:moveTo>
                <a:lnTo>
                  <a:pt x="47116" y="440690"/>
                </a:lnTo>
                <a:lnTo>
                  <a:pt x="47116" y="466598"/>
                </a:lnTo>
                <a:lnTo>
                  <a:pt x="73025" y="466598"/>
                </a:lnTo>
                <a:lnTo>
                  <a:pt x="73025" y="440690"/>
                </a:lnTo>
                <a:close/>
              </a:path>
              <a:path w="120650" h="933450">
                <a:moveTo>
                  <a:pt x="73025" y="388874"/>
                </a:moveTo>
                <a:lnTo>
                  <a:pt x="47116" y="388874"/>
                </a:lnTo>
                <a:lnTo>
                  <a:pt x="47116" y="414781"/>
                </a:lnTo>
                <a:lnTo>
                  <a:pt x="73025" y="414781"/>
                </a:lnTo>
                <a:lnTo>
                  <a:pt x="73025" y="388874"/>
                </a:lnTo>
                <a:close/>
              </a:path>
              <a:path w="120650" h="933450">
                <a:moveTo>
                  <a:pt x="73025" y="337057"/>
                </a:moveTo>
                <a:lnTo>
                  <a:pt x="47116" y="337057"/>
                </a:lnTo>
                <a:lnTo>
                  <a:pt x="47116" y="362966"/>
                </a:lnTo>
                <a:lnTo>
                  <a:pt x="73025" y="362966"/>
                </a:lnTo>
                <a:lnTo>
                  <a:pt x="73025" y="337057"/>
                </a:lnTo>
                <a:close/>
              </a:path>
              <a:path w="120650" h="933450">
                <a:moveTo>
                  <a:pt x="73025" y="285242"/>
                </a:moveTo>
                <a:lnTo>
                  <a:pt x="47116" y="285242"/>
                </a:lnTo>
                <a:lnTo>
                  <a:pt x="47116" y="311150"/>
                </a:lnTo>
                <a:lnTo>
                  <a:pt x="73025" y="311150"/>
                </a:lnTo>
                <a:lnTo>
                  <a:pt x="73025" y="285242"/>
                </a:lnTo>
                <a:close/>
              </a:path>
              <a:path w="120650" h="933450">
                <a:moveTo>
                  <a:pt x="73025" y="233425"/>
                </a:moveTo>
                <a:lnTo>
                  <a:pt x="47116" y="233425"/>
                </a:lnTo>
                <a:lnTo>
                  <a:pt x="47116" y="259334"/>
                </a:lnTo>
                <a:lnTo>
                  <a:pt x="73025" y="259334"/>
                </a:lnTo>
                <a:lnTo>
                  <a:pt x="73025" y="233425"/>
                </a:lnTo>
                <a:close/>
              </a:path>
              <a:path w="120650" h="933450">
                <a:moveTo>
                  <a:pt x="73025" y="181610"/>
                </a:moveTo>
                <a:lnTo>
                  <a:pt x="47116" y="181610"/>
                </a:lnTo>
                <a:lnTo>
                  <a:pt x="47116" y="207518"/>
                </a:lnTo>
                <a:lnTo>
                  <a:pt x="73025" y="207518"/>
                </a:lnTo>
                <a:lnTo>
                  <a:pt x="73025" y="181610"/>
                </a:lnTo>
                <a:close/>
              </a:path>
              <a:path w="120650" h="933450">
                <a:moveTo>
                  <a:pt x="73025" y="129793"/>
                </a:moveTo>
                <a:lnTo>
                  <a:pt x="47116" y="129793"/>
                </a:lnTo>
                <a:lnTo>
                  <a:pt x="47116" y="155701"/>
                </a:lnTo>
                <a:lnTo>
                  <a:pt x="73025" y="155701"/>
                </a:lnTo>
                <a:lnTo>
                  <a:pt x="73025" y="129793"/>
                </a:lnTo>
                <a:close/>
              </a:path>
              <a:path w="120650" h="933450">
                <a:moveTo>
                  <a:pt x="60071" y="0"/>
                </a:moveTo>
                <a:lnTo>
                  <a:pt x="0" y="102997"/>
                </a:lnTo>
                <a:lnTo>
                  <a:pt x="2031" y="110998"/>
                </a:lnTo>
                <a:lnTo>
                  <a:pt x="8254" y="114554"/>
                </a:lnTo>
                <a:lnTo>
                  <a:pt x="14350" y="118110"/>
                </a:lnTo>
                <a:lnTo>
                  <a:pt x="22351" y="116078"/>
                </a:lnTo>
                <a:lnTo>
                  <a:pt x="25908" y="109855"/>
                </a:lnTo>
                <a:lnTo>
                  <a:pt x="59615" y="52069"/>
                </a:lnTo>
                <a:lnTo>
                  <a:pt x="47116" y="52069"/>
                </a:lnTo>
                <a:lnTo>
                  <a:pt x="47116" y="26162"/>
                </a:lnTo>
                <a:lnTo>
                  <a:pt x="75329" y="26162"/>
                </a:lnTo>
                <a:lnTo>
                  <a:pt x="60071" y="0"/>
                </a:lnTo>
                <a:close/>
              </a:path>
              <a:path w="120650" h="933450">
                <a:moveTo>
                  <a:pt x="73025" y="32131"/>
                </a:moveTo>
                <a:lnTo>
                  <a:pt x="71247" y="32131"/>
                </a:lnTo>
                <a:lnTo>
                  <a:pt x="60071" y="51289"/>
                </a:lnTo>
                <a:lnTo>
                  <a:pt x="94234" y="109855"/>
                </a:lnTo>
                <a:lnTo>
                  <a:pt x="97789" y="116078"/>
                </a:lnTo>
                <a:lnTo>
                  <a:pt x="105790" y="118110"/>
                </a:lnTo>
                <a:lnTo>
                  <a:pt x="111887" y="114554"/>
                </a:lnTo>
                <a:lnTo>
                  <a:pt x="118110" y="110998"/>
                </a:lnTo>
                <a:lnTo>
                  <a:pt x="120141" y="102997"/>
                </a:lnTo>
                <a:lnTo>
                  <a:pt x="90439" y="52069"/>
                </a:lnTo>
                <a:lnTo>
                  <a:pt x="73025" y="52069"/>
                </a:lnTo>
                <a:lnTo>
                  <a:pt x="73025" y="32131"/>
                </a:lnTo>
                <a:close/>
              </a:path>
              <a:path w="120650" h="933450">
                <a:moveTo>
                  <a:pt x="73025" y="77978"/>
                </a:moveTo>
                <a:lnTo>
                  <a:pt x="47116" y="77978"/>
                </a:lnTo>
                <a:lnTo>
                  <a:pt x="47116" y="103886"/>
                </a:lnTo>
                <a:lnTo>
                  <a:pt x="73025" y="103886"/>
                </a:lnTo>
                <a:lnTo>
                  <a:pt x="73025" y="77978"/>
                </a:lnTo>
                <a:close/>
              </a:path>
              <a:path w="120650" h="933450">
                <a:moveTo>
                  <a:pt x="73025" y="26162"/>
                </a:moveTo>
                <a:lnTo>
                  <a:pt x="47116" y="26162"/>
                </a:lnTo>
                <a:lnTo>
                  <a:pt x="47116" y="52069"/>
                </a:lnTo>
                <a:lnTo>
                  <a:pt x="59615" y="52069"/>
                </a:lnTo>
                <a:lnTo>
                  <a:pt x="60071" y="51289"/>
                </a:lnTo>
                <a:lnTo>
                  <a:pt x="48895" y="32131"/>
                </a:lnTo>
                <a:lnTo>
                  <a:pt x="73025" y="32131"/>
                </a:lnTo>
                <a:lnTo>
                  <a:pt x="73025" y="26162"/>
                </a:lnTo>
                <a:close/>
              </a:path>
              <a:path w="120650" h="933450">
                <a:moveTo>
                  <a:pt x="60071" y="51289"/>
                </a:moveTo>
                <a:lnTo>
                  <a:pt x="59615" y="52069"/>
                </a:lnTo>
                <a:lnTo>
                  <a:pt x="60526" y="52069"/>
                </a:lnTo>
                <a:lnTo>
                  <a:pt x="60071" y="51289"/>
                </a:lnTo>
                <a:close/>
              </a:path>
              <a:path w="120650" h="933450">
                <a:moveTo>
                  <a:pt x="75329" y="26162"/>
                </a:moveTo>
                <a:lnTo>
                  <a:pt x="73025" y="26162"/>
                </a:lnTo>
                <a:lnTo>
                  <a:pt x="73025" y="52069"/>
                </a:lnTo>
                <a:lnTo>
                  <a:pt x="90439" y="52069"/>
                </a:lnTo>
                <a:lnTo>
                  <a:pt x="75329" y="26162"/>
                </a:lnTo>
                <a:close/>
              </a:path>
              <a:path w="120650" h="933450">
                <a:moveTo>
                  <a:pt x="71247" y="32131"/>
                </a:moveTo>
                <a:lnTo>
                  <a:pt x="48895" y="32131"/>
                </a:lnTo>
                <a:lnTo>
                  <a:pt x="60071" y="51289"/>
                </a:lnTo>
                <a:lnTo>
                  <a:pt x="71247" y="32131"/>
                </a:lnTo>
                <a:close/>
              </a:path>
            </a:pathLst>
          </a:custGeom>
          <a:solidFill>
            <a:srgbClr val="4F81BC"/>
          </a:solidFill>
        </p:spPr>
        <p:txBody>
          <a:bodyPr wrap="square" lIns="0" tIns="0" rIns="0" bIns="0" rtlCol="0"/>
          <a:lstStyle/>
          <a:p>
            <a:endParaRPr lang="en-US" dirty="0"/>
          </a:p>
        </p:txBody>
      </p:sp>
      <p:sp>
        <p:nvSpPr>
          <p:cNvPr id="80" name="object 12"/>
          <p:cNvSpPr/>
          <p:nvPr/>
        </p:nvSpPr>
        <p:spPr>
          <a:xfrm rot="18941879">
            <a:off x="5234234" y="3452839"/>
            <a:ext cx="90488" cy="511133"/>
          </a:xfrm>
          <a:custGeom>
            <a:avLst/>
            <a:gdLst/>
            <a:ahLst/>
            <a:cxnLst/>
            <a:rect l="l" t="t" r="r" b="b"/>
            <a:pathLst>
              <a:path w="120650" h="933450">
                <a:moveTo>
                  <a:pt x="73025" y="907034"/>
                </a:moveTo>
                <a:lnTo>
                  <a:pt x="47116" y="907034"/>
                </a:lnTo>
                <a:lnTo>
                  <a:pt x="47116" y="932942"/>
                </a:lnTo>
                <a:lnTo>
                  <a:pt x="73025" y="932942"/>
                </a:lnTo>
                <a:lnTo>
                  <a:pt x="73025" y="907034"/>
                </a:lnTo>
                <a:close/>
              </a:path>
              <a:path w="120650" h="933450">
                <a:moveTo>
                  <a:pt x="73025" y="855218"/>
                </a:moveTo>
                <a:lnTo>
                  <a:pt x="47116" y="855218"/>
                </a:lnTo>
                <a:lnTo>
                  <a:pt x="47116" y="881126"/>
                </a:lnTo>
                <a:lnTo>
                  <a:pt x="73025" y="881126"/>
                </a:lnTo>
                <a:lnTo>
                  <a:pt x="73025" y="855218"/>
                </a:lnTo>
                <a:close/>
              </a:path>
              <a:path w="120650" h="933450">
                <a:moveTo>
                  <a:pt x="73025" y="803401"/>
                </a:moveTo>
                <a:lnTo>
                  <a:pt x="47116" y="803401"/>
                </a:lnTo>
                <a:lnTo>
                  <a:pt x="47116" y="829310"/>
                </a:lnTo>
                <a:lnTo>
                  <a:pt x="73025" y="829310"/>
                </a:lnTo>
                <a:lnTo>
                  <a:pt x="73025" y="803401"/>
                </a:lnTo>
                <a:close/>
              </a:path>
              <a:path w="120650" h="933450">
                <a:moveTo>
                  <a:pt x="73025" y="751586"/>
                </a:moveTo>
                <a:lnTo>
                  <a:pt x="47116" y="751586"/>
                </a:lnTo>
                <a:lnTo>
                  <a:pt x="47116" y="777494"/>
                </a:lnTo>
                <a:lnTo>
                  <a:pt x="73025" y="777494"/>
                </a:lnTo>
                <a:lnTo>
                  <a:pt x="73025" y="751586"/>
                </a:lnTo>
                <a:close/>
              </a:path>
              <a:path w="120650" h="933450">
                <a:moveTo>
                  <a:pt x="73025" y="699769"/>
                </a:moveTo>
                <a:lnTo>
                  <a:pt x="47116" y="699769"/>
                </a:lnTo>
                <a:lnTo>
                  <a:pt x="47116" y="725678"/>
                </a:lnTo>
                <a:lnTo>
                  <a:pt x="73025" y="725678"/>
                </a:lnTo>
                <a:lnTo>
                  <a:pt x="73025" y="699769"/>
                </a:lnTo>
                <a:close/>
              </a:path>
              <a:path w="120650" h="933450">
                <a:moveTo>
                  <a:pt x="73025" y="647954"/>
                </a:moveTo>
                <a:lnTo>
                  <a:pt x="47116" y="647954"/>
                </a:lnTo>
                <a:lnTo>
                  <a:pt x="47116" y="673862"/>
                </a:lnTo>
                <a:lnTo>
                  <a:pt x="73025" y="673862"/>
                </a:lnTo>
                <a:lnTo>
                  <a:pt x="73025" y="647954"/>
                </a:lnTo>
                <a:close/>
              </a:path>
              <a:path w="120650" h="933450">
                <a:moveTo>
                  <a:pt x="73025" y="596138"/>
                </a:moveTo>
                <a:lnTo>
                  <a:pt x="47116" y="596138"/>
                </a:lnTo>
                <a:lnTo>
                  <a:pt x="47116" y="622046"/>
                </a:lnTo>
                <a:lnTo>
                  <a:pt x="73025" y="622046"/>
                </a:lnTo>
                <a:lnTo>
                  <a:pt x="73025" y="596138"/>
                </a:lnTo>
                <a:close/>
              </a:path>
              <a:path w="120650" h="933450">
                <a:moveTo>
                  <a:pt x="73025" y="544322"/>
                </a:moveTo>
                <a:lnTo>
                  <a:pt x="47116" y="544322"/>
                </a:lnTo>
                <a:lnTo>
                  <a:pt x="47116" y="570230"/>
                </a:lnTo>
                <a:lnTo>
                  <a:pt x="73025" y="570230"/>
                </a:lnTo>
                <a:lnTo>
                  <a:pt x="73025" y="544322"/>
                </a:lnTo>
                <a:close/>
              </a:path>
              <a:path w="120650" h="933450">
                <a:moveTo>
                  <a:pt x="73025" y="492506"/>
                </a:moveTo>
                <a:lnTo>
                  <a:pt x="47116" y="492506"/>
                </a:lnTo>
                <a:lnTo>
                  <a:pt x="47116" y="518413"/>
                </a:lnTo>
                <a:lnTo>
                  <a:pt x="73025" y="518413"/>
                </a:lnTo>
                <a:lnTo>
                  <a:pt x="73025" y="492506"/>
                </a:lnTo>
                <a:close/>
              </a:path>
              <a:path w="120650" h="933450">
                <a:moveTo>
                  <a:pt x="73025" y="440690"/>
                </a:moveTo>
                <a:lnTo>
                  <a:pt x="47116" y="440690"/>
                </a:lnTo>
                <a:lnTo>
                  <a:pt x="47116" y="466598"/>
                </a:lnTo>
                <a:lnTo>
                  <a:pt x="73025" y="466598"/>
                </a:lnTo>
                <a:lnTo>
                  <a:pt x="73025" y="440690"/>
                </a:lnTo>
                <a:close/>
              </a:path>
              <a:path w="120650" h="933450">
                <a:moveTo>
                  <a:pt x="73025" y="388874"/>
                </a:moveTo>
                <a:lnTo>
                  <a:pt x="47116" y="388874"/>
                </a:lnTo>
                <a:lnTo>
                  <a:pt x="47116" y="414781"/>
                </a:lnTo>
                <a:lnTo>
                  <a:pt x="73025" y="414781"/>
                </a:lnTo>
                <a:lnTo>
                  <a:pt x="73025" y="388874"/>
                </a:lnTo>
                <a:close/>
              </a:path>
              <a:path w="120650" h="933450">
                <a:moveTo>
                  <a:pt x="73025" y="337057"/>
                </a:moveTo>
                <a:lnTo>
                  <a:pt x="47116" y="337057"/>
                </a:lnTo>
                <a:lnTo>
                  <a:pt x="47116" y="362966"/>
                </a:lnTo>
                <a:lnTo>
                  <a:pt x="73025" y="362966"/>
                </a:lnTo>
                <a:lnTo>
                  <a:pt x="73025" y="337057"/>
                </a:lnTo>
                <a:close/>
              </a:path>
              <a:path w="120650" h="933450">
                <a:moveTo>
                  <a:pt x="73025" y="285242"/>
                </a:moveTo>
                <a:lnTo>
                  <a:pt x="47116" y="285242"/>
                </a:lnTo>
                <a:lnTo>
                  <a:pt x="47116" y="311150"/>
                </a:lnTo>
                <a:lnTo>
                  <a:pt x="73025" y="311150"/>
                </a:lnTo>
                <a:lnTo>
                  <a:pt x="73025" y="285242"/>
                </a:lnTo>
                <a:close/>
              </a:path>
              <a:path w="120650" h="933450">
                <a:moveTo>
                  <a:pt x="73025" y="233425"/>
                </a:moveTo>
                <a:lnTo>
                  <a:pt x="47116" y="233425"/>
                </a:lnTo>
                <a:lnTo>
                  <a:pt x="47116" y="259334"/>
                </a:lnTo>
                <a:lnTo>
                  <a:pt x="73025" y="259334"/>
                </a:lnTo>
                <a:lnTo>
                  <a:pt x="73025" y="233425"/>
                </a:lnTo>
                <a:close/>
              </a:path>
              <a:path w="120650" h="933450">
                <a:moveTo>
                  <a:pt x="73025" y="181610"/>
                </a:moveTo>
                <a:lnTo>
                  <a:pt x="47116" y="181610"/>
                </a:lnTo>
                <a:lnTo>
                  <a:pt x="47116" y="207518"/>
                </a:lnTo>
                <a:lnTo>
                  <a:pt x="73025" y="207518"/>
                </a:lnTo>
                <a:lnTo>
                  <a:pt x="73025" y="181610"/>
                </a:lnTo>
                <a:close/>
              </a:path>
              <a:path w="120650" h="933450">
                <a:moveTo>
                  <a:pt x="73025" y="129793"/>
                </a:moveTo>
                <a:lnTo>
                  <a:pt x="47116" y="129793"/>
                </a:lnTo>
                <a:lnTo>
                  <a:pt x="47116" y="155701"/>
                </a:lnTo>
                <a:lnTo>
                  <a:pt x="73025" y="155701"/>
                </a:lnTo>
                <a:lnTo>
                  <a:pt x="73025" y="129793"/>
                </a:lnTo>
                <a:close/>
              </a:path>
              <a:path w="120650" h="933450">
                <a:moveTo>
                  <a:pt x="60071" y="0"/>
                </a:moveTo>
                <a:lnTo>
                  <a:pt x="0" y="102997"/>
                </a:lnTo>
                <a:lnTo>
                  <a:pt x="2031" y="110998"/>
                </a:lnTo>
                <a:lnTo>
                  <a:pt x="8254" y="114554"/>
                </a:lnTo>
                <a:lnTo>
                  <a:pt x="14350" y="118110"/>
                </a:lnTo>
                <a:lnTo>
                  <a:pt x="22351" y="116078"/>
                </a:lnTo>
                <a:lnTo>
                  <a:pt x="25908" y="109855"/>
                </a:lnTo>
                <a:lnTo>
                  <a:pt x="59615" y="52069"/>
                </a:lnTo>
                <a:lnTo>
                  <a:pt x="47116" y="52069"/>
                </a:lnTo>
                <a:lnTo>
                  <a:pt x="47116" y="26162"/>
                </a:lnTo>
                <a:lnTo>
                  <a:pt x="75329" y="26162"/>
                </a:lnTo>
                <a:lnTo>
                  <a:pt x="60071" y="0"/>
                </a:lnTo>
                <a:close/>
              </a:path>
              <a:path w="120650" h="933450">
                <a:moveTo>
                  <a:pt x="73025" y="32131"/>
                </a:moveTo>
                <a:lnTo>
                  <a:pt x="71247" y="32131"/>
                </a:lnTo>
                <a:lnTo>
                  <a:pt x="60071" y="51289"/>
                </a:lnTo>
                <a:lnTo>
                  <a:pt x="94234" y="109855"/>
                </a:lnTo>
                <a:lnTo>
                  <a:pt x="97789" y="116078"/>
                </a:lnTo>
                <a:lnTo>
                  <a:pt x="105790" y="118110"/>
                </a:lnTo>
                <a:lnTo>
                  <a:pt x="111887" y="114554"/>
                </a:lnTo>
                <a:lnTo>
                  <a:pt x="118110" y="110998"/>
                </a:lnTo>
                <a:lnTo>
                  <a:pt x="120141" y="102997"/>
                </a:lnTo>
                <a:lnTo>
                  <a:pt x="90439" y="52069"/>
                </a:lnTo>
                <a:lnTo>
                  <a:pt x="73025" y="52069"/>
                </a:lnTo>
                <a:lnTo>
                  <a:pt x="73025" y="32131"/>
                </a:lnTo>
                <a:close/>
              </a:path>
              <a:path w="120650" h="933450">
                <a:moveTo>
                  <a:pt x="73025" y="77978"/>
                </a:moveTo>
                <a:lnTo>
                  <a:pt x="47116" y="77978"/>
                </a:lnTo>
                <a:lnTo>
                  <a:pt x="47116" y="103886"/>
                </a:lnTo>
                <a:lnTo>
                  <a:pt x="73025" y="103886"/>
                </a:lnTo>
                <a:lnTo>
                  <a:pt x="73025" y="77978"/>
                </a:lnTo>
                <a:close/>
              </a:path>
              <a:path w="120650" h="933450">
                <a:moveTo>
                  <a:pt x="73025" y="26162"/>
                </a:moveTo>
                <a:lnTo>
                  <a:pt x="47116" y="26162"/>
                </a:lnTo>
                <a:lnTo>
                  <a:pt x="47116" y="52069"/>
                </a:lnTo>
                <a:lnTo>
                  <a:pt x="59615" y="52069"/>
                </a:lnTo>
                <a:lnTo>
                  <a:pt x="60071" y="51289"/>
                </a:lnTo>
                <a:lnTo>
                  <a:pt x="48895" y="32131"/>
                </a:lnTo>
                <a:lnTo>
                  <a:pt x="73025" y="32131"/>
                </a:lnTo>
                <a:lnTo>
                  <a:pt x="73025" y="26162"/>
                </a:lnTo>
                <a:close/>
              </a:path>
              <a:path w="120650" h="933450">
                <a:moveTo>
                  <a:pt x="60071" y="51289"/>
                </a:moveTo>
                <a:lnTo>
                  <a:pt x="59615" y="52069"/>
                </a:lnTo>
                <a:lnTo>
                  <a:pt x="60526" y="52069"/>
                </a:lnTo>
                <a:lnTo>
                  <a:pt x="60071" y="51289"/>
                </a:lnTo>
                <a:close/>
              </a:path>
              <a:path w="120650" h="933450">
                <a:moveTo>
                  <a:pt x="75329" y="26162"/>
                </a:moveTo>
                <a:lnTo>
                  <a:pt x="73025" y="26162"/>
                </a:lnTo>
                <a:lnTo>
                  <a:pt x="73025" y="52069"/>
                </a:lnTo>
                <a:lnTo>
                  <a:pt x="90439" y="52069"/>
                </a:lnTo>
                <a:lnTo>
                  <a:pt x="75329" y="26162"/>
                </a:lnTo>
                <a:close/>
              </a:path>
              <a:path w="120650" h="933450">
                <a:moveTo>
                  <a:pt x="71247" y="32131"/>
                </a:moveTo>
                <a:lnTo>
                  <a:pt x="48895" y="32131"/>
                </a:lnTo>
                <a:lnTo>
                  <a:pt x="60071" y="51289"/>
                </a:lnTo>
                <a:lnTo>
                  <a:pt x="71247" y="32131"/>
                </a:lnTo>
                <a:close/>
              </a:path>
            </a:pathLst>
          </a:custGeom>
          <a:solidFill>
            <a:srgbClr val="4F81BC"/>
          </a:solidFill>
        </p:spPr>
        <p:txBody>
          <a:bodyPr wrap="square" lIns="0" tIns="0" rIns="0" bIns="0" rtlCol="0"/>
          <a:lstStyle/>
          <a:p>
            <a:endParaRPr lang="en-US" dirty="0"/>
          </a:p>
        </p:txBody>
      </p:sp>
      <p:sp>
        <p:nvSpPr>
          <p:cNvPr id="81" name="Rectangle 80"/>
          <p:cNvSpPr/>
          <p:nvPr/>
        </p:nvSpPr>
        <p:spPr>
          <a:xfrm>
            <a:off x="6949148" y="3046685"/>
            <a:ext cx="1211494" cy="661720"/>
          </a:xfrm>
          <a:prstGeom prst="rect">
            <a:avLst/>
          </a:prstGeom>
        </p:spPr>
        <p:txBody>
          <a:bodyPr wrap="square">
            <a:spAutoFit/>
          </a:bodyPr>
          <a:lstStyle/>
          <a:p>
            <a:pPr algn="ctr">
              <a:spcBef>
                <a:spcPts val="300"/>
              </a:spcBef>
            </a:pPr>
            <a:r>
              <a:rPr lang="en-US" sz="1000" b="1" dirty="0">
                <a:solidFill>
                  <a:schemeClr val="accent1"/>
                </a:solidFill>
                <a:latin typeface="Trebuchet MS"/>
                <a:cs typeface="Trebuchet MS" panose="020B0502040204020203" pitchFamily="34" charset="0"/>
              </a:rPr>
              <a:t>Autocalibration</a:t>
            </a:r>
            <a:r>
              <a:rPr lang="en-US" sz="900" dirty="0">
                <a:solidFill>
                  <a:schemeClr val="accent1"/>
                </a:solidFill>
                <a:latin typeface="Trebuchet MS"/>
                <a:cs typeface="Trebuchet MS" panose="020B0502040204020203" pitchFamily="34" charset="0"/>
              </a:rPr>
              <a:t> BLE beacons (fixed) for location accuracy</a:t>
            </a:r>
          </a:p>
        </p:txBody>
      </p:sp>
      <p:sp>
        <p:nvSpPr>
          <p:cNvPr id="100" name="Espace réservé du texte 5"/>
          <p:cNvSpPr>
            <a:spLocks noGrp="1"/>
          </p:cNvSpPr>
          <p:nvPr>
            <p:ph type="body" sz="quarter" idx="13"/>
          </p:nvPr>
        </p:nvSpPr>
        <p:spPr>
          <a:xfrm>
            <a:off x="622860" y="1437175"/>
            <a:ext cx="2867284" cy="3003850"/>
          </a:xfrm>
        </p:spPr>
        <p:txBody>
          <a:bodyPr/>
          <a:lstStyle/>
          <a:p>
            <a:pPr marL="0" indent="0">
              <a:buNone/>
            </a:pPr>
            <a:r>
              <a:rPr lang="en-US" sz="1600" dirty="0">
                <a:solidFill>
                  <a:schemeClr val="tx1"/>
                </a:solidFill>
              </a:rPr>
              <a:t>Fully integrated hardware:</a:t>
            </a:r>
          </a:p>
          <a:p>
            <a:r>
              <a:rPr lang="en-US" sz="1600" dirty="0">
                <a:solidFill>
                  <a:schemeClr val="tx1"/>
                </a:solidFill>
              </a:rPr>
              <a:t>BLE Gateways (AP1201BG and/or Stellar APs with built-in BLE) </a:t>
            </a:r>
          </a:p>
          <a:p>
            <a:r>
              <a:rPr lang="en-US" sz="1600" dirty="0">
                <a:solidFill>
                  <a:schemeClr val="tx1"/>
                </a:solidFill>
              </a:rPr>
              <a:t>Autocalibration Beacons</a:t>
            </a:r>
          </a:p>
          <a:p>
            <a:r>
              <a:rPr lang="en-US" sz="1600" dirty="0" err="1">
                <a:solidFill>
                  <a:schemeClr val="tx1"/>
                </a:solidFill>
              </a:rPr>
              <a:t>OmniAccess</a:t>
            </a:r>
            <a:r>
              <a:rPr lang="en-US" sz="1600" dirty="0">
                <a:solidFill>
                  <a:schemeClr val="tx1"/>
                </a:solidFill>
              </a:rPr>
              <a:t> Stellar APs – Wi-Fi 5 and Wi-Fi 6* for WLAN infrastructure</a:t>
            </a:r>
          </a:p>
          <a:p>
            <a:r>
              <a:rPr lang="en-US" sz="1600" dirty="0">
                <a:solidFill>
                  <a:schemeClr val="tx1"/>
                </a:solidFill>
              </a:rPr>
              <a:t>BLE Asset tags</a:t>
            </a:r>
          </a:p>
        </p:txBody>
      </p:sp>
      <p:pic>
        <p:nvPicPr>
          <p:cNvPr id="105" name="Picture 10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0204" y="1100704"/>
            <a:ext cx="1420324" cy="1514183"/>
          </a:xfrm>
          <a:prstGeom prst="rect">
            <a:avLst/>
          </a:prstGeom>
        </p:spPr>
      </p:pic>
      <p:pic>
        <p:nvPicPr>
          <p:cNvPr id="106" name="Picture 105"/>
          <p:cNvPicPr>
            <a:picLocks noChangeAspect="1"/>
          </p:cNvPicPr>
          <p:nvPr/>
        </p:nvPicPr>
        <p:blipFill>
          <a:blip r:embed="rId10"/>
          <a:stretch>
            <a:fillRect/>
          </a:stretch>
        </p:blipFill>
        <p:spPr>
          <a:xfrm>
            <a:off x="8417750" y="1749995"/>
            <a:ext cx="632305" cy="1223417"/>
          </a:xfrm>
          <a:prstGeom prst="rect">
            <a:avLst/>
          </a:prstGeom>
        </p:spPr>
      </p:pic>
      <p:sp>
        <p:nvSpPr>
          <p:cNvPr id="4" name="TextBox 3"/>
          <p:cNvSpPr txBox="1"/>
          <p:nvPr/>
        </p:nvSpPr>
        <p:spPr>
          <a:xfrm>
            <a:off x="906404" y="4553686"/>
            <a:ext cx="2723298" cy="400110"/>
          </a:xfrm>
          <a:prstGeom prst="rect">
            <a:avLst/>
          </a:prstGeom>
          <a:noFill/>
        </p:spPr>
        <p:txBody>
          <a:bodyPr wrap="square" rtlCol="0">
            <a:spAutoFit/>
          </a:bodyPr>
          <a:lstStyle/>
          <a:p>
            <a:r>
              <a:rPr lang="en-US" sz="1000" dirty="0">
                <a:solidFill>
                  <a:schemeClr val="accent1"/>
                </a:solidFill>
              </a:rPr>
              <a:t>*Wi-Fi 5 Stellar APs supported now and Wi-Fi 6 Stellar APs supported end of Q2 2020</a:t>
            </a:r>
          </a:p>
        </p:txBody>
      </p:sp>
      <p:grpSp>
        <p:nvGrpSpPr>
          <p:cNvPr id="6" name="Group 5"/>
          <p:cNvGrpSpPr/>
          <p:nvPr/>
        </p:nvGrpSpPr>
        <p:grpSpPr>
          <a:xfrm>
            <a:off x="5495107" y="662705"/>
            <a:ext cx="1192623" cy="915729"/>
            <a:chOff x="5495107" y="662705"/>
            <a:chExt cx="1192623" cy="915729"/>
          </a:xfrm>
        </p:grpSpPr>
        <p:pic>
          <p:nvPicPr>
            <p:cNvPr id="34" name="Imag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5107" y="662705"/>
              <a:ext cx="1192623" cy="915729"/>
            </a:xfrm>
            <a:custGeom>
              <a:avLst/>
              <a:gdLst>
                <a:gd name="connsiteX0" fmla="*/ 3333734 w 3796894"/>
                <a:gd name="connsiteY0" fmla="*/ 158827 h 2914704"/>
                <a:gd name="connsiteX1" fmla="*/ 3333734 w 3796894"/>
                <a:gd name="connsiteY1" fmla="*/ 159782 h 2914704"/>
                <a:gd name="connsiteX2" fmla="*/ 154601 w 3796894"/>
                <a:gd name="connsiteY2" fmla="*/ 159782 h 2914704"/>
                <a:gd name="connsiteX3" fmla="*/ 154601 w 3796894"/>
                <a:gd name="connsiteY3" fmla="*/ 2128067 h 2914704"/>
                <a:gd name="connsiteX4" fmla="*/ 3626221 w 3796894"/>
                <a:gd name="connsiteY4" fmla="*/ 2128067 h 2914704"/>
                <a:gd name="connsiteX5" fmla="*/ 3626221 w 3796894"/>
                <a:gd name="connsiteY5" fmla="*/ 2118575 h 2914704"/>
                <a:gd name="connsiteX6" fmla="*/ 3640861 w 3796894"/>
                <a:gd name="connsiteY6" fmla="*/ 2118575 h 2914704"/>
                <a:gd name="connsiteX7" fmla="*/ 3640861 w 3796894"/>
                <a:gd name="connsiteY7" fmla="*/ 158827 h 2914704"/>
                <a:gd name="connsiteX8" fmla="*/ 0 w 3796894"/>
                <a:gd name="connsiteY8" fmla="*/ 0 h 2914704"/>
                <a:gd name="connsiteX9" fmla="*/ 3796894 w 3796894"/>
                <a:gd name="connsiteY9" fmla="*/ 0 h 2914704"/>
                <a:gd name="connsiteX10" fmla="*/ 3796894 w 3796894"/>
                <a:gd name="connsiteY10" fmla="*/ 2914704 h 2914704"/>
                <a:gd name="connsiteX11" fmla="*/ 0 w 3796894"/>
                <a:gd name="connsiteY11" fmla="*/ 2914704 h 291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6894" h="2914704">
                  <a:moveTo>
                    <a:pt x="3333734" y="158827"/>
                  </a:moveTo>
                  <a:lnTo>
                    <a:pt x="3333734" y="159782"/>
                  </a:lnTo>
                  <a:lnTo>
                    <a:pt x="154601" y="159782"/>
                  </a:lnTo>
                  <a:lnTo>
                    <a:pt x="154601" y="2128067"/>
                  </a:lnTo>
                  <a:lnTo>
                    <a:pt x="3626221" y="2128067"/>
                  </a:lnTo>
                  <a:lnTo>
                    <a:pt x="3626221" y="2118575"/>
                  </a:lnTo>
                  <a:lnTo>
                    <a:pt x="3640861" y="2118575"/>
                  </a:lnTo>
                  <a:lnTo>
                    <a:pt x="3640861" y="158827"/>
                  </a:lnTo>
                  <a:close/>
                  <a:moveTo>
                    <a:pt x="0" y="0"/>
                  </a:moveTo>
                  <a:lnTo>
                    <a:pt x="3796894" y="0"/>
                  </a:lnTo>
                  <a:lnTo>
                    <a:pt x="3796894" y="2914704"/>
                  </a:lnTo>
                  <a:lnTo>
                    <a:pt x="0" y="2914704"/>
                  </a:lnTo>
                  <a:close/>
                </a:path>
              </a:pathLst>
            </a:custGeom>
          </p:spPr>
        </p:pic>
        <p:pic>
          <p:nvPicPr>
            <p:cNvPr id="35" name="7D9F445F-2A58-4C86-BA47-881F8AC953A5" descr="5E8457B9-DA40-491B-BAEC-3DA128332459"/>
            <p:cNvPicPr>
              <a:picLocks noChangeAspect="1" noChangeArrowheads="1"/>
            </p:cNvPicPr>
            <p:nvPr/>
          </p:nvPicPr>
          <p:blipFill rotWithShape="1">
            <a:blip r:embed="rId12">
              <a:extLst>
                <a:ext uri="{28A0092B-C50C-407E-A947-70E740481C1C}">
                  <a14:useLocalDpi xmlns:a14="http://schemas.microsoft.com/office/drawing/2010/main" val="0"/>
                </a:ext>
              </a:extLst>
            </a:blip>
            <a:srcRect r="56526" b="2011"/>
            <a:stretch/>
          </p:blipFill>
          <p:spPr bwMode="auto">
            <a:xfrm>
              <a:off x="5535134" y="706441"/>
              <a:ext cx="1110077" cy="62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4155602" y="1254121"/>
            <a:ext cx="1503231" cy="938719"/>
          </a:xfrm>
          <a:prstGeom prst="rect">
            <a:avLst/>
          </a:prstGeom>
          <a:noFill/>
        </p:spPr>
        <p:txBody>
          <a:bodyPr wrap="square" rtlCol="0">
            <a:spAutoFit/>
          </a:bodyPr>
          <a:lstStyle/>
          <a:p>
            <a:pPr algn="ctr"/>
            <a:r>
              <a:rPr lang="fr-FR" sz="1000" b="1" dirty="0" err="1">
                <a:solidFill>
                  <a:schemeClr val="bg1"/>
                </a:solidFill>
                <a:latin typeface="Trebuchet MS"/>
                <a:cs typeface="Trebuchet MS"/>
              </a:rPr>
              <a:t>OmniVista</a:t>
            </a:r>
            <a:r>
              <a:rPr lang="fr-FR" sz="1000" b="1" dirty="0">
                <a:solidFill>
                  <a:schemeClr val="bg1"/>
                </a:solidFill>
                <a:latin typeface="Trebuchet MS"/>
                <a:cs typeface="Trebuchet MS"/>
              </a:rPr>
              <a:t> Cirrus Asset Manager    </a:t>
            </a:r>
            <a:r>
              <a:rPr lang="en-US" sz="1000" b="1" dirty="0">
                <a:solidFill>
                  <a:schemeClr val="bg1"/>
                </a:solidFill>
                <a:latin typeface="Trebuchet MS"/>
                <a:cs typeface="Trebuchet MS"/>
              </a:rPr>
              <a:t>(asset tag manager &amp; location engine)</a:t>
            </a:r>
          </a:p>
          <a:p>
            <a:pPr algn="ctr"/>
            <a:endParaRPr lang="en-US" sz="1000" dirty="0"/>
          </a:p>
        </p:txBody>
      </p:sp>
    </p:spTree>
    <p:extLst>
      <p:ext uri="{BB962C8B-B14F-4D97-AF65-F5344CB8AC3E}">
        <p14:creationId xmlns:p14="http://schemas.microsoft.com/office/powerpoint/2010/main" val="32517587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500"/>
                                        <p:tgtEl>
                                          <p:spTgt spid="73"/>
                                        </p:tgtEl>
                                      </p:cBhvr>
                                    </p:animEffect>
                                  </p:childTnLst>
                                </p:cTn>
                              </p:par>
                              <p:par>
                                <p:cTn id="19" presetID="10"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childTnLst>
                                </p:cTn>
                              </p:par>
                              <p:par>
                                <p:cTn id="36" presetID="10" presetClass="entr" presetSubtype="0" fill="hold" nodeType="with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par>
                                <p:cTn id="39" presetID="10"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childTnLst>
                                </p:cTn>
                              </p:par>
                              <p:par>
                                <p:cTn id="42" presetID="10" presetClass="entr" presetSubtype="0"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par>
                                <p:cTn id="59" presetID="10" presetClass="entr" presetSubtype="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fade">
                                      <p:cBhvr>
                                        <p:cTn id="64" dur="500"/>
                                        <p:tgtEl>
                                          <p:spTgt spid="8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Effect transition="in" filter="fade">
                                      <p:cBhvr>
                                        <p:cTn id="67" dur="500"/>
                                        <p:tgtEl>
                                          <p:spTgt spid="62"/>
                                        </p:tgtEl>
                                      </p:cBhvr>
                                    </p:animEffect>
                                  </p:childTnLst>
                                </p:cTn>
                              </p:par>
                              <p:par>
                                <p:cTn id="68" presetID="10"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fade">
                                      <p:cBhvr>
                                        <p:cTn id="78" dur="500"/>
                                        <p:tgtEl>
                                          <p:spTgt spid="6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6"/>
                                        </p:tgtEl>
                                        <p:attrNameLst>
                                          <p:attrName>style.visibility</p:attrName>
                                        </p:attrNameLst>
                                      </p:cBhvr>
                                      <p:to>
                                        <p:strVal val="visible"/>
                                      </p:to>
                                    </p:set>
                                    <p:animEffect transition="in" filter="fade">
                                      <p:cBhvr>
                                        <p:cTn id="81" dur="500"/>
                                        <p:tgtEl>
                                          <p:spTgt spid="76"/>
                                        </p:tgtEl>
                                      </p:cBhvr>
                                    </p:animEffect>
                                  </p:childTnLst>
                                </p:cTn>
                              </p:par>
                              <p:par>
                                <p:cTn id="82" presetID="10" presetClass="entr" presetSubtype="0" fill="hold" nodeType="withEffect">
                                  <p:stCondLst>
                                    <p:cond delay="0"/>
                                  </p:stCondLst>
                                  <p:childTnLst>
                                    <p:set>
                                      <p:cBhvr>
                                        <p:cTn id="83" dur="1" fill="hold">
                                          <p:stCondLst>
                                            <p:cond delay="0"/>
                                          </p:stCondLst>
                                        </p:cTn>
                                        <p:tgtEl>
                                          <p:spTgt spid="105"/>
                                        </p:tgtEl>
                                        <p:attrNameLst>
                                          <p:attrName>style.visibility</p:attrName>
                                        </p:attrNameLst>
                                      </p:cBhvr>
                                      <p:to>
                                        <p:strVal val="visible"/>
                                      </p:to>
                                    </p:set>
                                    <p:animEffect transition="in" filter="fade">
                                      <p:cBhvr>
                                        <p:cTn id="84" dur="500"/>
                                        <p:tgtEl>
                                          <p:spTgt spid="105"/>
                                        </p:tgtEl>
                                      </p:cBhvr>
                                    </p:animEffect>
                                  </p:childTnLst>
                                </p:cTn>
                              </p:par>
                              <p:par>
                                <p:cTn id="85" presetID="10" presetClass="entr" presetSubtype="0" fill="hold" nodeType="withEffect">
                                  <p:stCondLst>
                                    <p:cond delay="0"/>
                                  </p:stCondLst>
                                  <p:childTnLst>
                                    <p:set>
                                      <p:cBhvr>
                                        <p:cTn id="86" dur="1" fill="hold">
                                          <p:stCondLst>
                                            <p:cond delay="0"/>
                                          </p:stCondLst>
                                        </p:cTn>
                                        <p:tgtEl>
                                          <p:spTgt spid="106"/>
                                        </p:tgtEl>
                                        <p:attrNameLst>
                                          <p:attrName>style.visibility</p:attrName>
                                        </p:attrNameLst>
                                      </p:cBhvr>
                                      <p:to>
                                        <p:strVal val="visible"/>
                                      </p:to>
                                    </p:set>
                                    <p:animEffect transition="in" filter="fade">
                                      <p:cBhvr>
                                        <p:cTn id="8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animBg="1"/>
      <p:bldP spid="64" grpId="0" animBg="1"/>
      <p:bldP spid="68" grpId="0" animBg="1"/>
      <p:bldP spid="76" grpId="0"/>
      <p:bldP spid="78" grpId="0" animBg="1"/>
      <p:bldP spid="79" grpId="0" animBg="1"/>
      <p:bldP spid="80" grpId="0" animBg="1"/>
      <p:bldP spid="8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LE-16:9-2019 ">
  <a:themeElements>
    <a:clrScheme name="Def">
      <a:dk1>
        <a:srgbClr val="000000"/>
      </a:dk1>
      <a:lt1>
        <a:srgbClr val="FFFFFF"/>
      </a:lt1>
      <a:dk2>
        <a:srgbClr val="494949"/>
      </a:dk2>
      <a:lt2>
        <a:srgbClr val="FFFFFF"/>
      </a:lt2>
      <a:accent1>
        <a:srgbClr val="5A4492"/>
      </a:accent1>
      <a:accent2>
        <a:srgbClr val="00B9E1"/>
      </a:accent2>
      <a:accent3>
        <a:srgbClr val="349E33"/>
      </a:accent3>
      <a:accent4>
        <a:srgbClr val="6638B7"/>
      </a:accent4>
      <a:accent5>
        <a:srgbClr val="FF4500"/>
      </a:accent5>
      <a:accent6>
        <a:srgbClr val="921B9B"/>
      </a:accent6>
      <a:hlink>
        <a:srgbClr val="472467"/>
      </a:hlink>
      <a:folHlink>
        <a:srgbClr val="472467"/>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LE_DEF" id="{459034E3-B273-6E44-AF3E-098475828715}" vid="{9944A4F8-E1E3-C64B-8B61-048A4BC3E2E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Trebuchet MS"/>
        <a:ea typeface=""/>
        <a:cs typeface=""/>
        <a:font script="Jpan" typeface="ＭＳ Ｐゴシック"/>
        <a:font script="Hang" typeface="맑은 고딕"/>
        <a:font script="Hans" typeface="宋体"/>
        <a:font script="Hant" typeface="新細明體"/>
        <a:font script="Arab" typeface="Trebuchet MS"/>
        <a:font script="Hebr" typeface="Trebuchet MS"/>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rebuchet MS"/>
        <a:font script="Uigh" typeface="Microsoft Uighur"/>
      </a:majorFont>
      <a:minorFont>
        <a:latin typeface="Trebuchet MS"/>
        <a:ea typeface=""/>
        <a:cs typeface=""/>
        <a:font script="Jpan" typeface="ＭＳ Ｐゴシック"/>
        <a:font script="Hang" typeface="맑은 고딕"/>
        <a:font script="Hans" typeface="宋体"/>
        <a:font script="Hant" typeface="新細明體"/>
        <a:font script="Arab" typeface="Trebuchet MS"/>
        <a:font script="Hebr" typeface="Trebuchet M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rebuchet MS"/>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Trebuchet MS"/>
        <a:ea typeface=""/>
        <a:cs typeface=""/>
        <a:font script="Jpan" typeface="ＭＳ Ｐゴシック"/>
        <a:font script="Hang" typeface="맑은 고딕"/>
        <a:font script="Hans" typeface="宋体"/>
        <a:font script="Hant" typeface="新細明體"/>
        <a:font script="Arab" typeface="Trebuchet MS"/>
        <a:font script="Hebr" typeface="Trebuchet MS"/>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rebuchet MS"/>
        <a:font script="Uigh" typeface="Microsoft Uighur"/>
      </a:majorFont>
      <a:minorFont>
        <a:latin typeface="Trebuchet MS"/>
        <a:ea typeface=""/>
        <a:cs typeface=""/>
        <a:font script="Jpan" typeface="ＭＳ Ｐゴシック"/>
        <a:font script="Hang" typeface="맑은 고딕"/>
        <a:font script="Hans" typeface="宋体"/>
        <a:font script="Hant" typeface="新細明體"/>
        <a:font script="Arab" typeface="Trebuchet MS"/>
        <a:font script="Hebr" typeface="Trebuchet M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rebuchet MS"/>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4b5b694f-7eab-4035-b513-c4f75e0222d6"/>
    <Asset_x0020_usage xmlns="4b5b694f-7eab-4035-b513-c4f75e0222d6">
      <Value>Educate or Evangelize</Value>
    </Asset_x0020_usage>
    <Category xmlns="4b5b694f-7eab-4035-b513-c4f75e0222d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42F1FFFF1CA94586A19767B175952F" ma:contentTypeVersion="18" ma:contentTypeDescription="Crée un document." ma:contentTypeScope="" ma:versionID="df14acd02222c119d9b4d0a64061b5c3">
  <xsd:schema xmlns:xsd="http://www.w3.org/2001/XMLSchema" xmlns:xs="http://www.w3.org/2001/XMLSchema" xmlns:p="http://schemas.microsoft.com/office/2006/metadata/properties" xmlns:ns2="4b5b694f-7eab-4035-b513-c4f75e0222d6" xmlns:ns3="fecfa303-f013-4c23-9825-fe3726274815" targetNamespace="http://schemas.microsoft.com/office/2006/metadata/properties" ma:root="true" ma:fieldsID="664fce0424237f6c1cbc3a3da17058f0" ns2:_="" ns3:_="">
    <xsd:import namespace="4b5b694f-7eab-4035-b513-c4f75e0222d6"/>
    <xsd:import namespace="fecfa303-f013-4c23-9825-fe3726274815"/>
    <xsd:element name="properties">
      <xsd:complexType>
        <xsd:sequence>
          <xsd:element name="documentManagement">
            <xsd:complexType>
              <xsd:all>
                <xsd:element ref="ns2:Audience" minOccurs="0"/>
                <xsd:element ref="ns2:Asset_x0020_usage" minOccurs="0"/>
                <xsd:element ref="ns2:Category"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b694f-7eab-4035-b513-c4f75e0222d6" elementFormDefault="qualified">
    <xsd:import namespace="http://schemas.microsoft.com/office/2006/documentManagement/types"/>
    <xsd:import namespace="http://schemas.microsoft.com/office/infopath/2007/PartnerControls"/>
    <xsd:element name="Audience" ma:index="2" nillable="true" ma:displayName="Audience" ma:format="Dropdown" ma:internalName="Audience" ma:readOnly="false" ma:requiredMultiChoice="true">
      <xsd:complexType>
        <xsd:complexContent>
          <xsd:extension base="dms:MultiChoice">
            <xsd:sequence>
              <xsd:element name="Value" maxOccurs="unbounded" minOccurs="0" nillable="true">
                <xsd:simpleType>
                  <xsd:restriction base="dms:Choice">
                    <xsd:enumeration value="Internal ALE only"/>
                    <xsd:enumeration value="Business Partners"/>
                    <xsd:enumeration value="Public"/>
                  </xsd:restriction>
                </xsd:simpleType>
              </xsd:element>
            </xsd:sequence>
          </xsd:extension>
        </xsd:complexContent>
      </xsd:complexType>
    </xsd:element>
    <xsd:element name="Asset_x0020_usage" ma:index="3" nillable="true" ma:displayName="Asset usage" ma:default="Educate or Evangelize" ma:description="Please indicate the usage of your asset" ma:format="Dropdown" ma:internalName="Asset_x0020_usage" ma:readOnly="false" ma:requiredMultiChoice="true">
      <xsd:complexType>
        <xsd:complexContent>
          <xsd:extension base="dms:MultiChoice">
            <xsd:sequence>
              <xsd:element name="Value" maxOccurs="unbounded" minOccurs="0" nillable="true">
                <xsd:simpleType>
                  <xsd:restriction base="dms:Choice">
                    <xsd:enumeration value="Educate or Evangelize"/>
                    <xsd:enumeration value="Generate interest"/>
                    <xsd:enumeration value="Close the deal"/>
                  </xsd:restriction>
                </xsd:simpleType>
              </xsd:element>
            </xsd:sequence>
          </xsd:extension>
        </xsd:complexContent>
      </xsd:complexType>
    </xsd:element>
    <xsd:element name="Category" ma:index="4" nillable="true" ma:displayName="Category" ma:format="Dropdown" ma:internalName="Category" ma:readOnly="false">
      <xsd:simpleType>
        <xsd:restriction base="dms:Choice">
          <xsd:enumeration value="Competition"/>
          <xsd:enumeration value="Strategy, vision, roadmap"/>
          <xsd:enumeration value="Solution"/>
          <xsd:enumeration value="Technology"/>
          <xsd:enumeration value="Products"/>
          <xsd:enumeration value="Healthcare"/>
          <xsd:enumeration value="Hospitality"/>
          <xsd:enumeration value="Education"/>
          <xsd:enumeration value="Government"/>
          <xsd:enumeration value="Transportation"/>
          <xsd:enumeration value="Services"/>
          <xsd:enumeration value="Support"/>
        </xsd:restriction>
      </xsd:simpleType>
    </xsd:element>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DateTaken" ma:index="9" nillable="true" ma:displayName="MediaServiceDateTaken" ma:hidden="true" ma:internalName="MediaServiceDateTaken" ma:readOnly="true">
      <xsd:simpleType>
        <xsd:restriction base="dms:Text"/>
      </xsd:simpleType>
    </xsd:element>
    <xsd:element name="MediaServiceAutoTags" ma:index="10" nillable="true" ma:displayName="Tags" ma:hidden="true" ma:internalName="MediaServiceAutoTags"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hidden="true" ma:internalName="MediaServiceKeyPoint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cfa303-f013-4c23-9825-fe3726274815" elementFormDefault="qualified">
    <xsd:import namespace="http://schemas.microsoft.com/office/2006/documentManagement/types"/>
    <xsd:import namespace="http://schemas.microsoft.com/office/infopath/2007/PartnerControls"/>
    <xsd:element name="SharedWithUsers" ma:index="18" nillable="true" ma:displayName="Partagé avec"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321E38-3F15-4B6F-B022-6DCA96608999}">
  <ds:schemaRefs>
    <ds:schemaRef ds:uri="4b5b694f-7eab-4035-b513-c4f75e0222d6"/>
    <ds:schemaRef ds:uri="http://purl.org/dc/dcmitype/"/>
    <ds:schemaRef ds:uri="http://schemas.openxmlformats.org/package/2006/metadata/core-properties"/>
    <ds:schemaRef ds:uri="http://purl.org/dc/terms/"/>
    <ds:schemaRef ds:uri="http://schemas.microsoft.com/office/2006/documentManagement/types"/>
    <ds:schemaRef ds:uri="fecfa303-f013-4c23-9825-fe3726274815"/>
    <ds:schemaRef ds:uri="http://schemas.microsoft.com/office/infopath/2007/PartnerControls"/>
    <ds:schemaRef ds:uri="http://www.w3.org/XML/1998/namespace"/>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45843196-B89C-4D90-8163-5E2C392CAD79}">
  <ds:schemaRefs>
    <ds:schemaRef ds:uri="http://schemas.microsoft.com/sharepoint/v3/contenttype/forms"/>
  </ds:schemaRefs>
</ds:datastoreItem>
</file>

<file path=customXml/itemProps3.xml><?xml version="1.0" encoding="utf-8"?>
<ds:datastoreItem xmlns:ds="http://schemas.openxmlformats.org/officeDocument/2006/customXml" ds:itemID="{2097B6B9-3075-4782-8345-0C4010AEB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5b694f-7eab-4035-b513-c4f75e0222d6"/>
    <ds:schemaRef ds:uri="fecfa303-f013-4c23-9825-fe37262748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TotalTime>
  <Words>7717</Words>
  <Application>Microsoft Macintosh PowerPoint</Application>
  <PresentationFormat>On-screen Show (16:9)</PresentationFormat>
  <Paragraphs>805</Paragraphs>
  <Slides>48</Slides>
  <Notes>45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ALE-16:9-2019 </vt:lpstr>
      <vt:lpstr>Healthcare asset tracking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heitor.faroni@al-enterprise.com;Faurlin Daniel;Anish Verma</dc:creator>
  <cp:lastModifiedBy>Anup Enterprises Pvt. Ltd.</cp:lastModifiedBy>
  <cp:revision>2052</cp:revision>
  <dcterms:created xsi:type="dcterms:W3CDTF">2011-08-29T20:41:33Z</dcterms:created>
  <dcterms:modified xsi:type="dcterms:W3CDTF">2020-04-16T09:15:49Z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0x010100FDBEB3B7D7E0D74EAF24A1CBB427F8CF</vt:lpwstr>
  </property>
</Properties>
</file>